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53"/>
  </p:notesMasterIdLst>
  <p:handoutMasterIdLst>
    <p:handoutMasterId r:id="rId54"/>
  </p:handoutMasterIdLst>
  <p:sldIdLst>
    <p:sldId id="3112" r:id="rId5"/>
    <p:sldId id="257" r:id="rId6"/>
    <p:sldId id="3174" r:id="rId7"/>
    <p:sldId id="3166" r:id="rId8"/>
    <p:sldId id="3274" r:id="rId9"/>
    <p:sldId id="3171" r:id="rId10"/>
    <p:sldId id="3172" r:id="rId11"/>
    <p:sldId id="3165" r:id="rId12"/>
    <p:sldId id="3275" r:id="rId13"/>
    <p:sldId id="3276" r:id="rId14"/>
    <p:sldId id="3277" r:id="rId15"/>
    <p:sldId id="3164" r:id="rId16"/>
    <p:sldId id="3161" r:id="rId17"/>
    <p:sldId id="3267" r:id="rId18"/>
    <p:sldId id="3175" r:id="rId19"/>
    <p:sldId id="3278" r:id="rId20"/>
    <p:sldId id="3182" r:id="rId21"/>
    <p:sldId id="3183" r:id="rId22"/>
    <p:sldId id="3279" r:id="rId23"/>
    <p:sldId id="3280" r:id="rId24"/>
    <p:sldId id="3188" r:id="rId25"/>
    <p:sldId id="3293" r:id="rId26"/>
    <p:sldId id="3281" r:id="rId27"/>
    <p:sldId id="3282" r:id="rId28"/>
    <p:sldId id="3283" r:id="rId29"/>
    <p:sldId id="3284" r:id="rId30"/>
    <p:sldId id="3285" r:id="rId31"/>
    <p:sldId id="3286" r:id="rId32"/>
    <p:sldId id="3287" r:id="rId33"/>
    <p:sldId id="3288" r:id="rId34"/>
    <p:sldId id="3289" r:id="rId35"/>
    <p:sldId id="3290" r:id="rId36"/>
    <p:sldId id="3291" r:id="rId37"/>
    <p:sldId id="3292" r:id="rId38"/>
    <p:sldId id="3294" r:id="rId39"/>
    <p:sldId id="3295" r:id="rId40"/>
    <p:sldId id="3296" r:id="rId41"/>
    <p:sldId id="3297" r:id="rId42"/>
    <p:sldId id="3298" r:id="rId43"/>
    <p:sldId id="3260" r:id="rId44"/>
    <p:sldId id="3299" r:id="rId45"/>
    <p:sldId id="3300" r:id="rId46"/>
    <p:sldId id="3301" r:id="rId47"/>
    <p:sldId id="3302" r:id="rId48"/>
    <p:sldId id="3303" r:id="rId49"/>
    <p:sldId id="3304" r:id="rId50"/>
    <p:sldId id="3305" r:id="rId51"/>
    <p:sldId id="3268" r:id="rId52"/>
  </p:sldIdLst>
  <p:sldSz cx="9144000" cy="5143500" type="screen16x9"/>
  <p:notesSz cx="6858000" cy="9144000"/>
  <p:defaultTextStyle>
    <a:defPPr>
      <a:defRPr lang="en-US"/>
    </a:defPPr>
    <a:lvl1pPr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1pPr>
    <a:lvl2pPr marL="456383" indent="-17064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2pPr>
    <a:lvl3pPr marL="913759" indent="-34228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3pPr>
    <a:lvl4pPr marL="1371135" indent="-51392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4pPr>
    <a:lvl5pPr marL="1828511" indent="-68556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5pPr>
    <a:lvl6pPr marL="1428679"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6pPr>
    <a:lvl7pPr marL="1714414"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7pPr>
    <a:lvl8pPr marL="2000150"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8pPr>
    <a:lvl9pPr marL="2285886"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itis, Susan [JRDUS Non-J&amp;J]" initials="LS[N" lastIdx="14" clrIdx="0">
    <p:extLst>
      <p:ext uri="{19B8F6BF-5375-455C-9EA6-DF929625EA0E}">
        <p15:presenceInfo xmlns:p15="http://schemas.microsoft.com/office/powerpoint/2012/main" userId="S-1-5-21-1614895754-2146847981-1606980848-1229894" providerId="AD"/>
      </p:ext>
    </p:extLst>
  </p:cmAuthor>
  <p:cmAuthor id="2" name="Vermeiren, Sandra [JACBE]" initials="VS[" lastIdx="3" clrIdx="1">
    <p:extLst>
      <p:ext uri="{19B8F6BF-5375-455C-9EA6-DF929625EA0E}">
        <p15:presenceInfo xmlns:p15="http://schemas.microsoft.com/office/powerpoint/2012/main" userId="S::SVERMEI1@its.jnj.com::f414fd0d-a3f7-4f13-8ba9-085d8ae215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38A"/>
    <a:srgbClr val="9883B8"/>
    <a:srgbClr val="6F2E38"/>
    <a:srgbClr val="27BEC1"/>
    <a:srgbClr val="003479"/>
    <a:srgbClr val="EDEC2F"/>
    <a:srgbClr val="212121"/>
    <a:srgbClr val="777A80"/>
    <a:srgbClr val="D8D8D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2" autoAdjust="0"/>
    <p:restoredTop sz="88275" autoAdjust="0"/>
  </p:normalViewPr>
  <p:slideViewPr>
    <p:cSldViewPr snapToGrid="0">
      <p:cViewPr varScale="1">
        <p:scale>
          <a:sx n="100" d="100"/>
          <a:sy n="100" d="100"/>
        </p:scale>
        <p:origin x="1171" y="58"/>
      </p:cViewPr>
      <p:guideLst/>
    </p:cSldViewPr>
  </p:slideViewPr>
  <p:outlineViewPr>
    <p:cViewPr>
      <p:scale>
        <a:sx n="33" d="100"/>
        <a:sy n="33" d="100"/>
      </p:scale>
      <p:origin x="0" y="-39336"/>
    </p:cViewPr>
  </p:outlineViewPr>
  <p:notesTextViewPr>
    <p:cViewPr>
      <p:scale>
        <a:sx n="100" d="100"/>
        <a:sy n="100" d="100"/>
      </p:scale>
      <p:origin x="0" y="0"/>
    </p:cViewPr>
  </p:notesTextViewPr>
  <p:sorterViewPr>
    <p:cViewPr>
      <p:scale>
        <a:sx n="100" d="100"/>
        <a:sy n="100" d="100"/>
      </p:scale>
      <p:origin x="0" y="-5203"/>
    </p:cViewPr>
  </p:sorterViewPr>
  <p:notesViewPr>
    <p:cSldViewPr snapToGrid="0">
      <p:cViewPr varScale="1">
        <p:scale>
          <a:sx n="87" d="100"/>
          <a:sy n="87" d="100"/>
        </p:scale>
        <p:origin x="352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Khorrami Spain 2016, n=116</a:t>
            </a:r>
          </a:p>
        </c:rich>
      </c:tx>
      <c:layout>
        <c:manualLayout>
          <c:xMode val="edge"/>
          <c:yMode val="edge"/>
          <c:x val="9.7468200932859239E-2"/>
          <c:y val="1.2306281048327185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Khorrami et al Spain 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A8-014F-A3D7-43A0B21EE5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A8-014F-A3D7-43A0B21EE5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A8-014F-A3D7-43A0B21EE5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A8-014F-A3D7-43A0B21EE580}"/>
              </c:ext>
            </c:extLst>
          </c:dPt>
          <c:cat>
            <c:strRef>
              <c:f>Feuil1!$A$2:$A$5</c:f>
              <c:strCache>
                <c:ptCount val="2"/>
                <c:pt idx="0">
                  <c:v>bio-naive</c:v>
                </c:pt>
                <c:pt idx="1">
                  <c:v>bio-failure</c:v>
                </c:pt>
              </c:strCache>
            </c:strRef>
          </c:cat>
          <c:val>
            <c:numRef>
              <c:f>Feuil1!$B$2:$B$5</c:f>
              <c:numCache>
                <c:formatCode>General</c:formatCode>
                <c:ptCount val="4"/>
                <c:pt idx="0">
                  <c:v>0</c:v>
                </c:pt>
                <c:pt idx="1">
                  <c:v>116</c:v>
                </c:pt>
              </c:numCache>
            </c:numRef>
          </c:val>
          <c:extLst>
            <c:ext xmlns:c16="http://schemas.microsoft.com/office/drawing/2014/chart" uri="{C3380CC4-5D6E-409C-BE32-E72D297353CC}">
              <c16:uniqueId val="{00000008-B8A8-014F-A3D7-43A0B21EE58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GB" sz="1200" b="1" dirty="0">
                <a:solidFill>
                  <a:schemeClr val="tx1"/>
                </a:solidFill>
              </a:rPr>
              <a:t>Clinical </a:t>
            </a:r>
            <a:r>
              <a:rPr lang="en-GB" sz="1200" b="1" i="0" u="none" strike="noStrike" kern="1200" spc="0" baseline="0" dirty="0">
                <a:solidFill>
                  <a:schemeClr val="tx1"/>
                </a:solidFill>
                <a:latin typeface="+mn-lt"/>
                <a:ea typeface="+mn-ea"/>
                <a:cs typeface="+mn-cs"/>
              </a:rPr>
              <a:t>rem</a:t>
            </a:r>
            <a:r>
              <a:rPr lang="en-GB" sz="1200" b="1" dirty="0">
                <a:solidFill>
                  <a:schemeClr val="tx1"/>
                </a:solidFill>
              </a:rPr>
              <a:t>ission</a:t>
            </a:r>
          </a:p>
        </c:rich>
      </c:tx>
      <c:layout>
        <c:manualLayout>
          <c:xMode val="edge"/>
          <c:yMode val="edge"/>
          <c:x val="0.33553275771255292"/>
          <c:y val="1.785446167532771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272327585123436"/>
          <c:y val="0.11070310879037278"/>
          <c:w val="0.8042546579238119"/>
          <c:h val="0.74775244662359475"/>
        </c:manualLayout>
      </c:layout>
      <c:barChart>
        <c:barDir val="col"/>
        <c:grouping val="clustered"/>
        <c:varyColors val="0"/>
        <c:ser>
          <c:idx val="0"/>
          <c:order val="0"/>
          <c:tx>
            <c:strRef>
              <c:f>Sheet6!$A$2</c:f>
              <c:strCache>
                <c:ptCount val="1"/>
                <c:pt idx="0">
                  <c:v>All Patients</c:v>
                </c:pt>
              </c:strCache>
            </c:strRef>
          </c:tx>
          <c:spPr>
            <a:gradFill>
              <a:gsLst>
                <a:gs pos="0">
                  <a:srgbClr val="532F87">
                    <a:shade val="30000"/>
                    <a:satMod val="115000"/>
                  </a:srgbClr>
                </a:gs>
                <a:gs pos="100000">
                  <a:srgbClr val="532F87">
                    <a:shade val="100000"/>
                    <a:satMod val="115000"/>
                  </a:srgb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Sheet6!$B$1:$C$1</c:f>
              <c:strCache>
                <c:ptCount val="2"/>
                <c:pt idx="0">
                  <c:v>Week 8</c:v>
                </c:pt>
                <c:pt idx="1">
                  <c:v>Week 16</c:v>
                </c:pt>
              </c:strCache>
            </c:strRef>
          </c:cat>
          <c:val>
            <c:numRef>
              <c:f>Sheet6!$B$2:$C$2</c:f>
              <c:numCache>
                <c:formatCode>General</c:formatCode>
                <c:ptCount val="2"/>
                <c:pt idx="0">
                  <c:v>56.6</c:v>
                </c:pt>
                <c:pt idx="1">
                  <c:v>66.599999999999994</c:v>
                </c:pt>
              </c:numCache>
            </c:numRef>
          </c:val>
          <c:extLst>
            <c:ext xmlns:c16="http://schemas.microsoft.com/office/drawing/2014/chart" uri="{C3380CC4-5D6E-409C-BE32-E72D297353CC}">
              <c16:uniqueId val="{00000000-6DE7-BC47-9D1F-3AD2435BAF61}"/>
            </c:ext>
          </c:extLst>
        </c:ser>
        <c:ser>
          <c:idx val="1"/>
          <c:order val="1"/>
          <c:tx>
            <c:strRef>
              <c:f>Sheet6!$A$3</c:f>
              <c:strCache>
                <c:ptCount val="1"/>
                <c:pt idx="0">
                  <c:v>Biologic naïve (n = 260)</c:v>
                </c:pt>
              </c:strCache>
            </c:strRef>
          </c:tx>
          <c:spPr>
            <a:gradFill>
              <a:gsLst>
                <a:gs pos="0">
                  <a:srgbClr val="532F87">
                    <a:shade val="30000"/>
                    <a:satMod val="115000"/>
                    <a:lumMod val="67000"/>
                    <a:lumOff val="33000"/>
                  </a:srgbClr>
                </a:gs>
                <a:gs pos="50000">
                  <a:srgbClr val="532F87">
                    <a:shade val="67500"/>
                    <a:satMod val="115000"/>
                    <a:lumMod val="49000"/>
                    <a:lumOff val="51000"/>
                  </a:srgbClr>
                </a:gs>
                <a:gs pos="100000">
                  <a:srgbClr val="532F87">
                    <a:shade val="100000"/>
                    <a:satMod val="115000"/>
                    <a:lumMod val="42000"/>
                    <a:lumOff val="58000"/>
                  </a:srgb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Sheet6!$B$1:$C$1</c:f>
              <c:strCache>
                <c:ptCount val="2"/>
                <c:pt idx="0">
                  <c:v>Week 8</c:v>
                </c:pt>
                <c:pt idx="1">
                  <c:v>Week 16</c:v>
                </c:pt>
              </c:strCache>
            </c:strRef>
          </c:cat>
          <c:val>
            <c:numRef>
              <c:f>Sheet6!$B$3:$C$3</c:f>
              <c:numCache>
                <c:formatCode>General</c:formatCode>
                <c:ptCount val="2"/>
                <c:pt idx="0">
                  <c:v>55.3</c:v>
                </c:pt>
                <c:pt idx="1">
                  <c:v>68.3</c:v>
                </c:pt>
              </c:numCache>
            </c:numRef>
          </c:val>
          <c:extLst>
            <c:ext xmlns:c16="http://schemas.microsoft.com/office/drawing/2014/chart" uri="{C3380CC4-5D6E-409C-BE32-E72D297353CC}">
              <c16:uniqueId val="{00000001-6DE7-BC47-9D1F-3AD2435BAF61}"/>
            </c:ext>
          </c:extLst>
        </c:ser>
        <c:ser>
          <c:idx val="2"/>
          <c:order val="2"/>
          <c:tx>
            <c:strRef>
              <c:f>Sheet6!$A$4</c:f>
              <c:strCache>
                <c:ptCount val="1"/>
                <c:pt idx="0">
                  <c:v>Prior exposure to 1 biologic (n = 240)</c:v>
                </c:pt>
              </c:strCache>
            </c:strRef>
          </c:tx>
          <c:spPr>
            <a:gradFill>
              <a:gsLst>
                <a:gs pos="0">
                  <a:schemeClr val="bg2">
                    <a:lumMod val="50000"/>
                  </a:schemeClr>
                </a:gs>
                <a:gs pos="100000">
                  <a:schemeClr val="bg1">
                    <a:lumMod val="85000"/>
                  </a:scheme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Sheet6!$B$1:$C$1</c:f>
              <c:strCache>
                <c:ptCount val="2"/>
                <c:pt idx="0">
                  <c:v>Week 8</c:v>
                </c:pt>
                <c:pt idx="1">
                  <c:v>Week 16</c:v>
                </c:pt>
              </c:strCache>
            </c:strRef>
          </c:cat>
          <c:val>
            <c:numRef>
              <c:f>Sheet6!$B$4:$C$4</c:f>
              <c:numCache>
                <c:formatCode>General</c:formatCode>
                <c:ptCount val="2"/>
                <c:pt idx="0">
                  <c:v>57.5</c:v>
                </c:pt>
                <c:pt idx="1">
                  <c:v>65.400000000000006</c:v>
                </c:pt>
              </c:numCache>
            </c:numRef>
          </c:val>
          <c:extLst>
            <c:ext xmlns:c16="http://schemas.microsoft.com/office/drawing/2014/chart" uri="{C3380CC4-5D6E-409C-BE32-E72D297353CC}">
              <c16:uniqueId val="{00000002-6DE7-BC47-9D1F-3AD2435BAF61}"/>
            </c:ext>
          </c:extLst>
        </c:ser>
        <c:dLbls>
          <c:showLegendKey val="0"/>
          <c:showVal val="0"/>
          <c:showCatName val="0"/>
          <c:showSerName val="0"/>
          <c:showPercent val="0"/>
          <c:showBubbleSize val="0"/>
        </c:dLbls>
        <c:gapWidth val="85"/>
        <c:overlap val="-13"/>
        <c:axId val="526435920"/>
        <c:axId val="527071016"/>
      </c:barChart>
      <c:catAx>
        <c:axId val="52643592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7071016"/>
        <c:crosses val="autoZero"/>
        <c:auto val="1"/>
        <c:lblAlgn val="ctr"/>
        <c:lblOffset val="100"/>
        <c:noMultiLvlLbl val="0"/>
      </c:catAx>
      <c:valAx>
        <c:axId val="527071016"/>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a:solidFill>
                      <a:schemeClr val="tx1"/>
                    </a:solidFill>
                  </a:rPr>
                  <a:t>Patients (%)</a:t>
                </a:r>
              </a:p>
            </c:rich>
          </c:tx>
          <c:layout>
            <c:manualLayout>
              <c:xMode val="edge"/>
              <c:yMode val="edge"/>
              <c:x val="1.5561355942273395E-2"/>
              <c:y val="0.3627424903009502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accent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2643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pl-PL" sz="1200" b="1" dirty="0">
                <a:solidFill>
                  <a:schemeClr val="tx1"/>
                </a:solidFill>
              </a:rPr>
              <a:t>CDAI </a:t>
            </a:r>
            <a:r>
              <a:rPr lang="pl-PL" sz="1200" b="1" i="0" u="none" strike="noStrike" kern="1200" spc="0" baseline="0" dirty="0">
                <a:solidFill>
                  <a:schemeClr val="tx1"/>
                </a:solidFill>
                <a:latin typeface="+mn-lt"/>
                <a:ea typeface="+mn-ea"/>
                <a:cs typeface="+mn-cs"/>
              </a:rPr>
              <a:t>70 </a:t>
            </a:r>
            <a:r>
              <a:rPr lang="en-US" sz="1200" b="1" i="0" u="none" strike="noStrike" kern="1200" spc="0" baseline="0" dirty="0">
                <a:solidFill>
                  <a:schemeClr val="tx1"/>
                </a:solidFill>
                <a:latin typeface="+mn-lt"/>
                <a:ea typeface="+mn-ea"/>
                <a:cs typeface="+mn-cs"/>
              </a:rPr>
              <a:t>r</a:t>
            </a:r>
            <a:r>
              <a:rPr lang="pl-PL" sz="1200" b="1" i="0" u="none" strike="noStrike" kern="1200" spc="0" baseline="0" dirty="0">
                <a:solidFill>
                  <a:schemeClr val="tx1"/>
                </a:solidFill>
                <a:latin typeface="+mn-lt"/>
                <a:ea typeface="+mn-ea"/>
                <a:cs typeface="+mn-cs"/>
              </a:rPr>
              <a:t>esponse</a:t>
            </a:r>
          </a:p>
        </c:rich>
      </c:tx>
      <c:layout>
        <c:manualLayout>
          <c:xMode val="edge"/>
          <c:yMode val="edge"/>
          <c:x val="0.32382237928982122"/>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492727046293026"/>
          <c:y val="0.11631515616044892"/>
          <c:w val="0.77967937534062515"/>
          <c:h val="0.73919756782764601"/>
        </c:manualLayout>
      </c:layout>
      <c:barChart>
        <c:barDir val="col"/>
        <c:grouping val="clustered"/>
        <c:varyColors val="0"/>
        <c:ser>
          <c:idx val="0"/>
          <c:order val="0"/>
          <c:tx>
            <c:strRef>
              <c:f>Sheet2!$X$17</c:f>
              <c:strCache>
                <c:ptCount val="1"/>
                <c:pt idx="0">
                  <c:v>All Patients74,4</c:v>
                </c:pt>
              </c:strCache>
            </c:strRef>
          </c:tx>
          <c:spPr>
            <a:gradFill>
              <a:gsLst>
                <a:gs pos="0">
                  <a:srgbClr val="532F87">
                    <a:shade val="30000"/>
                    <a:satMod val="115000"/>
                  </a:srgbClr>
                </a:gs>
                <a:gs pos="50000">
                  <a:srgbClr val="532F87">
                    <a:shade val="67500"/>
                    <a:satMod val="115000"/>
                  </a:srgbClr>
                </a:gs>
                <a:gs pos="100000">
                  <a:srgbClr val="532F87">
                    <a:shade val="100000"/>
                    <a:satMod val="115000"/>
                  </a:srgb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Sheet2!$Y$15:$Z$16</c:f>
              <c:strCache>
                <c:ptCount val="2"/>
                <c:pt idx="0">
                  <c:v>Week 8</c:v>
                </c:pt>
                <c:pt idx="1">
                  <c:v>Week 16</c:v>
                </c:pt>
              </c:strCache>
            </c:strRef>
          </c:cat>
          <c:val>
            <c:numRef>
              <c:f>Sheet2!$Y$17:$Z$17</c:f>
              <c:numCache>
                <c:formatCode>0.0</c:formatCode>
                <c:ptCount val="2"/>
                <c:pt idx="0">
                  <c:v>75</c:v>
                </c:pt>
                <c:pt idx="1">
                  <c:v>87</c:v>
                </c:pt>
              </c:numCache>
            </c:numRef>
          </c:val>
          <c:extLst>
            <c:ext xmlns:c16="http://schemas.microsoft.com/office/drawing/2014/chart" uri="{C3380CC4-5D6E-409C-BE32-E72D297353CC}">
              <c16:uniqueId val="{00000000-56A2-9542-B539-6F1E61BE86CF}"/>
            </c:ext>
          </c:extLst>
        </c:ser>
        <c:ser>
          <c:idx val="1"/>
          <c:order val="1"/>
          <c:tx>
            <c:strRef>
              <c:f>Sheet2!$X$18</c:f>
              <c:strCache>
                <c:ptCount val="1"/>
                <c:pt idx="0">
                  <c:v>Biologic naïve (n = 260)</c:v>
                </c:pt>
              </c:strCache>
            </c:strRef>
          </c:tx>
          <c:spPr>
            <a:gradFill>
              <a:gsLst>
                <a:gs pos="0">
                  <a:srgbClr val="532F87">
                    <a:shade val="30000"/>
                    <a:satMod val="115000"/>
                    <a:lumMod val="67000"/>
                    <a:lumOff val="33000"/>
                  </a:srgbClr>
                </a:gs>
                <a:gs pos="50000">
                  <a:srgbClr val="532F87">
                    <a:shade val="67500"/>
                    <a:satMod val="115000"/>
                    <a:lumMod val="49000"/>
                    <a:lumOff val="51000"/>
                  </a:srgbClr>
                </a:gs>
                <a:gs pos="100000">
                  <a:srgbClr val="532F87">
                    <a:shade val="100000"/>
                    <a:satMod val="115000"/>
                    <a:lumMod val="42000"/>
                    <a:lumOff val="58000"/>
                  </a:srgb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Sheet2!$Y$15:$Z$16</c:f>
              <c:strCache>
                <c:ptCount val="2"/>
                <c:pt idx="0">
                  <c:v>Week 8</c:v>
                </c:pt>
                <c:pt idx="1">
                  <c:v>Week 16</c:v>
                </c:pt>
              </c:strCache>
            </c:strRef>
          </c:cat>
          <c:val>
            <c:numRef>
              <c:f>Sheet2!$Y$18:$Z$18</c:f>
              <c:numCache>
                <c:formatCode>0.0</c:formatCode>
                <c:ptCount val="2"/>
                <c:pt idx="0">
                  <c:v>71.599999999999994</c:v>
                </c:pt>
                <c:pt idx="1">
                  <c:v>80.3</c:v>
                </c:pt>
              </c:numCache>
            </c:numRef>
          </c:val>
          <c:extLst>
            <c:ext xmlns:c16="http://schemas.microsoft.com/office/drawing/2014/chart" uri="{C3380CC4-5D6E-409C-BE32-E72D297353CC}">
              <c16:uniqueId val="{00000001-56A2-9542-B539-6F1E61BE86CF}"/>
            </c:ext>
          </c:extLst>
        </c:ser>
        <c:ser>
          <c:idx val="2"/>
          <c:order val="2"/>
          <c:tx>
            <c:strRef>
              <c:f>Sheet2!$X$19</c:f>
              <c:strCache>
                <c:ptCount val="1"/>
                <c:pt idx="0">
                  <c:v>Prior exposure to 1 biologic (n = 240)</c:v>
                </c:pt>
              </c:strCache>
            </c:strRef>
          </c:tx>
          <c:spPr>
            <a:gradFill>
              <a:gsLst>
                <a:gs pos="0">
                  <a:schemeClr val="bg2">
                    <a:lumMod val="50000"/>
                  </a:schemeClr>
                </a:gs>
                <a:gs pos="100000">
                  <a:schemeClr val="bg1">
                    <a:lumMod val="85000"/>
                  </a:scheme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Sheet2!$Y$15:$Z$16</c:f>
              <c:strCache>
                <c:ptCount val="2"/>
                <c:pt idx="0">
                  <c:v>Week 8</c:v>
                </c:pt>
                <c:pt idx="1">
                  <c:v>Week 16</c:v>
                </c:pt>
              </c:strCache>
            </c:strRef>
          </c:cat>
          <c:val>
            <c:numRef>
              <c:f>Sheet2!$Y$19:$Z$19</c:f>
              <c:numCache>
                <c:formatCode>0.0</c:formatCode>
                <c:ptCount val="2"/>
                <c:pt idx="0">
                  <c:v>77.400000000000006</c:v>
                </c:pt>
                <c:pt idx="1">
                  <c:v>91.8</c:v>
                </c:pt>
              </c:numCache>
            </c:numRef>
          </c:val>
          <c:extLst>
            <c:ext xmlns:c16="http://schemas.microsoft.com/office/drawing/2014/chart" uri="{C3380CC4-5D6E-409C-BE32-E72D297353CC}">
              <c16:uniqueId val="{00000002-56A2-9542-B539-6F1E61BE86CF}"/>
            </c:ext>
          </c:extLst>
        </c:ser>
        <c:dLbls>
          <c:showLegendKey val="0"/>
          <c:showVal val="0"/>
          <c:showCatName val="0"/>
          <c:showSerName val="0"/>
          <c:showPercent val="0"/>
          <c:showBubbleSize val="0"/>
        </c:dLbls>
        <c:gapWidth val="85"/>
        <c:overlap val="-18"/>
        <c:axId val="596305808"/>
        <c:axId val="596307776"/>
      </c:barChart>
      <c:catAx>
        <c:axId val="596305808"/>
        <c:scaling>
          <c:orientation val="minMax"/>
        </c:scaling>
        <c:delete val="0"/>
        <c:axPos val="b"/>
        <c:numFmt formatCode="General" sourceLinked="1"/>
        <c:majorTickMark val="none"/>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96307776"/>
        <c:crosses val="autoZero"/>
        <c:auto val="1"/>
        <c:lblAlgn val="ctr"/>
        <c:lblOffset val="100"/>
        <c:noMultiLvlLbl val="0"/>
      </c:catAx>
      <c:valAx>
        <c:axId val="59630777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0" noProof="0" dirty="0">
                    <a:solidFill>
                      <a:schemeClr val="tx1"/>
                    </a:solidFill>
                  </a:rPr>
                  <a:t>Patients</a:t>
                </a:r>
                <a:r>
                  <a:rPr lang="pl-PL" sz="1100" b="0" dirty="0">
                    <a:solidFill>
                      <a:schemeClr val="tx1"/>
                    </a:solidFill>
                  </a:rPr>
                  <a:t> (%)</a:t>
                </a:r>
                <a:endParaRPr lang="en-US" sz="1100" b="0" dirty="0">
                  <a:solidFill>
                    <a:schemeClr val="tx1"/>
                  </a:solidFill>
                </a:endParaRPr>
              </a:p>
            </c:rich>
          </c:tx>
          <c:layout>
            <c:manualLayout>
              <c:xMode val="edge"/>
              <c:yMode val="edge"/>
              <c:x val="0"/>
              <c:y val="0.3659984110169491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2700">
            <a:solidFill>
              <a:schemeClr val="accent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63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7457627118645"/>
          <c:y val="7.6923076923076927E-2"/>
          <c:w val="0.63559322033898302"/>
          <c:h val="0.76282051282051277"/>
        </c:manualLayout>
      </c:layout>
      <c:barChart>
        <c:barDir val="col"/>
        <c:grouping val="clustered"/>
        <c:varyColors val="0"/>
        <c:ser>
          <c:idx val="0"/>
          <c:order val="0"/>
          <c:tx>
            <c:strRef>
              <c:f>Sheet1!$A$2</c:f>
              <c:strCache>
                <c:ptCount val="1"/>
                <c:pt idx="0">
                  <c:v>&lt; 65 ans</c:v>
                </c:pt>
              </c:strCache>
            </c:strRef>
          </c:tx>
          <c:spPr>
            <a:solidFill>
              <a:schemeClr val="accent1"/>
            </a:solidFill>
            <a:ln w="7599">
              <a:noFill/>
              <a:prstDash val="solid"/>
            </a:ln>
          </c:spPr>
          <c:invertIfNegative val="0"/>
          <c:dLbls>
            <c:spPr>
              <a:noFill/>
              <a:ln w="1519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severe infection</c:v>
                </c:pt>
                <c:pt idx="1">
                  <c:v>death</c:v>
                </c:pt>
              </c:strCache>
            </c:strRef>
          </c:cat>
          <c:val>
            <c:numRef>
              <c:f>Sheet1!$B$2:$C$2</c:f>
              <c:numCache>
                <c:formatCode>0%</c:formatCode>
                <c:ptCount val="2"/>
                <c:pt idx="0">
                  <c:v>2.5999999999999999E-2</c:v>
                </c:pt>
                <c:pt idx="1">
                  <c:v>0.01</c:v>
                </c:pt>
              </c:numCache>
            </c:numRef>
          </c:val>
          <c:extLst>
            <c:ext xmlns:c16="http://schemas.microsoft.com/office/drawing/2014/chart" uri="{C3380CC4-5D6E-409C-BE32-E72D297353CC}">
              <c16:uniqueId val="{00000000-D841-AD48-972B-77BA279558D6}"/>
            </c:ext>
          </c:extLst>
        </c:ser>
        <c:ser>
          <c:idx val="1"/>
          <c:order val="1"/>
          <c:tx>
            <c:strRef>
              <c:f>Sheet1!$A$3</c:f>
              <c:strCache>
                <c:ptCount val="1"/>
                <c:pt idx="0">
                  <c:v>≥ 65 ans</c:v>
                </c:pt>
              </c:strCache>
            </c:strRef>
          </c:tx>
          <c:spPr>
            <a:solidFill>
              <a:schemeClr val="accent2"/>
            </a:solidFill>
            <a:ln w="7599">
              <a:solidFill>
                <a:srgbClr val="000000"/>
              </a:solidFill>
              <a:prstDash val="solid"/>
            </a:ln>
          </c:spPr>
          <c:invertIfNegative val="0"/>
          <c:dLbls>
            <c:spPr>
              <a:noFill/>
              <a:ln w="1519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severe infection</c:v>
                </c:pt>
                <c:pt idx="1">
                  <c:v>death</c:v>
                </c:pt>
              </c:strCache>
            </c:strRef>
          </c:cat>
          <c:val>
            <c:numRef>
              <c:f>Sheet1!$B$3:$C$3</c:f>
              <c:numCache>
                <c:formatCode>0%</c:formatCode>
                <c:ptCount val="2"/>
                <c:pt idx="0">
                  <c:v>0.11600000000000001</c:v>
                </c:pt>
                <c:pt idx="1">
                  <c:v>0.11</c:v>
                </c:pt>
              </c:numCache>
            </c:numRef>
          </c:val>
          <c:extLst>
            <c:ext xmlns:c16="http://schemas.microsoft.com/office/drawing/2014/chart" uri="{C3380CC4-5D6E-409C-BE32-E72D297353CC}">
              <c16:uniqueId val="{00000001-D841-AD48-972B-77BA279558D6}"/>
            </c:ext>
          </c:extLst>
        </c:ser>
        <c:dLbls>
          <c:showLegendKey val="0"/>
          <c:showVal val="0"/>
          <c:showCatName val="0"/>
          <c:showSerName val="0"/>
          <c:showPercent val="0"/>
          <c:showBubbleSize val="0"/>
        </c:dLbls>
        <c:gapWidth val="150"/>
        <c:axId val="1545499552"/>
        <c:axId val="1"/>
      </c:barChart>
      <c:catAx>
        <c:axId val="1545499552"/>
        <c:scaling>
          <c:orientation val="minMax"/>
        </c:scaling>
        <c:delete val="0"/>
        <c:axPos val="b"/>
        <c:numFmt formatCode="General" sourceLinked="1"/>
        <c:majorTickMark val="out"/>
        <c:minorTickMark val="none"/>
        <c:tickLblPos val="nextTo"/>
        <c:spPr>
          <a:ln w="1900">
            <a:solidFill>
              <a:srgbClr val="000000"/>
            </a:solidFill>
            <a:prstDash val="solid"/>
          </a:ln>
        </c:spPr>
        <c:txPr>
          <a:bodyPr rot="0" vert="horz"/>
          <a:lstStyle/>
          <a:p>
            <a:pPr>
              <a:defRPr b="0"/>
            </a:pPr>
            <a:endParaRPr lang="en-US"/>
          </a:p>
        </c:txPr>
        <c:crossAx val="1"/>
        <c:crosses val="autoZero"/>
        <c:auto val="1"/>
        <c:lblAlgn val="ctr"/>
        <c:lblOffset val="100"/>
        <c:tickLblSkip val="1"/>
        <c:tickMarkSkip val="1"/>
        <c:noMultiLvlLbl val="0"/>
      </c:catAx>
      <c:valAx>
        <c:axId val="1"/>
        <c:scaling>
          <c:orientation val="minMax"/>
          <c:max val="0.25"/>
          <c:min val="0"/>
        </c:scaling>
        <c:delete val="0"/>
        <c:axPos val="l"/>
        <c:majorGridlines>
          <c:spPr>
            <a:ln w="7599">
              <a:solidFill>
                <a:srgbClr val="000000"/>
              </a:solidFill>
              <a:prstDash val="sysDash"/>
            </a:ln>
          </c:spPr>
        </c:majorGridlines>
        <c:numFmt formatCode="0%" sourceLinked="1"/>
        <c:majorTickMark val="out"/>
        <c:minorTickMark val="none"/>
        <c:tickLblPos val="nextTo"/>
        <c:spPr>
          <a:ln w="1900">
            <a:solidFill>
              <a:srgbClr val="000000"/>
            </a:solidFill>
            <a:prstDash val="solid"/>
          </a:ln>
        </c:spPr>
        <c:txPr>
          <a:bodyPr rot="0" vert="horz"/>
          <a:lstStyle/>
          <a:p>
            <a:pPr>
              <a:defRPr b="0"/>
            </a:pPr>
            <a:endParaRPr lang="en-US"/>
          </a:p>
        </c:txPr>
        <c:crossAx val="1545499552"/>
        <c:crosses val="autoZero"/>
        <c:crossBetween val="between"/>
        <c:majorUnit val="0.1"/>
        <c:minorUnit val="2.5000000000000001E-2"/>
      </c:valAx>
      <c:spPr>
        <a:noFill/>
        <a:ln w="15199">
          <a:noFill/>
        </a:ln>
      </c:spPr>
    </c:plotArea>
    <c:legend>
      <c:legendPos val="r"/>
      <c:layout>
        <c:manualLayout>
          <c:xMode val="edge"/>
          <c:yMode val="edge"/>
          <c:x val="0.78389830508474578"/>
          <c:y val="0.375"/>
          <c:w val="0.2097457627118644"/>
          <c:h val="0.16346153846153846"/>
        </c:manualLayout>
      </c:layout>
      <c:overlay val="0"/>
      <c:spPr>
        <a:noFill/>
        <a:ln w="15199">
          <a:noFill/>
        </a:ln>
      </c:spPr>
    </c:legend>
    <c:plotVisOnly val="1"/>
    <c:dispBlanksAs val="gap"/>
    <c:showDLblsOverMax val="0"/>
  </c:chart>
  <c:spPr>
    <a:solidFill>
      <a:schemeClr val="bg1"/>
    </a:solidFill>
    <a:ln w="7599">
      <a:solidFill>
        <a:srgbClr val="FFFFFF"/>
      </a:solidFill>
      <a:prstDash val="solid"/>
    </a:ln>
  </c:spPr>
  <c:txPr>
    <a:bodyPr/>
    <a:lstStyle/>
    <a:p>
      <a:pPr>
        <a:defRPr sz="1077" b="1"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Battat Canada 2017, n=62</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Battat et al Canada 2017, n=62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72-3A40-82CF-A8D45CDDF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72-3A40-82CF-A8D45CDDFD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72-3A40-82CF-A8D45CDDF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572-3A40-82CF-A8D45CDDFDA2}"/>
              </c:ext>
            </c:extLst>
          </c:dPt>
          <c:cat>
            <c:strRef>
              <c:f>Feuil1!$A$2:$A$5</c:f>
              <c:strCache>
                <c:ptCount val="2"/>
                <c:pt idx="0">
                  <c:v>bio-naive</c:v>
                </c:pt>
                <c:pt idx="1">
                  <c:v>bio-failure</c:v>
                </c:pt>
              </c:strCache>
            </c:strRef>
          </c:cat>
          <c:val>
            <c:numRef>
              <c:f>Feuil1!$B$2:$B$5</c:f>
              <c:numCache>
                <c:formatCode>General</c:formatCode>
                <c:ptCount val="4"/>
                <c:pt idx="0">
                  <c:v>0</c:v>
                </c:pt>
                <c:pt idx="1">
                  <c:v>62</c:v>
                </c:pt>
              </c:numCache>
            </c:numRef>
          </c:val>
          <c:extLst>
            <c:ext xmlns:c16="http://schemas.microsoft.com/office/drawing/2014/chart" uri="{C3380CC4-5D6E-409C-BE32-E72D297353CC}">
              <c16:uniqueId val="{00000008-E572-3A40-82CF-A8D45CDDFDA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Greenup Canada 2017, n=79</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Greenup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66-D143-8DA3-49D1B7CE42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66-D143-8DA3-49D1B7CE42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66-D143-8DA3-49D1B7CE42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66-D143-8DA3-49D1B7CE4245}"/>
              </c:ext>
            </c:extLst>
          </c:dPt>
          <c:cat>
            <c:strRef>
              <c:f>Feuil1!$A$2:$A$5</c:f>
              <c:strCache>
                <c:ptCount val="2"/>
                <c:pt idx="0">
                  <c:v>bio-naive</c:v>
                </c:pt>
                <c:pt idx="1">
                  <c:v>bio-failure</c:v>
                </c:pt>
              </c:strCache>
            </c:strRef>
          </c:cat>
          <c:val>
            <c:numRef>
              <c:f>Feuil1!$B$2:$B$5</c:f>
              <c:numCache>
                <c:formatCode>General</c:formatCode>
                <c:ptCount val="4"/>
                <c:pt idx="0">
                  <c:v>0</c:v>
                </c:pt>
                <c:pt idx="1">
                  <c:v>79</c:v>
                </c:pt>
              </c:numCache>
            </c:numRef>
          </c:val>
          <c:extLst>
            <c:ext xmlns:c16="http://schemas.microsoft.com/office/drawing/2014/chart" uri="{C3380CC4-5D6E-409C-BE32-E72D297353CC}">
              <c16:uniqueId val="{00000008-2666-D143-8DA3-49D1B7CE424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Ma Canada 2017, n=167</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Ma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56-C24B-9380-7ECFF3379C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56-C24B-9380-7ECFF3379C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56-C24B-9380-7ECFF3379C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56-C24B-9380-7ECFF3379C70}"/>
              </c:ext>
            </c:extLst>
          </c:dPt>
          <c:cat>
            <c:strRef>
              <c:f>Feuil1!$A$2:$A$5</c:f>
              <c:strCache>
                <c:ptCount val="2"/>
                <c:pt idx="0">
                  <c:v>bio-naive</c:v>
                </c:pt>
                <c:pt idx="1">
                  <c:v>bio-failure</c:v>
                </c:pt>
              </c:strCache>
            </c:strRef>
          </c:cat>
          <c:val>
            <c:numRef>
              <c:f>Feuil1!$B$2:$B$5</c:f>
              <c:numCache>
                <c:formatCode>General</c:formatCode>
                <c:ptCount val="4"/>
                <c:pt idx="0">
                  <c:v>8</c:v>
                </c:pt>
                <c:pt idx="1">
                  <c:v>159</c:v>
                </c:pt>
              </c:numCache>
            </c:numRef>
          </c:val>
          <c:extLst>
            <c:ext xmlns:c16="http://schemas.microsoft.com/office/drawing/2014/chart" uri="{C3380CC4-5D6E-409C-BE32-E72D297353CC}">
              <c16:uniqueId val="{00000008-4356-C24B-9380-7ECFF3379C7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Wils France 2018, n=122</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Wils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2C-CF48-9AD3-E811EDD9C5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2C-CF48-9AD3-E811EDD9C5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2C-CF48-9AD3-E811EDD9C5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2C-CF48-9AD3-E811EDD9C571}"/>
              </c:ext>
            </c:extLst>
          </c:dPt>
          <c:cat>
            <c:strRef>
              <c:f>Feuil1!$A$2:$A$5</c:f>
              <c:strCache>
                <c:ptCount val="2"/>
                <c:pt idx="0">
                  <c:v>bio-naive</c:v>
                </c:pt>
                <c:pt idx="1">
                  <c:v>bio-failure</c:v>
                </c:pt>
              </c:strCache>
            </c:strRef>
          </c:cat>
          <c:val>
            <c:numRef>
              <c:f>Feuil1!$B$2:$B$5</c:f>
              <c:numCache>
                <c:formatCode>General</c:formatCode>
                <c:ptCount val="4"/>
                <c:pt idx="0">
                  <c:v>0</c:v>
                </c:pt>
                <c:pt idx="1">
                  <c:v>122</c:v>
                </c:pt>
              </c:numCache>
            </c:numRef>
          </c:val>
          <c:extLst>
            <c:ext xmlns:c16="http://schemas.microsoft.com/office/drawing/2014/chart" uri="{C3380CC4-5D6E-409C-BE32-E72D297353CC}">
              <c16:uniqueId val="{00000008-462C-CF48-9AD3-E811EDD9C57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Verstockt Belgium 2019, n=86</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Verstockt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A9-9F47-89A9-9516A3DBCD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A9-9F47-89A9-9516A3DBCD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8A9-9F47-89A9-9516A3DBCD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8A9-9F47-89A9-9516A3DBCD64}"/>
              </c:ext>
            </c:extLst>
          </c:dPt>
          <c:cat>
            <c:strRef>
              <c:f>Feuil1!$A$2:$A$5</c:f>
              <c:strCache>
                <c:ptCount val="2"/>
                <c:pt idx="0">
                  <c:v>bio-naive</c:v>
                </c:pt>
                <c:pt idx="1">
                  <c:v>bio-failure</c:v>
                </c:pt>
              </c:strCache>
            </c:strRef>
          </c:cat>
          <c:val>
            <c:numRef>
              <c:f>Feuil1!$B$2:$B$5</c:f>
              <c:numCache>
                <c:formatCode>General</c:formatCode>
                <c:ptCount val="4"/>
                <c:pt idx="0">
                  <c:v>4</c:v>
                </c:pt>
                <c:pt idx="1">
                  <c:v>82</c:v>
                </c:pt>
              </c:numCache>
            </c:numRef>
          </c:val>
          <c:extLst>
            <c:ext xmlns:c16="http://schemas.microsoft.com/office/drawing/2014/chart" uri="{C3380CC4-5D6E-409C-BE32-E72D297353CC}">
              <c16:uniqueId val="{00000008-F8A9-9F47-89A9-9516A3DBCD6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Biemans Holland 2019, n=221</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Biemans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F9-A544-808E-359861E9D2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F9-A544-808E-359861E9D2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F9-A544-808E-359861E9D2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F9-A544-808E-359861E9D25C}"/>
              </c:ext>
            </c:extLst>
          </c:dPt>
          <c:cat>
            <c:strRef>
              <c:f>Feuil1!$A$2:$A$5</c:f>
              <c:strCache>
                <c:ptCount val="2"/>
                <c:pt idx="0">
                  <c:v>bio-naive</c:v>
                </c:pt>
                <c:pt idx="1">
                  <c:v>bio-failure</c:v>
                </c:pt>
              </c:strCache>
            </c:strRef>
          </c:cat>
          <c:val>
            <c:numRef>
              <c:f>Feuil1!$B$2:$B$5</c:f>
              <c:numCache>
                <c:formatCode>General</c:formatCode>
                <c:ptCount val="4"/>
                <c:pt idx="0">
                  <c:v>3</c:v>
                </c:pt>
                <c:pt idx="1">
                  <c:v>218</c:v>
                </c:pt>
              </c:numCache>
            </c:numRef>
          </c:val>
          <c:extLst>
            <c:ext xmlns:c16="http://schemas.microsoft.com/office/drawing/2014/chart" uri="{C3380CC4-5D6E-409C-BE32-E72D297353CC}">
              <c16:uniqueId val="{00000008-D7F9-A544-808E-359861E9D25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Liefferinckx Belgium 2019, n=174</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liefferinckx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7E-DE43-A711-FD0D3FC59E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7E-DE43-A711-FD0D3FC59E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7E-DE43-A711-FD0D3FC59E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7E-DE43-A711-FD0D3FC59EEA}"/>
              </c:ext>
            </c:extLst>
          </c:dPt>
          <c:cat>
            <c:strRef>
              <c:f>Feuil1!$A$2:$A$5</c:f>
              <c:strCache>
                <c:ptCount val="2"/>
                <c:pt idx="0">
                  <c:v>bio-naive</c:v>
                </c:pt>
                <c:pt idx="1">
                  <c:v>bio-failure</c:v>
                </c:pt>
              </c:strCache>
            </c:strRef>
          </c:cat>
          <c:val>
            <c:numRef>
              <c:f>Feuil1!$B$2:$B$5</c:f>
              <c:numCache>
                <c:formatCode>General</c:formatCode>
                <c:ptCount val="4"/>
                <c:pt idx="0">
                  <c:v>0</c:v>
                </c:pt>
                <c:pt idx="1">
                  <c:v>174</c:v>
                </c:pt>
              </c:numCache>
            </c:numRef>
          </c:val>
          <c:extLst>
            <c:ext xmlns:c16="http://schemas.microsoft.com/office/drawing/2014/chart" uri="{C3380CC4-5D6E-409C-BE32-E72D297353CC}">
              <c16:uniqueId val="{00000008-FD7E-DE43-A711-FD0D3FC59EE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200" b="1" i="0" u="none" strike="noStrike" kern="1200" spc="0" baseline="0" dirty="0">
                <a:solidFill>
                  <a:schemeClr val="tx1"/>
                </a:solidFill>
                <a:latin typeface="+mn-lt"/>
                <a:ea typeface="+mn-ea"/>
                <a:cs typeface="+mn-cs"/>
              </a:defRPr>
            </a:pPr>
            <a:r>
              <a:rPr lang="en-GB" sz="1200" b="1" i="0" u="none" strike="noStrike" kern="1200" spc="0" baseline="0" dirty="0">
                <a:solidFill>
                  <a:schemeClr val="tx1"/>
                </a:solidFill>
                <a:latin typeface="+mn-lt"/>
                <a:ea typeface="+mn-ea"/>
                <a:cs typeface="+mn-cs"/>
              </a:rPr>
              <a:t>Clinical response (CDAI 100)</a:t>
            </a:r>
          </a:p>
        </c:rich>
      </c:tx>
      <c:layout>
        <c:manualLayout>
          <c:xMode val="edge"/>
          <c:yMode val="edge"/>
          <c:x val="0.34437634257208072"/>
          <c:y val="0"/>
        </c:manualLayout>
      </c:layout>
      <c:overlay val="0"/>
      <c:spPr>
        <a:noFill/>
        <a:ln>
          <a:noFill/>
        </a:ln>
        <a:effectLst/>
      </c:spPr>
      <c:txPr>
        <a:bodyPr rot="0" spcFirstLastPara="1" vertOverflow="ellipsis" vert="horz" wrap="square" anchor="ctr" anchorCtr="1"/>
        <a:lstStyle/>
        <a:p>
          <a:pPr>
            <a:defRPr lang="en-GB" sz="1200" b="1" i="0" u="none" strike="noStrike" kern="1200"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1952930052559719"/>
          <c:y val="0.11713263810000664"/>
          <c:w val="0.7686165904772484"/>
          <c:h val="0.7397803591924047"/>
        </c:manualLayout>
      </c:layout>
      <c:barChart>
        <c:barDir val="col"/>
        <c:grouping val="clustered"/>
        <c:varyColors val="0"/>
        <c:ser>
          <c:idx val="0"/>
          <c:order val="0"/>
          <c:tx>
            <c:strRef>
              <c:f>Sheet6!$A$7</c:f>
              <c:strCache>
                <c:ptCount val="1"/>
                <c:pt idx="0">
                  <c:v>All patients</c:v>
                </c:pt>
              </c:strCache>
            </c:strRef>
          </c:tx>
          <c:spPr>
            <a:gradFill>
              <a:gsLst>
                <a:gs pos="0">
                  <a:srgbClr val="532F87">
                    <a:shade val="30000"/>
                    <a:satMod val="115000"/>
                  </a:srgbClr>
                </a:gs>
                <a:gs pos="100000">
                  <a:srgbClr val="532F87">
                    <a:shade val="100000"/>
                    <a:satMod val="115000"/>
                  </a:srgb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Sheet6!$B$6:$C$6</c:f>
              <c:strCache>
                <c:ptCount val="2"/>
                <c:pt idx="0">
                  <c:v>Week 8</c:v>
                </c:pt>
                <c:pt idx="1">
                  <c:v>Week 16</c:v>
                </c:pt>
              </c:strCache>
            </c:strRef>
          </c:cat>
          <c:val>
            <c:numRef>
              <c:f>Sheet6!$B$7:$C$7</c:f>
              <c:numCache>
                <c:formatCode>General</c:formatCode>
                <c:ptCount val="2"/>
                <c:pt idx="0">
                  <c:v>68.2</c:v>
                </c:pt>
                <c:pt idx="1">
                  <c:v>79.400000000000006</c:v>
                </c:pt>
              </c:numCache>
            </c:numRef>
          </c:val>
          <c:extLst>
            <c:ext xmlns:c16="http://schemas.microsoft.com/office/drawing/2014/chart" uri="{C3380CC4-5D6E-409C-BE32-E72D297353CC}">
              <c16:uniqueId val="{00000000-77E4-2B46-88C9-7203112AEC06}"/>
            </c:ext>
          </c:extLst>
        </c:ser>
        <c:ser>
          <c:idx val="1"/>
          <c:order val="1"/>
          <c:tx>
            <c:strRef>
              <c:f>Sheet6!$A$8</c:f>
              <c:strCache>
                <c:ptCount val="1"/>
                <c:pt idx="0">
                  <c:v>Biologic naïve (n = 260)</c:v>
                </c:pt>
              </c:strCache>
            </c:strRef>
          </c:tx>
          <c:spPr>
            <a:gradFill>
              <a:gsLst>
                <a:gs pos="0">
                  <a:srgbClr val="532F87">
                    <a:shade val="30000"/>
                    <a:satMod val="115000"/>
                    <a:lumMod val="67000"/>
                    <a:lumOff val="33000"/>
                  </a:srgbClr>
                </a:gs>
                <a:gs pos="50000">
                  <a:srgbClr val="532F87">
                    <a:shade val="67500"/>
                    <a:satMod val="115000"/>
                    <a:lumMod val="49000"/>
                    <a:lumOff val="51000"/>
                  </a:srgbClr>
                </a:gs>
                <a:gs pos="100000">
                  <a:srgbClr val="532F87">
                    <a:shade val="100000"/>
                    <a:satMod val="115000"/>
                    <a:lumMod val="42000"/>
                    <a:lumOff val="58000"/>
                  </a:srgb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Sheet6!$B$6:$C$6</c:f>
              <c:strCache>
                <c:ptCount val="2"/>
                <c:pt idx="0">
                  <c:v>Week 8</c:v>
                </c:pt>
                <c:pt idx="1">
                  <c:v>Week 16</c:v>
                </c:pt>
              </c:strCache>
            </c:strRef>
          </c:cat>
          <c:val>
            <c:numRef>
              <c:f>Sheet6!$B$8:$C$8</c:f>
              <c:numCache>
                <c:formatCode>General</c:formatCode>
                <c:ptCount val="2"/>
                <c:pt idx="0">
                  <c:v>65.900000000000006</c:v>
                </c:pt>
                <c:pt idx="1">
                  <c:v>78.400000000000006</c:v>
                </c:pt>
              </c:numCache>
            </c:numRef>
          </c:val>
          <c:extLst>
            <c:ext xmlns:c16="http://schemas.microsoft.com/office/drawing/2014/chart" uri="{C3380CC4-5D6E-409C-BE32-E72D297353CC}">
              <c16:uniqueId val="{00000001-77E4-2B46-88C9-7203112AEC06}"/>
            </c:ext>
          </c:extLst>
        </c:ser>
        <c:ser>
          <c:idx val="2"/>
          <c:order val="2"/>
          <c:tx>
            <c:strRef>
              <c:f>Sheet6!$A$9</c:f>
              <c:strCache>
                <c:ptCount val="1"/>
                <c:pt idx="0">
                  <c:v>Prior exposure to 1 biologic (n = 240)</c:v>
                </c:pt>
              </c:strCache>
            </c:strRef>
          </c:tx>
          <c:spPr>
            <a:gradFill>
              <a:gsLst>
                <a:gs pos="0">
                  <a:schemeClr val="bg2">
                    <a:lumMod val="50000"/>
                  </a:schemeClr>
                </a:gs>
                <a:gs pos="100000">
                  <a:schemeClr val="bg1">
                    <a:lumMod val="85000"/>
                  </a:schemeClr>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Sheet6!$B$6:$C$6</c:f>
              <c:strCache>
                <c:ptCount val="2"/>
                <c:pt idx="0">
                  <c:v>Week 8</c:v>
                </c:pt>
                <c:pt idx="1">
                  <c:v>Week 16</c:v>
                </c:pt>
              </c:strCache>
            </c:strRef>
          </c:cat>
          <c:val>
            <c:numRef>
              <c:f>Sheet6!$B$9:$C$9</c:f>
              <c:numCache>
                <c:formatCode>General</c:formatCode>
                <c:ptCount val="2"/>
                <c:pt idx="0">
                  <c:v>69.900000000000006</c:v>
                </c:pt>
                <c:pt idx="1">
                  <c:v>80.099999999999994</c:v>
                </c:pt>
              </c:numCache>
            </c:numRef>
          </c:val>
          <c:extLst>
            <c:ext xmlns:c16="http://schemas.microsoft.com/office/drawing/2014/chart" uri="{C3380CC4-5D6E-409C-BE32-E72D297353CC}">
              <c16:uniqueId val="{00000002-77E4-2B46-88C9-7203112AEC06}"/>
            </c:ext>
          </c:extLst>
        </c:ser>
        <c:dLbls>
          <c:showLegendKey val="0"/>
          <c:showVal val="0"/>
          <c:showCatName val="0"/>
          <c:showSerName val="0"/>
          <c:showPercent val="0"/>
          <c:showBubbleSize val="0"/>
        </c:dLbls>
        <c:gapWidth val="85"/>
        <c:overlap val="-15"/>
        <c:axId val="526435920"/>
        <c:axId val="527071016"/>
      </c:barChart>
      <c:catAx>
        <c:axId val="52643592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7071016"/>
        <c:crosses val="autoZero"/>
        <c:auto val="1"/>
        <c:lblAlgn val="ctr"/>
        <c:lblOffset val="100"/>
        <c:noMultiLvlLbl val="0"/>
      </c:catAx>
      <c:valAx>
        <c:axId val="527071016"/>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a:solidFill>
                      <a:schemeClr val="tx1"/>
                    </a:solidFill>
                  </a:rPr>
                  <a:t>Patients (%)</a:t>
                </a:r>
              </a:p>
            </c:rich>
          </c:tx>
          <c:layout>
            <c:manualLayout>
              <c:xMode val="edge"/>
              <c:yMode val="edge"/>
              <c:x val="4.3745948332934914E-3"/>
              <c:y val="0.3639329069757414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accent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26435920"/>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6"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r>
              <a:rPr lang="en-US" dirty="0"/>
              <a:t>ASM 2011</a:t>
            </a:r>
          </a:p>
        </p:txBody>
      </p:sp>
      <p:sp>
        <p:nvSpPr>
          <p:cNvPr id="15367" name="Rectangle 7"/>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fld id="{907EEEB0-74DB-BA45-AA59-BA9230F13742}" type="datetime8">
              <a:t>6/15/2021 10:26 AM</a:t>
            </a:fld>
            <a:endParaRPr lang="en-US" dirty="0"/>
          </a:p>
        </p:txBody>
      </p:sp>
      <p:sp>
        <p:nvSpPr>
          <p:cNvPr id="15368" name="Rectangle 8"/>
          <p:cNvSpPr>
            <a:spLocks noGrp="1" noChangeArrowheads="1"/>
          </p:cNvSpPr>
          <p:nvPr>
            <p:ph type="ftr" sz="quarter" idx="2"/>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r>
              <a:rPr lang="en-US" dirty="0"/>
              <a:t>4x3_ASM_2011_Weldon_Close_04-28-11_v14.pptx</a:t>
            </a:r>
          </a:p>
        </p:txBody>
      </p:sp>
      <p:sp>
        <p:nvSpPr>
          <p:cNvPr id="15369" name="Rectangle 9"/>
          <p:cNvSpPr>
            <a:spLocks noGrp="1" noChangeArrowheads="1"/>
          </p:cNvSpPr>
          <p:nvPr>
            <p:ph type="sldNum" sz="quarter" idx="3"/>
          </p:nvPr>
        </p:nvSpPr>
        <p:spPr bwMode="auto">
          <a:xfrm>
            <a:off x="5735638" y="8685213"/>
            <a:ext cx="1120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6A48D351-BF5F-7D49-8150-A7E8E8CC44E2}" type="slidenum">
              <a:rPr lang="en-US"/>
              <a:pPr/>
              <a:t>‹#›</a:t>
            </a:fld>
            <a:endParaRPr lang="en-US" dirty="0"/>
          </a:p>
        </p:txBody>
      </p:sp>
    </p:spTree>
    <p:extLst>
      <p:ext uri="{BB962C8B-B14F-4D97-AF65-F5344CB8AC3E}">
        <p14:creationId xmlns:p14="http://schemas.microsoft.com/office/powerpoint/2010/main" val="48383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368300" y="4343400"/>
            <a:ext cx="6121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92"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en-US" dirty="0"/>
          </a:p>
        </p:txBody>
      </p:sp>
      <p:sp>
        <p:nvSpPr>
          <p:cNvPr id="16393" name="Rectangle 9"/>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fld id="{D059F072-6509-AE45-98F1-C63560C6E2BA}" type="datetime8">
              <a:t>6/15/2021 10:25 AM</a:t>
            </a:fld>
            <a:endParaRPr lang="en-US" dirty="0"/>
          </a:p>
        </p:txBody>
      </p:sp>
      <p:sp>
        <p:nvSpPr>
          <p:cNvPr id="16394" name="Rectangle 10"/>
          <p:cNvSpPr>
            <a:spLocks noGrp="1" noChangeArrowheads="1"/>
          </p:cNvSpPr>
          <p:nvPr>
            <p:ph type="ftr" sz="quarter" idx="4"/>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en-US" dirty="0"/>
          </a:p>
        </p:txBody>
      </p:sp>
      <p:sp>
        <p:nvSpPr>
          <p:cNvPr id="16395" name="Rectangle 11"/>
          <p:cNvSpPr>
            <a:spLocks noGrp="1" noChangeArrowheads="1"/>
          </p:cNvSpPr>
          <p:nvPr>
            <p:ph type="sldNum" sz="quarter" idx="5"/>
          </p:nvPr>
        </p:nvSpPr>
        <p:spPr bwMode="auto">
          <a:xfrm>
            <a:off x="5749925" y="8685213"/>
            <a:ext cx="11064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B976D8D5-0ECD-3A4D-8E63-E16D685F0695}" type="slidenum">
              <a:rPr lang="en-US"/>
              <a:pPr/>
              <a:t>‹#›</a:t>
            </a:fld>
            <a:endParaRPr lang="en-US" dirty="0"/>
          </a:p>
        </p:txBody>
      </p:sp>
    </p:spTree>
    <p:extLst>
      <p:ext uri="{BB962C8B-B14F-4D97-AF65-F5344CB8AC3E}">
        <p14:creationId xmlns:p14="http://schemas.microsoft.com/office/powerpoint/2010/main" val="2323939531"/>
      </p:ext>
    </p:extLst>
  </p:cSld>
  <p:clrMap bg1="lt1" tx1="dk1" bg2="lt2" tx2="dk2" accent1="accent1" accent2="accent2" accent3="accent3" accent4="accent4" accent5="accent5" accent6="accent6" hlink="hlink" folHlink="folHlink"/>
  <p:hf/>
  <p:notesStyle>
    <a:lvl1pPr marL="71434" indent="-71434" algn="l" defTabSz="285736" rtl="0" eaLnBrk="0" fontAlgn="base" hangingPunct="0">
      <a:lnSpc>
        <a:spcPct val="90000"/>
      </a:lnSpc>
      <a:spcBef>
        <a:spcPts val="6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1pPr>
    <a:lvl2pPr marL="357169"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2pPr>
    <a:lvl3pPr marL="642906"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3pPr>
    <a:lvl4pPr marL="928641"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4pPr>
    <a:lvl5pPr marL="1214377"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5pPr>
    <a:lvl6pPr marL="1428679" algn="l" defTabSz="285736" rtl="0" eaLnBrk="1" latinLnBrk="0" hangingPunct="1">
      <a:defRPr sz="688" kern="1200">
        <a:solidFill>
          <a:schemeClr val="tx1"/>
        </a:solidFill>
        <a:latin typeface="+mn-lt"/>
        <a:ea typeface="+mn-ea"/>
        <a:cs typeface="+mn-cs"/>
      </a:defRPr>
    </a:lvl6pPr>
    <a:lvl7pPr marL="1714414" algn="l" defTabSz="285736" rtl="0" eaLnBrk="1" latinLnBrk="0" hangingPunct="1">
      <a:defRPr sz="688" kern="1200">
        <a:solidFill>
          <a:schemeClr val="tx1"/>
        </a:solidFill>
        <a:latin typeface="+mn-lt"/>
        <a:ea typeface="+mn-ea"/>
        <a:cs typeface="+mn-cs"/>
      </a:defRPr>
    </a:lvl7pPr>
    <a:lvl8pPr marL="2000150" algn="l" defTabSz="285736" rtl="0" eaLnBrk="1" latinLnBrk="0" hangingPunct="1">
      <a:defRPr sz="688" kern="1200">
        <a:solidFill>
          <a:schemeClr val="tx1"/>
        </a:solidFill>
        <a:latin typeface="+mn-lt"/>
        <a:ea typeface="+mn-ea"/>
        <a:cs typeface="+mn-cs"/>
      </a:defRPr>
    </a:lvl8pPr>
    <a:lvl9pPr marL="2285886" algn="l" defTabSz="285736" rtl="0" eaLnBrk="1" latinLnBrk="0" hangingPunct="1">
      <a:defRPr sz="6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ubmed/?term=Sonnewald%20S%5bAuthor%5d&amp;cauthor=true&amp;cauthor_uid=29848778" TargetMode="External"/><Relationship Id="rId13" Type="http://schemas.openxmlformats.org/officeDocument/2006/relationships/hyperlink" Target="https://www.ncbi.nlm.nih.gov/pubmed/?term=Mudter%20J%5bAuthor%5d&amp;cauthor=true&amp;cauthor_uid=29848778" TargetMode="External"/><Relationship Id="rId18" Type="http://schemas.openxmlformats.org/officeDocument/2006/relationships/hyperlink" Target="https://www.ncbi.nlm.nih.gov/pubmed/?term=Neurath%20MF%5bAuthor%5d&amp;cauthor=true&amp;cauthor_uid=29848778" TargetMode="External"/><Relationship Id="rId3" Type="http://schemas.openxmlformats.org/officeDocument/2006/relationships/hyperlink" Target="https://www.ncbi.nlm.nih.gov/pubmed/29848778" TargetMode="External"/><Relationship Id="rId7" Type="http://schemas.openxmlformats.org/officeDocument/2006/relationships/hyperlink" Target="https://www.ncbi.nlm.nih.gov/pubmed/?term=Rath%20T%5bAuthor%5d&amp;cauthor=true&amp;cauthor_uid=29848778" TargetMode="External"/><Relationship Id="rId12" Type="http://schemas.openxmlformats.org/officeDocument/2006/relationships/hyperlink" Target="https://www.ncbi.nlm.nih.gov/pubmed/?term=Waldner%20MJ%5bAuthor%5d&amp;cauthor=true&amp;cauthor_uid=29848778" TargetMode="External"/><Relationship Id="rId17" Type="http://schemas.openxmlformats.org/officeDocument/2006/relationships/hyperlink" Target="https://www.ncbi.nlm.nih.gov/pubmed/?term=M%C3%BCnster%20T%5bAuthor%5d&amp;cauthor=true&amp;cauthor_uid=29848778" TargetMode="External"/><Relationship Id="rId2" Type="http://schemas.openxmlformats.org/officeDocument/2006/relationships/slide" Target="../slides/slide9.xml"/><Relationship Id="rId16" Type="http://schemas.openxmlformats.org/officeDocument/2006/relationships/hyperlink" Target="https://www.ncbi.nlm.nih.gov/pubmed/?term=Neufert%20C%5bAuthor%5d&amp;cauthor=true&amp;cauthor_uid=29848778" TargetMode="External"/><Relationship Id="rId1" Type="http://schemas.openxmlformats.org/officeDocument/2006/relationships/notesMaster" Target="../notesMasters/notesMaster1.xml"/><Relationship Id="rId6" Type="http://schemas.openxmlformats.org/officeDocument/2006/relationships/hyperlink" Target="https://www.ncbi.nlm.nih.gov/pubmed/?term=Dieterich%20W%5bAuthor%5d&amp;cauthor=true&amp;cauthor_uid=29848778" TargetMode="External"/><Relationship Id="rId11" Type="http://schemas.openxmlformats.org/officeDocument/2006/relationships/hyperlink" Target="https://www.ncbi.nlm.nih.gov/pubmed/?term=Hildner%20K%5bAuthor%5d&amp;cauthor=true&amp;cauthor_uid=29848778" TargetMode="External"/><Relationship Id="rId5" Type="http://schemas.openxmlformats.org/officeDocument/2006/relationships/hyperlink" Target="https://www.ncbi.nlm.nih.gov/pubmed/?term=Billmeier%20U%5bAuthor%5d&amp;cauthor=true&amp;cauthor_uid=29848778" TargetMode="External"/><Relationship Id="rId15" Type="http://schemas.openxmlformats.org/officeDocument/2006/relationships/hyperlink" Target="https://www.ncbi.nlm.nih.gov/pubmed/?term=Gr%C3%BCtzmann%20R%5bAuthor%5d&amp;cauthor=true&amp;cauthor_uid=29848778" TargetMode="External"/><Relationship Id="rId10" Type="http://schemas.openxmlformats.org/officeDocument/2006/relationships/hyperlink" Target="https://www.ncbi.nlm.nih.gov/pubmed/?term=Hirschmann%20S%5bAuthor%5d&amp;cauthor=true&amp;cauthor_uid=29848778" TargetMode="External"/><Relationship Id="rId19" Type="http://schemas.openxmlformats.org/officeDocument/2006/relationships/hyperlink" Target="https://www.ncbi.nlm.nih.gov/pubmed/?term=Atreya%20R%5bAuthor%5d&amp;cauthor=true&amp;cauthor_uid=29848778" TargetMode="External"/><Relationship Id="rId4" Type="http://schemas.openxmlformats.org/officeDocument/2006/relationships/hyperlink" Target="https://www.ncbi.nlm.nih.gov/pubmed/?term=Schmitt%20H%5bAuthor%5d&amp;cauthor=true&amp;cauthor_uid=29848778" TargetMode="External"/><Relationship Id="rId9" Type="http://schemas.openxmlformats.org/officeDocument/2006/relationships/hyperlink" Target="https://www.ncbi.nlm.nih.gov/pubmed/?term=Reid%20S%5bAuthor%5d&amp;cauthor=true&amp;cauthor_uid=29848778" TargetMode="External"/><Relationship Id="rId14" Type="http://schemas.openxmlformats.org/officeDocument/2006/relationships/hyperlink" Target="https://www.ncbi.nlm.nih.gov/pubmed/?term=Hartmann%20A%5bAuthor%5d&amp;cauthor=true&amp;cauthor_uid=2984877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6/15/2021 10:25 AM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1</a:t>
            </a:fld>
            <a:endParaRPr lang="en-US" dirty="0"/>
          </a:p>
        </p:txBody>
      </p:sp>
    </p:spTree>
    <p:extLst>
      <p:ext uri="{BB962C8B-B14F-4D97-AF65-F5344CB8AC3E}">
        <p14:creationId xmlns:p14="http://schemas.microsoft.com/office/powerpoint/2010/main" val="44587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9F043B-7218-49A1-937F-3ABC7C13FC42}" type="slidenum">
              <a:rPr lang="fr-FR" altLang="fr-FR" smtClean="0"/>
              <a:pPr>
                <a:spcBef>
                  <a:spcPct val="0"/>
                </a:spcBef>
              </a:pPr>
              <a:t>5</a:t>
            </a:fld>
            <a:endParaRPr lang="fr-FR" altLang="fr-FR"/>
          </a:p>
        </p:txBody>
      </p:sp>
      <p:sp>
        <p:nvSpPr>
          <p:cNvPr id="839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BFFD2BA-47C9-4F3F-AD7A-C54F37046B00}" type="slidenum">
              <a:rPr lang="en-US" altLang="fr-FR">
                <a:latin typeface="Times" pitchFamily="18" charset="0"/>
                <a:cs typeface="Arial" panose="020B0604020202020204" pitchFamily="34" charset="0"/>
              </a:rPr>
              <a:pPr algn="r">
                <a:spcBef>
                  <a:spcPct val="0"/>
                </a:spcBef>
              </a:pPr>
              <a:t>5</a:t>
            </a:fld>
            <a:endParaRPr lang="en-US" altLang="fr-FR">
              <a:latin typeface="Times" pitchFamily="18" charset="0"/>
              <a:cs typeface="Arial" panose="020B0604020202020204" pitchFamily="34"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4593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3" tooltip="Gut."/>
              </a:rPr>
              <a:t>Gut.</a:t>
            </a:r>
            <a:r>
              <a:rPr lang="en-US" sz="800" b="0" i="0" u="none" strike="noStrike" kern="1200" dirty="0">
                <a:solidFill>
                  <a:schemeClr val="tx1"/>
                </a:solidFill>
                <a:effectLst/>
                <a:latin typeface="Arial" pitchFamily="-65" charset="0"/>
                <a:ea typeface="Arial Unicode MS" pitchFamily="-65" charset="0"/>
                <a:cs typeface="Arial Unicode MS" pitchFamily="-65" charset="0"/>
              </a:rPr>
              <a:t> 2019 May;68(5):814-828. </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doi</a:t>
            </a:r>
            <a:r>
              <a:rPr lang="en-US" sz="800" b="0" i="0" u="none" strike="noStrike" kern="1200" dirty="0">
                <a:solidFill>
                  <a:schemeClr val="tx1"/>
                </a:solidFill>
                <a:effectLst/>
                <a:latin typeface="Arial" pitchFamily="-65" charset="0"/>
                <a:ea typeface="Arial Unicode MS" pitchFamily="-65" charset="0"/>
                <a:cs typeface="Arial Unicode MS" pitchFamily="-65" charset="0"/>
              </a:rPr>
              <a:t>: 10.1136/gutjnl-2017-315671. </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Epub</a:t>
            </a:r>
            <a:r>
              <a:rPr lang="en-US" sz="800" b="0" i="0" u="none" strike="noStrike" kern="1200" dirty="0">
                <a:solidFill>
                  <a:schemeClr val="tx1"/>
                </a:solidFill>
                <a:effectLst/>
                <a:latin typeface="Arial" pitchFamily="-65" charset="0"/>
                <a:ea typeface="Arial Unicode MS" pitchFamily="-65" charset="0"/>
                <a:cs typeface="Arial Unicode MS" pitchFamily="-65" charset="0"/>
              </a:rPr>
              <a:t> 2018 May 30.</a:t>
            </a:r>
          </a:p>
          <a:p>
            <a:r>
              <a:rPr lang="en-US" sz="800" b="1" i="0" u="none" strike="noStrike" kern="1200" dirty="0">
                <a:solidFill>
                  <a:schemeClr val="tx1"/>
                </a:solidFill>
                <a:effectLst/>
                <a:latin typeface="Arial" pitchFamily="-65" charset="0"/>
                <a:ea typeface="Arial Unicode MS" pitchFamily="-65" charset="0"/>
                <a:cs typeface="Arial Unicode MS" pitchFamily="-65" charset="0"/>
              </a:rPr>
              <a:t>Expansion of IL-23 receptor bearing TNFR2+ T cells is associated with molecular resistance to anti-TNF therapy in Crohn's disease.</a:t>
            </a:r>
          </a:p>
          <a:p>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4"/>
              </a:rPr>
              <a:t>Schmitt H</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5"/>
              </a:rPr>
              <a:t>Billmeier U</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6"/>
              </a:rPr>
              <a:t>Dieterich W</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7"/>
              </a:rPr>
              <a:t>Rath T</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8"/>
              </a:rPr>
              <a:t>Sonnewald S</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2</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9"/>
              </a:rPr>
              <a:t>Reid S</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2</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0"/>
              </a:rPr>
              <a:t>Hirschmann S</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1"/>
              </a:rPr>
              <a:t>Hildner K</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2"/>
              </a:rPr>
              <a:t>Waldner MJ</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3"/>
              </a:rPr>
              <a:t>Mudter J</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3</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4"/>
              </a:rPr>
              <a:t>Hartmann A</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4</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5"/>
              </a:rPr>
              <a:t>Grützmann R</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5</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6"/>
              </a:rPr>
              <a:t>Neufert C</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7"/>
              </a:rPr>
              <a:t>Münster T</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6</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8"/>
              </a:rPr>
              <a:t>Neurath MF</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 </a:t>
            </a:r>
            <a:r>
              <a:rPr lang="en-US" sz="800" b="0" i="0" u="sng" strike="noStrike" kern="1200" dirty="0">
                <a:solidFill>
                  <a:schemeClr val="tx1"/>
                </a:solidFill>
                <a:effectLst/>
                <a:latin typeface="Arial" pitchFamily="-65" charset="0"/>
                <a:ea typeface="Arial Unicode MS" pitchFamily="-65" charset="0"/>
                <a:cs typeface="Arial Unicode MS" pitchFamily="-65" charset="0"/>
                <a:hlinkClick r:id="rId19"/>
              </a:rPr>
              <a:t>Atreya R</a:t>
            </a:r>
            <a:r>
              <a:rPr lang="en-US" sz="800" b="0" i="0" u="none" strike="noStrike" kern="1200" baseline="30000" dirty="0">
                <a:solidFill>
                  <a:schemeClr val="tx1"/>
                </a:solidFill>
                <a:effectLst/>
                <a:latin typeface="Arial" pitchFamily="-65" charset="0"/>
                <a:ea typeface="Arial Unicode MS" pitchFamily="-65" charset="0"/>
                <a:cs typeface="Arial Unicode MS" pitchFamily="-65" charset="0"/>
              </a:rPr>
              <a:t>1</a:t>
            </a:r>
            <a:r>
              <a:rPr lang="en-US" sz="800" b="0" i="0" u="none" strike="noStrike" kern="1200" dirty="0">
                <a:solidFill>
                  <a:schemeClr val="tx1"/>
                </a:solidFill>
                <a:effectLst/>
                <a:latin typeface="Arial" pitchFamily="-65" charset="0"/>
                <a:ea typeface="Arial Unicode MS" pitchFamily="-65" charset="0"/>
                <a:cs typeface="Arial Unicode MS" pitchFamily="-65" charset="0"/>
              </a:rPr>
              <a:t>.</a:t>
            </a:r>
          </a:p>
          <a:p>
            <a:r>
              <a:rPr lang="en-US" sz="800" b="1" i="0" u="sng" strike="noStrike" kern="1200" dirty="0">
                <a:solidFill>
                  <a:schemeClr val="tx1"/>
                </a:solidFill>
                <a:effectLst/>
                <a:latin typeface="Arial" pitchFamily="-65" charset="0"/>
                <a:ea typeface="Arial Unicode MS" pitchFamily="-65" charset="0"/>
                <a:cs typeface="Arial Unicode MS" pitchFamily="-65" charset="0"/>
                <a:hlinkClick r:id="rId3" tooltip="Open/close author information list"/>
              </a:rPr>
              <a:t>Author information</a:t>
            </a:r>
            <a:endParaRPr lang="en-US" sz="800" b="1" i="0" u="none" strike="noStrike" kern="1200" dirty="0">
              <a:solidFill>
                <a:schemeClr val="tx1"/>
              </a:solidFill>
              <a:effectLst/>
              <a:latin typeface="Arial" pitchFamily="-65" charset="0"/>
              <a:ea typeface="Arial Unicode MS" pitchFamily="-65" charset="0"/>
              <a:cs typeface="Arial Unicode MS" pitchFamily="-65" charset="0"/>
            </a:endParaRPr>
          </a:p>
          <a:p>
            <a:r>
              <a:rPr lang="en-US" sz="800" b="0" i="0" u="none" strike="noStrike" kern="1200" dirty="0">
                <a:solidFill>
                  <a:schemeClr val="tx1"/>
                </a:solidFill>
                <a:effectLst/>
                <a:latin typeface="Arial" pitchFamily="-65" charset="0"/>
                <a:ea typeface="Arial Unicode MS" pitchFamily="-65" charset="0"/>
                <a:cs typeface="Arial Unicode MS" pitchFamily="-65" charset="0"/>
              </a:rPr>
              <a:t>1First Department of Medicine, Friedrich-Alexander-University Erlangen-</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Nürnberg</a:t>
            </a:r>
            <a:r>
              <a:rPr lang="en-US" sz="800" b="0" i="0" u="none" strike="noStrike" kern="1200" dirty="0">
                <a:solidFill>
                  <a:schemeClr val="tx1"/>
                </a:solidFill>
                <a:effectLst/>
                <a:latin typeface="Arial" pitchFamily="-65" charset="0"/>
                <a:ea typeface="Arial Unicode MS" pitchFamily="-65" charset="0"/>
                <a:cs typeface="Arial Unicode MS" pitchFamily="-65" charset="0"/>
              </a:rPr>
              <a:t>, Erlangen, Germany.2Department of Biology, Friedrich-Alexander-University Erlangen-</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Nürnberg</a:t>
            </a:r>
            <a:r>
              <a:rPr lang="en-US" sz="800" b="0" i="0" u="none" strike="noStrike" kern="1200" dirty="0">
                <a:solidFill>
                  <a:schemeClr val="tx1"/>
                </a:solidFill>
                <a:effectLst/>
                <a:latin typeface="Arial" pitchFamily="-65" charset="0"/>
                <a:ea typeface="Arial Unicode MS" pitchFamily="-65" charset="0"/>
                <a:cs typeface="Arial Unicode MS" pitchFamily="-65" charset="0"/>
              </a:rPr>
              <a:t>, Erlangen, Germany.3Sana Clinic </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Ostholstein</a:t>
            </a:r>
            <a:r>
              <a:rPr lang="en-US" sz="800" b="0" i="0" u="none" strike="noStrike" kern="1200" dirty="0">
                <a:solidFill>
                  <a:schemeClr val="tx1"/>
                </a:solidFill>
                <a:effectLst/>
                <a:latin typeface="Arial" pitchFamily="-65" charset="0"/>
                <a:ea typeface="Arial Unicode MS" pitchFamily="-65" charset="0"/>
                <a:cs typeface="Arial Unicode MS" pitchFamily="-65" charset="0"/>
              </a:rPr>
              <a:t>, Eutin, Germany.4Department of Pathology, Friedrich-Alexander-University Erlangen-</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Nürnberg</a:t>
            </a:r>
            <a:r>
              <a:rPr lang="en-US" sz="800" b="0" i="0" u="none" strike="noStrike" kern="1200" dirty="0">
                <a:solidFill>
                  <a:schemeClr val="tx1"/>
                </a:solidFill>
                <a:effectLst/>
                <a:latin typeface="Arial" pitchFamily="-65" charset="0"/>
                <a:ea typeface="Arial Unicode MS" pitchFamily="-65" charset="0"/>
                <a:cs typeface="Arial Unicode MS" pitchFamily="-65" charset="0"/>
              </a:rPr>
              <a:t>, Erlangen, Germany.5Department of Surgery, Friedrich-Alexander-University Erlangen-</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Nürnberg</a:t>
            </a:r>
            <a:r>
              <a:rPr lang="en-US" sz="800" b="0" i="0" u="none" strike="noStrike" kern="1200" dirty="0">
                <a:solidFill>
                  <a:schemeClr val="tx1"/>
                </a:solidFill>
                <a:effectLst/>
                <a:latin typeface="Arial" pitchFamily="-65" charset="0"/>
                <a:ea typeface="Arial Unicode MS" pitchFamily="-65" charset="0"/>
                <a:cs typeface="Arial Unicode MS" pitchFamily="-65" charset="0"/>
              </a:rPr>
              <a:t>, Erlangen, Germany.6Department of Anesthesiology, Friedrich-Alexander-University Erlangen-</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Nürnberg</a:t>
            </a:r>
            <a:r>
              <a:rPr lang="en-US" sz="800" b="0" i="0" u="none" strike="noStrike" kern="1200" dirty="0">
                <a:solidFill>
                  <a:schemeClr val="tx1"/>
                </a:solidFill>
                <a:effectLst/>
                <a:latin typeface="Arial" pitchFamily="-65" charset="0"/>
                <a:ea typeface="Arial Unicode MS" pitchFamily="-65" charset="0"/>
                <a:cs typeface="Arial Unicode MS" pitchFamily="-65" charset="0"/>
              </a:rPr>
              <a:t>, Erlangen, Germany.</a:t>
            </a:r>
          </a:p>
          <a:p>
            <a:r>
              <a:rPr lang="en-US" sz="800" b="1" i="0" u="none" strike="noStrike" kern="1200" dirty="0">
                <a:solidFill>
                  <a:schemeClr val="tx1"/>
                </a:solidFill>
                <a:effectLst/>
                <a:latin typeface="Arial" pitchFamily="-65" charset="0"/>
                <a:ea typeface="Arial Unicode MS" pitchFamily="-65" charset="0"/>
                <a:cs typeface="Arial Unicode MS" pitchFamily="-65" charset="0"/>
              </a:rPr>
              <a:t>Abstract</a:t>
            </a:r>
          </a:p>
          <a:p>
            <a:r>
              <a:rPr lang="en-US" sz="800" b="1" i="0" u="none" strike="noStrike" kern="1200" cap="all" dirty="0">
                <a:solidFill>
                  <a:schemeClr val="tx1"/>
                </a:solidFill>
                <a:effectLst/>
                <a:latin typeface="Arial" pitchFamily="-65" charset="0"/>
                <a:ea typeface="Arial Unicode MS" pitchFamily="-65" charset="0"/>
                <a:cs typeface="Arial Unicode MS" pitchFamily="-65" charset="0"/>
              </a:rPr>
              <a:t>OBJECTIVE: </a:t>
            </a:r>
          </a:p>
          <a:p>
            <a:r>
              <a:rPr lang="en-US" sz="800" b="0" i="0" u="none" strike="noStrike" kern="1200" dirty="0">
                <a:solidFill>
                  <a:schemeClr val="tx1"/>
                </a:solidFill>
                <a:effectLst/>
                <a:latin typeface="Arial" pitchFamily="-65" charset="0"/>
                <a:ea typeface="Arial Unicode MS" pitchFamily="-65" charset="0"/>
                <a:cs typeface="Arial Unicode MS" pitchFamily="-65" charset="0"/>
              </a:rPr>
              <a:t>Anti-</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tumour</a:t>
            </a:r>
            <a:r>
              <a:rPr lang="en-US" sz="800" b="0" i="0" u="none" strike="noStrike" kern="1200" dirty="0">
                <a:solidFill>
                  <a:schemeClr val="tx1"/>
                </a:solidFill>
                <a:effectLst/>
                <a:latin typeface="Arial" pitchFamily="-65" charset="0"/>
                <a:ea typeface="Arial Unicode MS" pitchFamily="-65" charset="0"/>
                <a:cs typeface="Arial Unicode MS" pitchFamily="-65" charset="0"/>
              </a:rPr>
              <a:t> necrosis factor (TNF) antibodies are successfully used for treatment of Crohn's disease. Nevertheless, approximately 40% of patients display failure to anti-TNF therapy. Here, we </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characterised</a:t>
            </a:r>
            <a:r>
              <a:rPr lang="en-US" sz="800" b="0" i="0" u="none" strike="noStrike" kern="1200" dirty="0">
                <a:solidFill>
                  <a:schemeClr val="tx1"/>
                </a:solidFill>
                <a:effectLst/>
                <a:latin typeface="Arial" pitchFamily="-65" charset="0"/>
                <a:ea typeface="Arial Unicode MS" pitchFamily="-65" charset="0"/>
                <a:cs typeface="Arial Unicode MS" pitchFamily="-65" charset="0"/>
              </a:rPr>
              <a:t> molecular mechanisms that are associated with endoscopic resistance to anti-TNF therapy.</a:t>
            </a:r>
          </a:p>
          <a:p>
            <a:r>
              <a:rPr lang="en-US" sz="800" b="1" i="0" u="none" strike="noStrike" kern="1200" cap="all" dirty="0">
                <a:solidFill>
                  <a:schemeClr val="tx1"/>
                </a:solidFill>
                <a:effectLst/>
                <a:latin typeface="Arial" pitchFamily="-65" charset="0"/>
                <a:ea typeface="Arial Unicode MS" pitchFamily="-65" charset="0"/>
                <a:cs typeface="Arial Unicode MS" pitchFamily="-65" charset="0"/>
              </a:rPr>
              <a:t>DESIGN: </a:t>
            </a:r>
          </a:p>
          <a:p>
            <a:r>
              <a:rPr lang="en-US" sz="800" b="0" i="0" u="none" strike="noStrike" kern="1200" dirty="0">
                <a:solidFill>
                  <a:schemeClr val="tx1"/>
                </a:solidFill>
                <a:effectLst/>
                <a:latin typeface="Arial" pitchFamily="-65" charset="0"/>
                <a:ea typeface="Arial Unicode MS" pitchFamily="-65" charset="0"/>
                <a:cs typeface="Arial Unicode MS" pitchFamily="-65" charset="0"/>
              </a:rPr>
              <a:t>Mucosal and blood cells were isolated from patients with Crohn's disease prior and during anti-TNF therapy. Cytokine profiles, cell surface markers, </a:t>
            </a:r>
            <a:r>
              <a:rPr lang="en-US" sz="800" b="0" i="0" u="none" strike="noStrike" kern="1200" dirty="0" err="1">
                <a:solidFill>
                  <a:schemeClr val="tx1"/>
                </a:solidFill>
                <a:effectLst/>
                <a:latin typeface="Arial" pitchFamily="-65" charset="0"/>
                <a:ea typeface="Arial Unicode MS" pitchFamily="-65" charset="0"/>
                <a:cs typeface="Arial Unicode MS" pitchFamily="-65" charset="0"/>
              </a:rPr>
              <a:t>signalling</a:t>
            </a:r>
            <a:r>
              <a:rPr lang="en-US" sz="800" b="0" i="0" u="none" strike="noStrike" kern="1200" dirty="0">
                <a:solidFill>
                  <a:schemeClr val="tx1"/>
                </a:solidFill>
                <a:effectLst/>
                <a:latin typeface="Arial" pitchFamily="-65" charset="0"/>
                <a:ea typeface="Arial Unicode MS" pitchFamily="-65" charset="0"/>
                <a:cs typeface="Arial Unicode MS" pitchFamily="-65" charset="0"/>
              </a:rPr>
              <a:t> proteins and cell apoptosis were assessed by microarray, immunohistochemistry, qPCR, ELISA, whole organ cultures and FACS.</a:t>
            </a:r>
          </a:p>
          <a:p>
            <a:r>
              <a:rPr lang="en-US" sz="800" b="1" i="0" u="none" strike="noStrike" kern="1200" cap="all" dirty="0">
                <a:solidFill>
                  <a:schemeClr val="tx1"/>
                </a:solidFill>
                <a:effectLst/>
                <a:latin typeface="Arial" pitchFamily="-65" charset="0"/>
                <a:ea typeface="Arial Unicode MS" pitchFamily="-65" charset="0"/>
                <a:cs typeface="Arial Unicode MS" pitchFamily="-65" charset="0"/>
              </a:rPr>
              <a:t>RESULTS: </a:t>
            </a:r>
          </a:p>
          <a:p>
            <a:r>
              <a:rPr lang="en-US" sz="800" b="0" i="0" u="none" strike="noStrike" kern="1200" dirty="0">
                <a:solidFill>
                  <a:schemeClr val="tx1"/>
                </a:solidFill>
                <a:effectLst/>
                <a:latin typeface="Arial" pitchFamily="-65" charset="0"/>
                <a:ea typeface="Arial Unicode MS" pitchFamily="-65" charset="0"/>
                <a:cs typeface="Arial Unicode MS" pitchFamily="-65" charset="0"/>
              </a:rPr>
              <a:t>Responders to anti-TNF therapy displayed a significantly higher expression of TNF receptor 2 (TNFR2) but not IL23R on T cells than non-responders prior to anti-TNF therapy. During anti-TNF therapy, there was a significant upregulation of mucosal IL-23p19, IL23R and IL-17A in anti-TNF non-responders but not in responders. Apoptosis-resistant TNFR2+IL23R+ T cells were significantly expanded in anti-TNF non-responders compared with responders, expressed the gut tropic integrins </a:t>
            </a:r>
            <a:r>
              <a:rPr lang="el-GR" sz="800" b="0" i="0" u="none" strike="noStrike" kern="1200" dirty="0">
                <a:solidFill>
                  <a:schemeClr val="tx1"/>
                </a:solidFill>
                <a:effectLst/>
                <a:latin typeface="Arial" pitchFamily="-65" charset="0"/>
                <a:ea typeface="Arial Unicode MS" pitchFamily="-65" charset="0"/>
                <a:cs typeface="Arial Unicode MS" pitchFamily="-65" charset="0"/>
              </a:rPr>
              <a:t>α4β7, </a:t>
            </a:r>
            <a:r>
              <a:rPr lang="en-US" sz="800" b="0" i="0" u="none" strike="noStrike" kern="1200" dirty="0">
                <a:solidFill>
                  <a:schemeClr val="tx1"/>
                </a:solidFill>
                <a:effectLst/>
                <a:latin typeface="Arial" pitchFamily="-65" charset="0"/>
                <a:ea typeface="Arial Unicode MS" pitchFamily="-65" charset="0"/>
                <a:cs typeface="Arial Unicode MS" pitchFamily="-65" charset="0"/>
              </a:rPr>
              <a:t>and exhibited increased expression of IFN-</a:t>
            </a:r>
            <a:r>
              <a:rPr lang="el-GR" sz="800" b="0" i="0" u="none" strike="noStrike" kern="1200" dirty="0">
                <a:solidFill>
                  <a:schemeClr val="tx1"/>
                </a:solidFill>
                <a:effectLst/>
                <a:latin typeface="Arial" pitchFamily="-65" charset="0"/>
                <a:ea typeface="Arial Unicode MS" pitchFamily="-65" charset="0"/>
                <a:cs typeface="Arial Unicode MS" pitchFamily="-65" charset="0"/>
              </a:rPr>
              <a:t>γ, </a:t>
            </a:r>
            <a:r>
              <a:rPr lang="en-US" sz="800" b="0" i="0" u="none" strike="noStrike" kern="1200" dirty="0">
                <a:solidFill>
                  <a:schemeClr val="tx1"/>
                </a:solidFill>
                <a:effectLst/>
                <a:latin typeface="Arial" pitchFamily="-65" charset="0"/>
                <a:ea typeface="Arial Unicode MS" pitchFamily="-65" charset="0"/>
                <a:cs typeface="Arial Unicode MS" pitchFamily="-65" charset="0"/>
              </a:rPr>
              <a:t>T-bet, IL-17A and ROR</a:t>
            </a:r>
            <a:r>
              <a:rPr lang="el-GR" sz="800" b="0" i="0" u="none" strike="noStrike" kern="1200" dirty="0">
                <a:solidFill>
                  <a:schemeClr val="tx1"/>
                </a:solidFill>
                <a:effectLst/>
                <a:latin typeface="Arial" pitchFamily="-65" charset="0"/>
                <a:ea typeface="Arial Unicode MS" pitchFamily="-65" charset="0"/>
                <a:cs typeface="Arial Unicode MS" pitchFamily="-65" charset="0"/>
              </a:rPr>
              <a:t>γ</a:t>
            </a:r>
            <a:r>
              <a:rPr lang="en-US" sz="800" b="0" i="0" u="none" strike="noStrike" kern="1200" dirty="0">
                <a:solidFill>
                  <a:schemeClr val="tx1"/>
                </a:solidFill>
                <a:effectLst/>
                <a:latin typeface="Arial" pitchFamily="-65" charset="0"/>
                <a:ea typeface="Arial Unicode MS" pitchFamily="-65" charset="0"/>
                <a:cs typeface="Arial Unicode MS" pitchFamily="-65" charset="0"/>
              </a:rPr>
              <a:t>t compared with TNFR2+IL23R- cells, indicating a mixed Th1/Th17-like phenotype. Intestinal TNFR2+IL23R+ T cells were activated by IL-23 derived from CD14+ macrophages, which were significantly more present in non-responders prior to anti-TNF treatment. Administration of IL-23 to anti-TNF-treated mucosal organ cultures led to the expansion of CD4+IL23R+TNFR2+ lymphocytes. Functional studies demonstrated that anti-TNF-induced apoptosis in mucosal T cells is abrogated by IL-23.</a:t>
            </a:r>
          </a:p>
          <a:p>
            <a:r>
              <a:rPr lang="en-US" sz="800" b="1" i="0" u="none" strike="noStrike" kern="1200" cap="all" dirty="0">
                <a:solidFill>
                  <a:schemeClr val="tx1"/>
                </a:solidFill>
                <a:effectLst/>
                <a:latin typeface="Arial" pitchFamily="-65" charset="0"/>
                <a:ea typeface="Arial Unicode MS" pitchFamily="-65" charset="0"/>
                <a:cs typeface="Arial Unicode MS" pitchFamily="-65" charset="0"/>
              </a:rPr>
              <a:t>CONCLUSIONS: </a:t>
            </a:r>
          </a:p>
          <a:p>
            <a:r>
              <a:rPr lang="en-US" sz="800" b="0" i="0" u="none" strike="noStrike" kern="1200" dirty="0">
                <a:solidFill>
                  <a:schemeClr val="tx1"/>
                </a:solidFill>
                <a:effectLst/>
                <a:latin typeface="Arial" pitchFamily="-65" charset="0"/>
                <a:ea typeface="Arial Unicode MS" pitchFamily="-65" charset="0"/>
                <a:cs typeface="Arial Unicode MS" pitchFamily="-65" charset="0"/>
              </a:rPr>
              <a:t>Expansion of apoptosis-resistant intestinal TNFR2+IL23R+ T cells is associated with resistance to anti-TNF therapy in Crohn's disease. These findings identify IL-23 as a suitable molecular target in patients with Crohn's disease refractory to anti-TNF therapy.</a:t>
            </a:r>
          </a:p>
          <a:p>
            <a:r>
              <a:rPr lang="en-US" sz="800" b="0" i="0" u="none" strike="noStrike" kern="1200" dirty="0">
                <a:solidFill>
                  <a:schemeClr val="tx1"/>
                </a:solidFill>
                <a:effectLst/>
                <a:latin typeface="Arial" pitchFamily="-65" charset="0"/>
                <a:ea typeface="Arial Unicode MS" pitchFamily="-65" charset="0"/>
                <a:cs typeface="Arial Unicode MS" pitchFamily="-65" charset="0"/>
              </a:rPr>
              <a:t>© Article author(s) (or their employer(s) unless otherwise stated in the text of the article) 2019. All rights reserved. No commercial use is permitted unless otherwise expressly granted.</a:t>
            </a:r>
          </a:p>
          <a:p>
            <a:endParaRPr lang="en-US" dirty="0"/>
          </a:p>
          <a:p>
            <a:endParaRPr lang="en-BE"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059F072-6509-AE45-98F1-C63560C6E2BA}" type="datetime8">
              <a:rPr lang="en-BE" smtClean="0"/>
              <a:t>06/15/2021 10:25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smtClean="0"/>
              <a:pPr/>
              <a:t>9</a:t>
            </a:fld>
            <a:endParaRPr lang="en-US" dirty="0"/>
          </a:p>
        </p:txBody>
      </p:sp>
    </p:spTree>
    <p:extLst>
      <p:ext uri="{BB962C8B-B14F-4D97-AF65-F5344CB8AC3E}">
        <p14:creationId xmlns:p14="http://schemas.microsoft.com/office/powerpoint/2010/main" val="77795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pPr marL="0" indent="0">
              <a:buNone/>
            </a:pPr>
            <a:endParaRPr lang="en-GB" dirty="0"/>
          </a:p>
          <a:p>
            <a:endParaRPr lang="en-BE"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059F072-6509-AE45-98F1-C63560C6E2BA}" type="datetime8">
              <a:rPr lang="en-BE" smtClean="0"/>
              <a:t>06/15/2021 10:25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smtClean="0"/>
              <a:pPr/>
              <a:t>22</a:t>
            </a:fld>
            <a:endParaRPr lang="en-US" dirty="0"/>
          </a:p>
        </p:txBody>
      </p:sp>
    </p:spTree>
    <p:extLst>
      <p:ext uri="{BB962C8B-B14F-4D97-AF65-F5344CB8AC3E}">
        <p14:creationId xmlns:p14="http://schemas.microsoft.com/office/powerpoint/2010/main" val="421451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434" marR="0" lvl="0" indent="-71434" algn="l" defTabSz="285736" rtl="0" eaLnBrk="0" fontAlgn="base" latinLnBrk="0" hangingPunct="0">
              <a:lnSpc>
                <a:spcPct val="90000"/>
              </a:lnSpc>
              <a:spcBef>
                <a:spcPts val="625"/>
              </a:spcBef>
              <a:spcAft>
                <a:spcPct val="0"/>
              </a:spcAft>
              <a:buClrTx/>
              <a:buSzTx/>
              <a:buFont typeface="Arial" pitchFamily="34" charset="0"/>
              <a:buChar char="•"/>
              <a:tabLst/>
              <a:defRPr/>
            </a:pPr>
            <a:r>
              <a:rPr lang="en-US" altLang="en-US" dirty="0">
                <a:latin typeface="Verdana" pitchFamily="34" charset="0"/>
              </a:rPr>
              <a:t>TEFCREM08: Number of subjects in clinical remission at Week 44</a:t>
            </a:r>
          </a:p>
          <a:p>
            <a:endParaRPr lang="en-BE"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059F072-6509-AE45-98F1-C63560C6E2BA}" type="datetime8">
              <a:rPr lang="en-BE" smtClean="0"/>
              <a:t>06/15/2021 10:25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smtClean="0"/>
              <a:pPr/>
              <a:t>23</a:t>
            </a:fld>
            <a:endParaRPr lang="en-US" dirty="0"/>
          </a:p>
        </p:txBody>
      </p:sp>
    </p:spTree>
    <p:extLst>
      <p:ext uri="{BB962C8B-B14F-4D97-AF65-F5344CB8AC3E}">
        <p14:creationId xmlns:p14="http://schemas.microsoft.com/office/powerpoint/2010/main" val="39249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pPr marL="0" indent="0">
              <a:buNone/>
            </a:pPr>
            <a:endParaRPr lang="en-GB" dirty="0"/>
          </a:p>
          <a:p>
            <a:endParaRPr lang="en-BE"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059F072-6509-AE45-98F1-C63560C6E2BA}" type="datetime8">
              <a:rPr lang="en-BE" smtClean="0"/>
              <a:t>06/15/2021 10:25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smtClean="0"/>
              <a:pPr/>
              <a:t>35</a:t>
            </a:fld>
            <a:endParaRPr lang="en-US" dirty="0"/>
          </a:p>
        </p:txBody>
      </p:sp>
    </p:spTree>
    <p:extLst>
      <p:ext uri="{BB962C8B-B14F-4D97-AF65-F5344CB8AC3E}">
        <p14:creationId xmlns:p14="http://schemas.microsoft.com/office/powerpoint/2010/main" val="359204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pPr marL="0" indent="0">
              <a:buNone/>
            </a:pPr>
            <a:endParaRPr lang="en-GB" dirty="0"/>
          </a:p>
          <a:p>
            <a:endParaRPr lang="en-BE"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059F072-6509-AE45-98F1-C63560C6E2BA}" type="datetime8">
              <a:rPr lang="en-BE" smtClean="0"/>
              <a:t>06/15/2021 10:25</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smtClean="0"/>
              <a:pPr/>
              <a:t>39</a:t>
            </a:fld>
            <a:endParaRPr lang="en-US" dirty="0"/>
          </a:p>
        </p:txBody>
      </p:sp>
    </p:spTree>
    <p:extLst>
      <p:ext uri="{BB962C8B-B14F-4D97-AF65-F5344CB8AC3E}">
        <p14:creationId xmlns:p14="http://schemas.microsoft.com/office/powerpoint/2010/main" val="2094098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1"/>
            <a:ext cx="9144000" cy="1025392"/>
          </a:xfrm>
          <a:prstGeom prst="rect">
            <a:avLst/>
          </a:prstGeom>
          <a:solidFill>
            <a:srgbClr val="FFFFFF"/>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454025" y="1376640"/>
            <a:ext cx="8235950" cy="121158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4125"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454025" y="2836346"/>
            <a:ext cx="6432081" cy="400469"/>
          </a:xfrm>
        </p:spPr>
        <p:txBody>
          <a:bodyPr/>
          <a:lstStyle>
            <a:lvl1pPr marL="0" indent="0">
              <a:spcBef>
                <a:spcPts val="0"/>
              </a:spcBef>
              <a:buNone/>
              <a:defRPr sz="2188">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454025" y="3392673"/>
            <a:ext cx="6432081" cy="982084"/>
          </a:xfrm>
        </p:spPr>
        <p:txBody>
          <a:bodyPr/>
          <a:lstStyle>
            <a:lvl1pPr marL="0" marR="0" indent="0" algn="l" defTabSz="571500" rtl="0" eaLnBrk="1" fontAlgn="base" latinLnBrk="0" hangingPunct="1">
              <a:lnSpc>
                <a:spcPct val="100000"/>
              </a:lnSpc>
              <a:spcBef>
                <a:spcPts val="0"/>
              </a:spcBef>
              <a:spcAft>
                <a:spcPct val="0"/>
              </a:spcAft>
              <a:buClr>
                <a:schemeClr val="tx1"/>
              </a:buClr>
              <a:buSzPct val="100000"/>
              <a:buFont typeface="Arial" pitchFamily="-65" charset="0"/>
              <a:buNone/>
              <a:tabLst/>
              <a:defRPr sz="1125">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Name</a:t>
            </a:r>
          </a:p>
          <a:p>
            <a:pPr marL="0" marR="0" lvl="0" indent="0" algn="l" defTabSz="57150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dirty="0"/>
              <a:t>Title</a:t>
            </a:r>
            <a:br>
              <a:rPr lang="en-US" dirty="0"/>
            </a:br>
            <a:r>
              <a:rPr lang="en-US" dirty="0"/>
              <a:t>Date</a:t>
            </a:r>
          </a:p>
        </p:txBody>
      </p:sp>
      <p:pic>
        <p:nvPicPr>
          <p:cNvPr id="8" name="Picture 7">
            <a:extLst>
              <a:ext uri="{FF2B5EF4-FFF2-40B4-BE49-F238E27FC236}">
                <a16:creationId xmlns:a16="http://schemas.microsoft.com/office/drawing/2014/main" id="{77B7A3BA-41AF-D640-91A7-E976056FF4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960" y="68276"/>
            <a:ext cx="2717548" cy="1096901"/>
          </a:xfrm>
          <a:prstGeom prst="rect">
            <a:avLst/>
          </a:prstGeom>
        </p:spPr>
      </p:pic>
      <p:sp>
        <p:nvSpPr>
          <p:cNvPr id="9" name="Tekstvak 10">
            <a:extLst>
              <a:ext uri="{FF2B5EF4-FFF2-40B4-BE49-F238E27FC236}">
                <a16:creationId xmlns:a16="http://schemas.microsoft.com/office/drawing/2014/main" id="{19E7E9C1-10F9-9046-9236-352EC1A3F29C}"/>
              </a:ext>
            </a:extLst>
          </p:cNvPr>
          <p:cNvSpPr txBox="1"/>
          <p:nvPr userDrawn="1"/>
        </p:nvSpPr>
        <p:spPr>
          <a:xfrm rot="16200000">
            <a:off x="8373338" y="3737346"/>
            <a:ext cx="1325880" cy="215444"/>
          </a:xfrm>
          <a:prstGeom prst="rect">
            <a:avLst/>
          </a:prstGeom>
          <a:noFill/>
        </p:spPr>
        <p:txBody>
          <a:bodyPr wrap="square" rtlCol="0">
            <a:spAutoFit/>
          </a:bodyPr>
          <a:lstStyle/>
          <a:p>
            <a:r>
              <a:rPr lang="nl-BE" sz="800" dirty="0">
                <a:latin typeface="Verdana" panose="020B0604030504040204" pitchFamily="34" charset="0"/>
                <a:ea typeface="Verdana" panose="020B0604030504040204" pitchFamily="34" charset="0"/>
              </a:rPr>
              <a:t>CP-230680</a:t>
            </a:r>
          </a:p>
        </p:txBody>
      </p:sp>
    </p:spTree>
    <p:extLst>
      <p:ext uri="{BB962C8B-B14F-4D97-AF65-F5344CB8AC3E}">
        <p14:creationId xmlns:p14="http://schemas.microsoft.com/office/powerpoint/2010/main" val="188832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ERSED TITLE ONLY">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54025" y="554493"/>
            <a:ext cx="8235950" cy="346249"/>
          </a:xfrm>
        </p:spPr>
        <p:txBody>
          <a:bodyPr/>
          <a:lstStyle>
            <a:lvl1pPr>
              <a:defRPr>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454025" y="227603"/>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276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18"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11"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454025" y="1100534"/>
            <a:ext cx="823595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1400"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15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35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35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350" dirty="0">
                <a:solidFill>
                  <a:schemeClr val="tx1"/>
                </a:solidFill>
                <a:latin typeface="+mn-lt"/>
                <a:ea typeface="Arial Unicode MS" pitchFamily="-65" charset="0"/>
                <a:cs typeface="Arial Unicode MS" pitchFamily="-65" charset="0"/>
                <a:sym typeface="Arial" pitchFamily="-65" charset="0"/>
              </a:defRPr>
            </a:lvl5pPr>
          </a:lstStyle>
          <a:p>
            <a:pPr lvl="0"/>
            <a:r>
              <a:rPr lang="en-US" dirty="0"/>
              <a:t>Edit Master text styles</a:t>
            </a:r>
          </a:p>
        </p:txBody>
      </p:sp>
      <p:sp>
        <p:nvSpPr>
          <p:cNvPr id="8" name="Text Placeholder 3">
            <a:extLst>
              <a:ext uri="{FF2B5EF4-FFF2-40B4-BE49-F238E27FC236}">
                <a16:creationId xmlns:a16="http://schemas.microsoft.com/office/drawing/2014/main" id="{166EB84B-17BA-B34C-A001-B5CBA7113C00}"/>
              </a:ext>
            </a:extLst>
          </p:cNvPr>
          <p:cNvSpPr>
            <a:spLocks noGrp="1"/>
          </p:cNvSpPr>
          <p:nvPr>
            <p:ph type="body" sz="quarter" idx="18"/>
          </p:nvPr>
        </p:nvSpPr>
        <p:spPr>
          <a:xfrm>
            <a:off x="450850" y="1486829"/>
            <a:ext cx="8239125" cy="30405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454025" y="630092"/>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10" name="Text Placeholder 3">
            <a:extLst>
              <a:ext uri="{FF2B5EF4-FFF2-40B4-BE49-F238E27FC236}">
                <a16:creationId xmlns:a16="http://schemas.microsoft.com/office/drawing/2014/main" id="{5C096BB8-5CD4-F84C-AA86-86EBE2B06236}"/>
              </a:ext>
            </a:extLst>
          </p:cNvPr>
          <p:cNvSpPr>
            <a:spLocks noGrp="1"/>
          </p:cNvSpPr>
          <p:nvPr>
            <p:ph type="body" sz="quarter" idx="18"/>
          </p:nvPr>
        </p:nvSpPr>
        <p:spPr>
          <a:xfrm>
            <a:off x="450851" y="1167161"/>
            <a:ext cx="4046808" cy="336023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dirty="0"/>
          </a:p>
        </p:txBody>
      </p:sp>
      <p:sp>
        <p:nvSpPr>
          <p:cNvPr id="16" name="Text Placeholder 3">
            <a:extLst>
              <a:ext uri="{FF2B5EF4-FFF2-40B4-BE49-F238E27FC236}">
                <a16:creationId xmlns:a16="http://schemas.microsoft.com/office/drawing/2014/main" id="{27E37857-E7EB-C445-92AB-792909E27B3F}"/>
              </a:ext>
            </a:extLst>
          </p:cNvPr>
          <p:cNvSpPr>
            <a:spLocks noGrp="1"/>
          </p:cNvSpPr>
          <p:nvPr>
            <p:ph type="body" sz="quarter" idx="19"/>
          </p:nvPr>
        </p:nvSpPr>
        <p:spPr>
          <a:xfrm>
            <a:off x="4643167" y="1167161"/>
            <a:ext cx="4046808" cy="336023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432458" y="419696"/>
            <a:ext cx="8279086" cy="4120554"/>
          </a:xfrm>
          <a:solidFill>
            <a:schemeClr val="bg1">
              <a:lumMod val="75000"/>
            </a:schemeClr>
          </a:solidFill>
        </p:spPr>
        <p:txBody>
          <a:bodyPr anchor="ctr" anchorCtr="0"/>
          <a:lstStyle>
            <a:lvl1pPr marL="0" indent="0" algn="ctr">
              <a:buNone/>
              <a:defRPr/>
            </a:lvl1pPr>
          </a:lstStyle>
          <a:p>
            <a:r>
              <a:rPr lang="en-US" dirty="0"/>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199497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9144000" cy="5143500"/>
          </a:xfrm>
        </p:spPr>
        <p:txBody>
          <a:bodyPr anchor="ctr"/>
          <a:lstStyle>
            <a:lvl1pPr marL="0" indent="0" algn="ctr">
              <a:buNone/>
              <a:defRPr>
                <a:latin typeface="Verdana" charset="0"/>
                <a:ea typeface="Verdana" charset="0"/>
                <a:cs typeface="Verdana" charset="0"/>
              </a:defRPr>
            </a:lvl1pPr>
          </a:lstStyle>
          <a:p>
            <a:r>
              <a:rPr lang="en-US" dirty="0"/>
              <a:t>Full Bleed Image</a:t>
            </a:r>
          </a:p>
          <a:p>
            <a:endParaRPr lang="en-US" dirty="0"/>
          </a:p>
          <a:p>
            <a:r>
              <a:rPr lang="en-US" dirty="0"/>
              <a:t>No Copy</a:t>
            </a:r>
          </a:p>
        </p:txBody>
      </p:sp>
      <p:sp>
        <p:nvSpPr>
          <p:cNvPr id="6" name="Text Placeholder 5"/>
          <p:cNvSpPr>
            <a:spLocks noGrp="1"/>
          </p:cNvSpPr>
          <p:nvPr>
            <p:ph type="body" sz="quarter" idx="10"/>
          </p:nvPr>
        </p:nvSpPr>
        <p:spPr>
          <a:xfrm>
            <a:off x="454027" y="4248302"/>
            <a:ext cx="8235949" cy="321319"/>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15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05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dirty="0"/>
              <a:t>Edit Master text styles</a:t>
            </a:r>
          </a:p>
        </p:txBody>
      </p:sp>
      <p:sp>
        <p:nvSpPr>
          <p:cNvPr id="12" name="Text Placeholder 11"/>
          <p:cNvSpPr>
            <a:spLocks noGrp="1"/>
          </p:cNvSpPr>
          <p:nvPr>
            <p:ph type="body" sz="quarter" idx="12"/>
          </p:nvPr>
        </p:nvSpPr>
        <p:spPr>
          <a:xfrm>
            <a:off x="454027" y="4541751"/>
            <a:ext cx="8235949" cy="173124"/>
          </a:xfrm>
        </p:spPr>
        <p:txBody>
          <a:bodyPr wrap="square" anchor="b" anchorCtr="0">
            <a:spAutoFit/>
          </a:bodyPr>
          <a:lstStyle>
            <a:lvl1pPr algn="l">
              <a:lnSpc>
                <a:spcPct val="100000"/>
              </a:lnSpc>
              <a:spcBef>
                <a:spcPts val="0"/>
              </a:spcBef>
              <a:buNone/>
              <a:defRPr sz="1125">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86AFE-7941-EB4C-A7F0-E65A479B8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4695" y="1715043"/>
            <a:ext cx="4274610" cy="1725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_Photo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AB11B8-4A6E-784C-9E69-97C96F70DB1A}"/>
              </a:ext>
            </a:extLst>
          </p:cNvPr>
          <p:cNvSpPr>
            <a:spLocks noGrp="1"/>
          </p:cNvSpPr>
          <p:nvPr>
            <p:ph type="pic" sz="quarter" idx="14"/>
          </p:nvPr>
        </p:nvSpPr>
        <p:spPr>
          <a:xfrm>
            <a:off x="241102" y="240111"/>
            <a:ext cx="8658256" cy="4256768"/>
          </a:xfrm>
        </p:spPr>
        <p:txBody>
          <a:bodyPr/>
          <a:lstStyle/>
          <a:p>
            <a:endParaRPr lang="en-BE"/>
          </a:p>
        </p:txBody>
      </p:sp>
      <p:sp>
        <p:nvSpPr>
          <p:cNvPr id="11" name="Rectangle 10">
            <a:extLst>
              <a:ext uri="{FF2B5EF4-FFF2-40B4-BE49-F238E27FC236}">
                <a16:creationId xmlns:a16="http://schemas.microsoft.com/office/drawing/2014/main" id="{00A86F9C-FE36-0642-9A6D-BE86C8FC28A9}"/>
              </a:ext>
            </a:extLst>
          </p:cNvPr>
          <p:cNvSpPr/>
          <p:nvPr/>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9269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E66F767-ACA0-4EA9-8068-3FE597273AF5}" type="slidenum">
              <a:rPr lang="fr-FR" altLang="fr-FR"/>
              <a:pPr>
                <a:defRPr/>
              </a:pPr>
              <a:t>‹#›</a:t>
            </a:fld>
            <a:endParaRPr lang="fr-FR" altLang="fr-FR"/>
          </a:p>
        </p:txBody>
      </p:sp>
    </p:spTree>
    <p:extLst>
      <p:ext uri="{BB962C8B-B14F-4D97-AF65-F5344CB8AC3E}">
        <p14:creationId xmlns:p14="http://schemas.microsoft.com/office/powerpoint/2010/main" val="329861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385977"/>
            <a:ext cx="6858000" cy="1246495"/>
          </a:xfrm>
        </p:spPr>
        <p:txBody>
          <a:bodyPr anchor="b"/>
          <a:lstStyle>
            <a:lvl1pPr algn="ctr">
              <a:defRPr sz="4500"/>
            </a:lvl1pPr>
          </a:lstStyle>
          <a:p>
            <a:r>
              <a:rPr lang="de-DE"/>
              <a:t>Mastertitelformat bearbeiten</a:t>
            </a:r>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p:cNvSpPr>
            <a:spLocks noGrp="1"/>
          </p:cNvSpPr>
          <p:nvPr>
            <p:ph type="dt" sz="half" idx="10"/>
          </p:nvPr>
        </p:nvSpPr>
        <p:spPr>
          <a:xfrm>
            <a:off x="628650" y="4767263"/>
            <a:ext cx="2057400" cy="273844"/>
          </a:xfrm>
          <a:prstGeom prst="rect">
            <a:avLst/>
          </a:prstGeom>
        </p:spPr>
        <p:txBody>
          <a:bodyPr/>
          <a:lstStyle/>
          <a:p>
            <a:fld id="{13ED07A2-E164-8D42-A7EE-CFD45F353E79}" type="datetimeFigureOut">
              <a:rPr lang="de-DE" smtClean="0"/>
              <a:t>15.06.2021</a:t>
            </a:fld>
            <a:endParaRPr lang="de-DE"/>
          </a:p>
        </p:txBody>
      </p:sp>
      <p:sp>
        <p:nvSpPr>
          <p:cNvPr id="5" name="Fußzeilenplatzhalter 4"/>
          <p:cNvSpPr>
            <a:spLocks noGrp="1"/>
          </p:cNvSpPr>
          <p:nvPr>
            <p:ph type="ftr" sz="quarter" idx="11"/>
          </p:nvPr>
        </p:nvSpPr>
        <p:spPr>
          <a:xfrm>
            <a:off x="3028950" y="4767263"/>
            <a:ext cx="3086100" cy="273844"/>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106600EE-9136-0A4E-BD18-3348177EC6CB}" type="slidenum">
              <a:rPr lang="de-DE" smtClean="0"/>
              <a:t>‹#›</a:t>
            </a:fld>
            <a:endParaRPr lang="de-DE"/>
          </a:p>
        </p:txBody>
      </p:sp>
    </p:spTree>
    <p:extLst>
      <p:ext uri="{BB962C8B-B14F-4D97-AF65-F5344CB8AC3E}">
        <p14:creationId xmlns:p14="http://schemas.microsoft.com/office/powerpoint/2010/main" val="8111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54025" y="2945332"/>
            <a:ext cx="8235950" cy="1110854"/>
          </a:xfrm>
        </p:spPr>
        <p:txBody>
          <a:bodyPr/>
          <a:lstStyle>
            <a:lvl1pPr marL="0" indent="0">
              <a:spcBef>
                <a:spcPts val="0"/>
              </a:spcBef>
              <a:buNone/>
              <a:defRPr sz="2188">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1D909-8CD7-724C-BCEE-C4C522882658}"/>
              </a:ext>
            </a:extLst>
          </p:cNvPr>
          <p:cNvSpPr>
            <a:spLocks noGrp="1"/>
          </p:cNvSpPr>
          <p:nvPr>
            <p:ph idx="1"/>
          </p:nvPr>
        </p:nvSpPr>
        <p:spPr/>
        <p:txBody>
          <a:bodyPr/>
          <a:lstStyle>
            <a:lvl1pPr marL="171450" indent="-171450">
              <a:defRPr lang="en-US" sz="1650" kern="1200" dirty="0">
                <a:solidFill>
                  <a:schemeClr val="tx1"/>
                </a:solidFill>
                <a:latin typeface="+mn-lt"/>
                <a:ea typeface="+mn-ea"/>
                <a:cs typeface="+mn-cs"/>
              </a:defRPr>
            </a:lvl1pPr>
          </a:lstStyle>
          <a:p>
            <a:pPr marL="171450" lvl="0" indent="-171450" algn="l" rtl="0" eaLnBrk="0" fontAlgn="base" hangingPunct="0">
              <a:lnSpc>
                <a:spcPct val="90000"/>
              </a:lnSpc>
              <a:spcBef>
                <a:spcPts val="750"/>
              </a:spcBef>
              <a:spcAft>
                <a:spcPct val="0"/>
              </a:spcAft>
              <a:buClr>
                <a:schemeClr val="accent3"/>
              </a:buClr>
              <a:buFont typeface="Wingdings" panose="05000000000000000000" pitchFamily="2" charset="2"/>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79B54F7F-5EC5-45AF-B4AA-8C7C983953BD}"/>
              </a:ext>
            </a:extLst>
          </p:cNvPr>
          <p:cNvSpPr>
            <a:spLocks noGrp="1" noChangeArrowheads="1"/>
          </p:cNvSpPr>
          <p:nvPr>
            <p:ph type="title"/>
          </p:nvPr>
        </p:nvSpPr>
        <p:spPr bwMode="auto">
          <a:xfrm>
            <a:off x="628651" y="277795"/>
            <a:ext cx="816649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41090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454025" y="2945332"/>
            <a:ext cx="8235950" cy="1110854"/>
          </a:xfrm>
        </p:spPr>
        <p:txBody>
          <a:bodyPr/>
          <a:lstStyle>
            <a:lvl1pPr marL="0" indent="0">
              <a:spcBef>
                <a:spcPts val="0"/>
              </a:spcBef>
              <a:buNone/>
              <a:defRPr sz="2188">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54025" y="2945332"/>
            <a:ext cx="8235950" cy="1110854"/>
          </a:xfrm>
        </p:spPr>
        <p:txBody>
          <a:bodyPr/>
          <a:lstStyle>
            <a:lvl1pPr marL="0" indent="0">
              <a:spcBef>
                <a:spcPts val="0"/>
              </a:spcBef>
              <a:buNone/>
              <a:defRPr sz="2188">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4" y="283843"/>
            <a:ext cx="8236511" cy="332399"/>
          </a:xfrm>
        </p:spPr>
        <p:txBody>
          <a:bodyPr/>
          <a:lstStyle>
            <a:lvl1pPr>
              <a:defRPr sz="2400">
                <a:solidFill>
                  <a:schemeClr val="tx1"/>
                </a:solidFill>
              </a:defRPr>
            </a:lvl1pPr>
          </a:lstStyle>
          <a:p>
            <a:r>
              <a:rPr lang="en-US" dirty="0"/>
              <a:t>Click to edit Master title style</a:t>
            </a:r>
          </a:p>
        </p:txBody>
      </p:sp>
      <p:sp>
        <p:nvSpPr>
          <p:cNvPr id="9" name="Slide Number Placeholder 5"/>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10"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6" name="Text Placeholder 3">
            <a:extLst>
              <a:ext uri="{FF2B5EF4-FFF2-40B4-BE49-F238E27FC236}">
                <a16:creationId xmlns:a16="http://schemas.microsoft.com/office/drawing/2014/main" id="{2D39D4E7-807D-194D-8AFA-EEA0FC69AE2C}"/>
              </a:ext>
            </a:extLst>
          </p:cNvPr>
          <p:cNvSpPr>
            <a:spLocks noGrp="1"/>
          </p:cNvSpPr>
          <p:nvPr>
            <p:ph type="body" sz="quarter" idx="18"/>
          </p:nvPr>
        </p:nvSpPr>
        <p:spPr>
          <a:xfrm>
            <a:off x="450850" y="1167161"/>
            <a:ext cx="8239125" cy="33602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4" y="283843"/>
            <a:ext cx="8235949" cy="332399"/>
          </a:xfrm>
        </p:spPr>
        <p:txBody>
          <a:bodyPr/>
          <a:lstStyle>
            <a:lvl1pPr>
              <a:defRPr sz="2400">
                <a:solidFill>
                  <a:schemeClr val="tx1"/>
                </a:solidFill>
              </a:defRPr>
            </a:lvl1pPr>
          </a:lstStyle>
          <a:p>
            <a:r>
              <a:rPr lang="en-US" dirty="0"/>
              <a:t>Click to edit Master title style</a:t>
            </a:r>
          </a:p>
        </p:txBody>
      </p:sp>
      <p:sp>
        <p:nvSpPr>
          <p:cNvPr id="12" name="Text Placeholder 4"/>
          <p:cNvSpPr>
            <a:spLocks noGrp="1"/>
          </p:cNvSpPr>
          <p:nvPr>
            <p:ph type="body" sz="quarter" idx="10"/>
          </p:nvPr>
        </p:nvSpPr>
        <p:spPr>
          <a:xfrm>
            <a:off x="454025" y="622397"/>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4" name="Text Placeholder 3">
            <a:extLst>
              <a:ext uri="{FF2B5EF4-FFF2-40B4-BE49-F238E27FC236}">
                <a16:creationId xmlns:a16="http://schemas.microsoft.com/office/drawing/2014/main" id="{6E496A6D-07F4-1747-9A39-BC59AD1B6D6B}"/>
              </a:ext>
            </a:extLst>
          </p:cNvPr>
          <p:cNvSpPr>
            <a:spLocks noGrp="1"/>
          </p:cNvSpPr>
          <p:nvPr>
            <p:ph type="body" sz="quarter" idx="18"/>
          </p:nvPr>
        </p:nvSpPr>
        <p:spPr>
          <a:xfrm>
            <a:off x="450850" y="1167161"/>
            <a:ext cx="8239125" cy="33602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6" name="Text Placeholder 3">
            <a:extLst>
              <a:ext uri="{FF2B5EF4-FFF2-40B4-BE49-F238E27FC236}">
                <a16:creationId xmlns:a16="http://schemas.microsoft.com/office/drawing/2014/main" id="{2C7588CA-4038-934F-AD09-8D8F2FB061C8}"/>
              </a:ext>
            </a:extLst>
          </p:cNvPr>
          <p:cNvSpPr>
            <a:spLocks noGrp="1"/>
          </p:cNvSpPr>
          <p:nvPr>
            <p:ph type="body" sz="quarter" idx="18"/>
          </p:nvPr>
        </p:nvSpPr>
        <p:spPr>
          <a:xfrm>
            <a:off x="450850" y="1167161"/>
            <a:ext cx="8239125" cy="33602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391210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EFEF8A-B6A5-4E4D-A6ED-3064A04CF251}"/>
              </a:ext>
            </a:extLst>
          </p:cNvPr>
          <p:cNvSpPr/>
          <p:nvPr userDrawn="1"/>
        </p:nvSpPr>
        <p:spPr bwMode="auto">
          <a:xfrm>
            <a:off x="242872" y="227602"/>
            <a:ext cx="8658256" cy="4256769"/>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279650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454025" y="1284884"/>
            <a:ext cx="8235950" cy="3284735"/>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9219" name="Rectangle 1"/>
          <p:cNvSpPr>
            <a:spLocks noGrp="1" noChangeArrowheads="1"/>
          </p:cNvSpPr>
          <p:nvPr>
            <p:ph type="title"/>
          </p:nvPr>
        </p:nvSpPr>
        <p:spPr bwMode="auto">
          <a:xfrm>
            <a:off x="454024" y="283843"/>
            <a:ext cx="8235949" cy="3323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a:sym typeface="Arial" pitchFamily="-65" charset="0"/>
              </a:rPr>
              <a:t>Click to edit Master title style</a:t>
            </a:r>
          </a:p>
        </p:txBody>
      </p:sp>
      <p:sp>
        <p:nvSpPr>
          <p:cNvPr id="6" name="Slide Number Placeholder 5"/>
          <p:cNvSpPr>
            <a:spLocks noGrp="1"/>
          </p:cNvSpPr>
          <p:nvPr>
            <p:ph type="sldNum" sz="quarter" idx="4"/>
          </p:nvPr>
        </p:nvSpPr>
        <p:spPr>
          <a:xfrm>
            <a:off x="8689976" y="4707076"/>
            <a:ext cx="340800" cy="250031"/>
          </a:xfrm>
          <a:prstGeom prst="rect">
            <a:avLst/>
          </a:prstGeom>
        </p:spPr>
        <p:txBody>
          <a:bodyPr vert="horz" lIns="91440" tIns="45720" rIns="91440" bIns="45720" rtlCol="0" anchor="ctr"/>
          <a:lstStyle>
            <a:lvl1pPr algn="r">
              <a:defRPr sz="6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dirty="0"/>
          </a:p>
        </p:txBody>
      </p:sp>
      <p:pic>
        <p:nvPicPr>
          <p:cNvPr id="10" name="Picture 9">
            <a:extLst>
              <a:ext uri="{FF2B5EF4-FFF2-40B4-BE49-F238E27FC236}">
                <a16:creationId xmlns:a16="http://schemas.microsoft.com/office/drawing/2014/main" id="{70F78AE0-0E0F-0244-97BD-6B207DBB653F}"/>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228367" y="4489187"/>
            <a:ext cx="1557072" cy="628491"/>
          </a:xfrm>
          <a:prstGeom prst="rect">
            <a:avLst/>
          </a:prstGeom>
        </p:spPr>
      </p:pic>
    </p:spTree>
    <p:extLst>
      <p:ext uri="{BB962C8B-B14F-4D97-AF65-F5344CB8AC3E}">
        <p14:creationId xmlns:p14="http://schemas.microsoft.com/office/powerpoint/2010/main" val="2002514728"/>
      </p:ext>
    </p:extLst>
  </p:cSld>
  <p:clrMap bg1="lt1" tx1="dk1" bg2="lt2" tx2="dk2" accent1="accent1" accent2="accent2" accent3="accent3" accent4="accent4" accent5="accent5" accent6="accent6" hlink="hlink" folHlink="folHlink"/>
  <p:sldLayoutIdLst>
    <p:sldLayoutId id="2147483731" r:id="rId1"/>
    <p:sldLayoutId id="2147483689" r:id="rId2"/>
    <p:sldLayoutId id="2147483691" r:id="rId3"/>
    <p:sldLayoutId id="2147483693" r:id="rId4"/>
    <p:sldLayoutId id="2147483730" r:id="rId5"/>
    <p:sldLayoutId id="2147483695" r:id="rId6"/>
    <p:sldLayoutId id="2147483700" r:id="rId7"/>
    <p:sldLayoutId id="2147483937" r:id="rId8"/>
    <p:sldLayoutId id="2147483938" r:id="rId9"/>
    <p:sldLayoutId id="2147483892" r:id="rId10"/>
    <p:sldLayoutId id="2147483698" r:id="rId11"/>
    <p:sldLayoutId id="2147483702" r:id="rId12"/>
    <p:sldLayoutId id="2147483813" r:id="rId13"/>
    <p:sldLayoutId id="2147483707" r:id="rId14"/>
    <p:sldLayoutId id="2147483709" r:id="rId15"/>
    <p:sldLayoutId id="2147483713" r:id="rId16"/>
    <p:sldLayoutId id="2147483943" r:id="rId17"/>
    <p:sldLayoutId id="2147483944" r:id="rId18"/>
    <p:sldLayoutId id="2147483946" r:id="rId19"/>
    <p:sldLayoutId id="214748395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2400" b="1">
          <a:solidFill>
            <a:srgbClr val="212121"/>
          </a:solidFill>
          <a:latin typeface="Verdana" charset="0"/>
          <a:ea typeface="Verdana" charset="0"/>
          <a:cs typeface="Verdana" charset="0"/>
          <a:sym typeface="Arial" pitchFamily="-65" charset="0"/>
        </a:defRPr>
      </a:lvl1pPr>
      <a:lvl2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5pPr>
      <a:lvl6pPr marL="216027"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432054"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648081"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864108"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60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4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20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00">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00">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p:bodyStyle>
    <p:otherStyle>
      <a:defPPr>
        <a:defRPr lang="en-US"/>
      </a:defPPr>
      <a:lvl1pPr marL="0" algn="l" defTabSz="216027" rtl="0" eaLnBrk="1" latinLnBrk="0" hangingPunct="1">
        <a:defRPr sz="825" kern="1200">
          <a:solidFill>
            <a:schemeClr val="tx1"/>
          </a:solidFill>
          <a:latin typeface="+mn-lt"/>
          <a:ea typeface="+mn-ea"/>
          <a:cs typeface="+mn-cs"/>
        </a:defRPr>
      </a:lvl1pPr>
      <a:lvl2pPr marL="216027" algn="l" defTabSz="216027" rtl="0" eaLnBrk="1" latinLnBrk="0" hangingPunct="1">
        <a:defRPr sz="825" kern="1200">
          <a:solidFill>
            <a:schemeClr val="tx1"/>
          </a:solidFill>
          <a:latin typeface="+mn-lt"/>
          <a:ea typeface="+mn-ea"/>
          <a:cs typeface="+mn-cs"/>
        </a:defRPr>
      </a:lvl2pPr>
      <a:lvl3pPr marL="432054" algn="l" defTabSz="216027" rtl="0" eaLnBrk="1" latinLnBrk="0" hangingPunct="1">
        <a:defRPr sz="825" kern="1200">
          <a:solidFill>
            <a:schemeClr val="tx1"/>
          </a:solidFill>
          <a:latin typeface="+mn-lt"/>
          <a:ea typeface="+mn-ea"/>
          <a:cs typeface="+mn-cs"/>
        </a:defRPr>
      </a:lvl3pPr>
      <a:lvl4pPr marL="648081" algn="l" defTabSz="216027" rtl="0" eaLnBrk="1" latinLnBrk="0" hangingPunct="1">
        <a:defRPr sz="825" kern="1200">
          <a:solidFill>
            <a:schemeClr val="tx1"/>
          </a:solidFill>
          <a:latin typeface="+mn-lt"/>
          <a:ea typeface="+mn-ea"/>
          <a:cs typeface="+mn-cs"/>
        </a:defRPr>
      </a:lvl4pPr>
      <a:lvl5pPr marL="864108" algn="l" defTabSz="216027" rtl="0" eaLnBrk="1" latinLnBrk="0" hangingPunct="1">
        <a:defRPr sz="825" kern="1200">
          <a:solidFill>
            <a:schemeClr val="tx1"/>
          </a:solidFill>
          <a:latin typeface="+mn-lt"/>
          <a:ea typeface="+mn-ea"/>
          <a:cs typeface="+mn-cs"/>
        </a:defRPr>
      </a:lvl5pPr>
      <a:lvl6pPr marL="1080135" algn="l" defTabSz="216027" rtl="0" eaLnBrk="1" latinLnBrk="0" hangingPunct="1">
        <a:defRPr sz="825" kern="1200">
          <a:solidFill>
            <a:schemeClr val="tx1"/>
          </a:solidFill>
          <a:latin typeface="+mn-lt"/>
          <a:ea typeface="+mn-ea"/>
          <a:cs typeface="+mn-cs"/>
        </a:defRPr>
      </a:lvl6pPr>
      <a:lvl7pPr marL="1296162" algn="l" defTabSz="216027" rtl="0" eaLnBrk="1" latinLnBrk="0" hangingPunct="1">
        <a:defRPr sz="825" kern="1200">
          <a:solidFill>
            <a:schemeClr val="tx1"/>
          </a:solidFill>
          <a:latin typeface="+mn-lt"/>
          <a:ea typeface="+mn-ea"/>
          <a:cs typeface="+mn-cs"/>
        </a:defRPr>
      </a:lvl7pPr>
      <a:lvl8pPr marL="1512189" algn="l" defTabSz="216027" rtl="0" eaLnBrk="1" latinLnBrk="0" hangingPunct="1">
        <a:defRPr sz="825" kern="1200">
          <a:solidFill>
            <a:schemeClr val="tx1"/>
          </a:solidFill>
          <a:latin typeface="+mn-lt"/>
          <a:ea typeface="+mn-ea"/>
          <a:cs typeface="+mn-cs"/>
        </a:defRPr>
      </a:lvl8pPr>
      <a:lvl9pPr marL="1728216" algn="l" defTabSz="216027" rtl="0" eaLnBrk="1" latinLnBrk="0" hangingPunct="1">
        <a:defRPr sz="8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oleObject" Target="../embeddings/oleObject2.bin"/><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2.emf"/><Relationship Id="rId1" Type="http://schemas.openxmlformats.org/officeDocument/2006/relationships/slideLayout" Target="../slideLayouts/slideLayout6.xml"/><Relationship Id="rId5" Type="http://schemas.openxmlformats.org/officeDocument/2006/relationships/chart" Target="../charts/chart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emf"/><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oleObject" Target="../embeddings/oleObject3.bin"/><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large building&#10;&#10;Description automatically generated">
            <a:extLst>
              <a:ext uri="{FF2B5EF4-FFF2-40B4-BE49-F238E27FC236}">
                <a16:creationId xmlns:a16="http://schemas.microsoft.com/office/drawing/2014/main" id="{ECE891F1-E7D4-8245-80B3-0C30497E65D2}"/>
              </a:ext>
            </a:extLst>
          </p:cNvPr>
          <p:cNvPicPr>
            <a:picLocks noGrp="1" noChangeAspect="1"/>
          </p:cNvPicPr>
          <p:nvPr>
            <p:ph type="pic" sz="quarter" idx="14"/>
          </p:nvPr>
        </p:nvPicPr>
        <p:blipFill>
          <a:blip r:embed="rId3"/>
          <a:srcRect l="3292" r="3292"/>
          <a:stretch>
            <a:fillRect/>
          </a:stretch>
        </p:blipFill>
        <p:spPr>
          <a:xfrm>
            <a:off x="241102" y="240111"/>
            <a:ext cx="8658256" cy="4314280"/>
          </a:xfrm>
        </p:spPr>
      </p:pic>
      <p:sp>
        <p:nvSpPr>
          <p:cNvPr id="15" name="Rectangle 14">
            <a:extLst>
              <a:ext uri="{FF2B5EF4-FFF2-40B4-BE49-F238E27FC236}">
                <a16:creationId xmlns:a16="http://schemas.microsoft.com/office/drawing/2014/main" id="{B2D42605-2F51-574E-8AEE-62BC0EE19A1C}"/>
              </a:ext>
            </a:extLst>
          </p:cNvPr>
          <p:cNvSpPr/>
          <p:nvPr/>
        </p:nvSpPr>
        <p:spPr bwMode="auto">
          <a:xfrm flipV="1">
            <a:off x="244642" y="3924875"/>
            <a:ext cx="8658727" cy="629516"/>
          </a:xfrm>
          <a:prstGeom prst="rect">
            <a:avLst/>
          </a:prstGeom>
          <a:solidFill>
            <a:schemeClr val="accent3">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ヒラギノ角ゴ ProN W3" pitchFamily="-110" charset="-128"/>
              <a:cs typeface="ヒラギノ角ゴ ProN W3" pitchFamily="-110" charset="-128"/>
              <a:sym typeface="Arial" pitchFamily="-110" charset="0"/>
            </a:endParaRPr>
          </a:p>
        </p:txBody>
      </p:sp>
      <p:sp>
        <p:nvSpPr>
          <p:cNvPr id="11" name="Rectangle 10">
            <a:extLst>
              <a:ext uri="{FF2B5EF4-FFF2-40B4-BE49-F238E27FC236}">
                <a16:creationId xmlns:a16="http://schemas.microsoft.com/office/drawing/2014/main" id="{0D0D3F70-5104-014D-8BBC-9E97C73B75E6}"/>
              </a:ext>
            </a:extLst>
          </p:cNvPr>
          <p:cNvSpPr/>
          <p:nvPr/>
        </p:nvSpPr>
        <p:spPr bwMode="auto">
          <a:xfrm flipV="1">
            <a:off x="244642" y="231885"/>
            <a:ext cx="8658727" cy="989350"/>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p:nvPr>
        </p:nvSpPr>
        <p:spPr>
          <a:xfrm>
            <a:off x="1954281" y="403866"/>
            <a:ext cx="7838673" cy="664797"/>
          </a:xfrm>
        </p:spPr>
        <p:txBody>
          <a:bodyPr anchor="ctr">
            <a:spAutoFit/>
          </a:bodyPr>
          <a:lstStyle/>
          <a:p>
            <a:r>
              <a:rPr lang="en-GB" sz="2400" spc="-50" dirty="0">
                <a:solidFill>
                  <a:schemeClr val="bg1"/>
                </a:solidFill>
                <a:latin typeface="Verdana" panose="020B0604030504040204" pitchFamily="34" charset="0"/>
                <a:ea typeface="Verdana" panose="020B0604030504040204" pitchFamily="34" charset="0"/>
              </a:rPr>
              <a:t>l'IL-23/ IL-12 </a:t>
            </a:r>
            <a:r>
              <a:rPr lang="en-GB" sz="2400" spc="-50" dirty="0" err="1">
                <a:solidFill>
                  <a:schemeClr val="bg1"/>
                </a:solidFill>
                <a:latin typeface="Verdana" panose="020B0604030504040204" pitchFamily="34" charset="0"/>
                <a:ea typeface="Verdana" panose="020B0604030504040204" pitchFamily="34" charset="0"/>
              </a:rPr>
              <a:t>MoA</a:t>
            </a:r>
            <a:r>
              <a:rPr lang="en-GB" sz="2400" spc="-50" dirty="0">
                <a:solidFill>
                  <a:schemeClr val="bg1"/>
                </a:solidFill>
                <a:latin typeface="Verdana" panose="020B0604030504040204" pitchFamily="34" charset="0"/>
                <a:ea typeface="Verdana" panose="020B0604030504040204" pitchFamily="34" charset="0"/>
              </a:rPr>
              <a:t> + Le </a:t>
            </a:r>
            <a:r>
              <a:rPr lang="en-GB" sz="2400" spc="-50" dirty="0" err="1">
                <a:solidFill>
                  <a:schemeClr val="bg1"/>
                </a:solidFill>
                <a:latin typeface="Verdana" panose="020B0604030504040204" pitchFamily="34" charset="0"/>
                <a:ea typeface="Verdana" panose="020B0604030504040204" pitchFamily="34" charset="0"/>
              </a:rPr>
              <a:t>choix</a:t>
            </a:r>
            <a:r>
              <a:rPr lang="en-GB" sz="2400" spc="-50" dirty="0">
                <a:solidFill>
                  <a:schemeClr val="bg1"/>
                </a:solidFill>
                <a:latin typeface="Verdana" panose="020B0604030504040204" pitchFamily="34" charset="0"/>
                <a:ea typeface="Verdana" panose="020B0604030504040204" pitchFamily="34" charset="0"/>
              </a:rPr>
              <a:t> du premier </a:t>
            </a:r>
            <a:r>
              <a:rPr lang="en-GB" sz="2400" spc="-50" dirty="0" err="1">
                <a:solidFill>
                  <a:schemeClr val="bg1"/>
                </a:solidFill>
                <a:latin typeface="Verdana" panose="020B0604030504040204" pitchFamily="34" charset="0"/>
                <a:ea typeface="Verdana" panose="020B0604030504040204" pitchFamily="34" charset="0"/>
              </a:rPr>
              <a:t>traitement</a:t>
            </a:r>
            <a:r>
              <a:rPr lang="en-GB" sz="2400" spc="-50" dirty="0">
                <a:solidFill>
                  <a:schemeClr val="bg1"/>
                </a:solidFill>
                <a:latin typeface="Verdana" panose="020B0604030504040204" pitchFamily="34" charset="0"/>
                <a:ea typeface="Verdana" panose="020B0604030504040204" pitchFamily="34" charset="0"/>
              </a:rPr>
              <a:t> </a:t>
            </a:r>
            <a:r>
              <a:rPr lang="en-GB" sz="2400" spc="-50" dirty="0" err="1">
                <a:solidFill>
                  <a:schemeClr val="bg1"/>
                </a:solidFill>
                <a:latin typeface="Verdana" panose="020B0604030504040204" pitchFamily="34" charset="0"/>
                <a:ea typeface="Verdana" panose="020B0604030504040204" pitchFamily="34" charset="0"/>
              </a:rPr>
              <a:t>biologique</a:t>
            </a:r>
            <a:r>
              <a:rPr lang="en-GB" sz="2400" spc="-50" dirty="0">
                <a:solidFill>
                  <a:schemeClr val="bg1"/>
                </a:solidFill>
                <a:latin typeface="Verdana" panose="020B0604030504040204" pitchFamily="34" charset="0"/>
                <a:ea typeface="Verdana" panose="020B0604030504040204" pitchFamily="34" charset="0"/>
              </a:rPr>
              <a:t> MC </a:t>
            </a:r>
            <a:endParaRPr lang="en-US" dirty="0"/>
          </a:p>
        </p:txBody>
      </p:sp>
      <p:sp>
        <p:nvSpPr>
          <p:cNvPr id="3" name="Subtitle 2"/>
          <p:cNvSpPr>
            <a:spLocks noGrp="1"/>
          </p:cNvSpPr>
          <p:nvPr>
            <p:ph type="body" sz="quarter" idx="11"/>
          </p:nvPr>
        </p:nvSpPr>
        <p:spPr>
          <a:xfrm>
            <a:off x="1842519" y="4267824"/>
            <a:ext cx="6568749" cy="173124"/>
          </a:xfrm>
        </p:spPr>
        <p:txBody>
          <a:bodyPr wrap="square">
            <a:spAutoFit/>
          </a:bodyPr>
          <a:lstStyle/>
          <a:p>
            <a:r>
              <a:rPr lang="fy-NL" dirty="0">
                <a:solidFill>
                  <a:schemeClr val="bg1"/>
                </a:solidFill>
              </a:rPr>
              <a:t>Head of the department of Gastroenterology University Hospital CHU of Liège Belgium</a:t>
            </a:r>
          </a:p>
        </p:txBody>
      </p:sp>
      <p:sp>
        <p:nvSpPr>
          <p:cNvPr id="9" name="Text Placeholder 8">
            <a:extLst>
              <a:ext uri="{FF2B5EF4-FFF2-40B4-BE49-F238E27FC236}">
                <a16:creationId xmlns:a16="http://schemas.microsoft.com/office/drawing/2014/main" id="{AE655307-B210-C64D-B6B8-05E37BB93A6E}"/>
              </a:ext>
            </a:extLst>
          </p:cNvPr>
          <p:cNvSpPr>
            <a:spLocks noGrp="1"/>
          </p:cNvSpPr>
          <p:nvPr>
            <p:ph type="body" sz="quarter" idx="13"/>
          </p:nvPr>
        </p:nvSpPr>
        <p:spPr>
          <a:xfrm>
            <a:off x="1842520" y="4024839"/>
            <a:ext cx="3299916" cy="178594"/>
          </a:xfrm>
        </p:spPr>
        <p:txBody>
          <a:bodyPr/>
          <a:lstStyle/>
          <a:p>
            <a:r>
              <a:rPr lang="en-GB">
                <a:solidFill>
                  <a:schemeClr val="bg1"/>
                </a:solidFill>
              </a:rPr>
              <a:t>Prof. Edouard Louis </a:t>
            </a:r>
          </a:p>
        </p:txBody>
      </p:sp>
      <p:sp>
        <p:nvSpPr>
          <p:cNvPr id="17" name="Rectangle 16">
            <a:extLst>
              <a:ext uri="{FF2B5EF4-FFF2-40B4-BE49-F238E27FC236}">
                <a16:creationId xmlns:a16="http://schemas.microsoft.com/office/drawing/2014/main" id="{EEEB9BC6-D195-D74C-89EE-53889F321676}"/>
              </a:ext>
            </a:extLst>
          </p:cNvPr>
          <p:cNvSpPr/>
          <p:nvPr/>
        </p:nvSpPr>
        <p:spPr bwMode="auto">
          <a:xfrm>
            <a:off x="239096" y="231867"/>
            <a:ext cx="1488965" cy="98112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1026" name="Picture 2" descr="logo-chu-liege - CARDIONICS">
            <a:extLst>
              <a:ext uri="{FF2B5EF4-FFF2-40B4-BE49-F238E27FC236}">
                <a16:creationId xmlns:a16="http://schemas.microsoft.com/office/drawing/2014/main" id="{64DAE955-62DB-E045-89C9-5B7BC7F55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25" y="384304"/>
            <a:ext cx="1192286" cy="6823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erson looking at the camera&#10;&#10;Description automatically generated">
            <a:extLst>
              <a:ext uri="{FF2B5EF4-FFF2-40B4-BE49-F238E27FC236}">
                <a16:creationId xmlns:a16="http://schemas.microsoft.com/office/drawing/2014/main" id="{67B954F4-8441-C142-933E-61C92431111F}"/>
              </a:ext>
            </a:extLst>
          </p:cNvPr>
          <p:cNvPicPr>
            <a:picLocks noChangeAspect="1"/>
          </p:cNvPicPr>
          <p:nvPr/>
        </p:nvPicPr>
        <p:blipFill rotWithShape="1">
          <a:blip r:embed="rId5"/>
          <a:srcRect l="29170" r="4164"/>
          <a:stretch/>
        </p:blipFill>
        <p:spPr>
          <a:xfrm>
            <a:off x="615210" y="3754824"/>
            <a:ext cx="1026000" cy="1026000"/>
          </a:xfrm>
          <a:prstGeom prst="ellipse">
            <a:avLst/>
          </a:prstGeom>
          <a:noFill/>
          <a:ln w="19050">
            <a:solidFill>
              <a:schemeClr val="accent2"/>
            </a:solidFill>
          </a:ln>
        </p:spPr>
      </p:pic>
      <p:sp>
        <p:nvSpPr>
          <p:cNvPr id="13" name="TextBox 12">
            <a:extLst>
              <a:ext uri="{FF2B5EF4-FFF2-40B4-BE49-F238E27FC236}">
                <a16:creationId xmlns:a16="http://schemas.microsoft.com/office/drawing/2014/main" id="{F8431406-CA5D-4689-9B38-56B1CD7CCDF8}"/>
              </a:ext>
            </a:extLst>
          </p:cNvPr>
          <p:cNvSpPr txBox="1"/>
          <p:nvPr/>
        </p:nvSpPr>
        <p:spPr>
          <a:xfrm rot="16200000">
            <a:off x="6423545" y="2501977"/>
            <a:ext cx="5204011" cy="200055"/>
          </a:xfrm>
          <a:prstGeom prst="rect">
            <a:avLst/>
          </a:prstGeom>
          <a:noFill/>
        </p:spPr>
        <p:txBody>
          <a:bodyPr wrap="square" rtlCol="0">
            <a:spAutoFit/>
          </a:bodyPr>
          <a:lstStyle/>
          <a:p>
            <a:pPr algn="ctr"/>
            <a:r>
              <a:rPr lang="en-US" sz="700" dirty="0">
                <a:latin typeface="Verdana" panose="020B0604030504040204" pitchFamily="34" charset="0"/>
                <a:ea typeface="Verdana" panose="020B0604030504040204" pitchFamily="34" charset="0"/>
                <a:cs typeface="Verdana" panose="020B0604030504040204" pitchFamily="34" charset="0"/>
              </a:rPr>
              <a:t>©Janssen-</a:t>
            </a:r>
            <a:r>
              <a:rPr lang="en-US" sz="700" dirty="0" err="1">
                <a:latin typeface="Verdana" panose="020B0604030504040204" pitchFamily="34" charset="0"/>
                <a:ea typeface="Verdana" panose="020B0604030504040204" pitchFamily="34" charset="0"/>
                <a:cs typeface="Verdana" panose="020B0604030504040204" pitchFamily="34" charset="0"/>
              </a:rPr>
              <a:t>Cilag</a:t>
            </a:r>
            <a:r>
              <a:rPr lang="en-US" sz="700" dirty="0">
                <a:latin typeface="Verdana" panose="020B0604030504040204" pitchFamily="34" charset="0"/>
                <a:ea typeface="Verdana" panose="020B0604030504040204" pitchFamily="34" charset="0"/>
                <a:cs typeface="Verdana" panose="020B0604030504040204" pitchFamily="34" charset="0"/>
              </a:rPr>
              <a:t> NV - CP-237680 – 3-jui-2021 - vu/er Luc Van Oevelen, </a:t>
            </a:r>
            <a:r>
              <a:rPr lang="en-US" sz="700" dirty="0" err="1">
                <a:latin typeface="Verdana" panose="020B0604030504040204" pitchFamily="34" charset="0"/>
                <a:ea typeface="Verdana" panose="020B0604030504040204" pitchFamily="34" charset="0"/>
                <a:cs typeface="Verdana" panose="020B0604030504040204" pitchFamily="34" charset="0"/>
              </a:rPr>
              <a:t>Antwerpseweg</a:t>
            </a:r>
            <a:r>
              <a:rPr lang="en-US" sz="700" dirty="0">
                <a:latin typeface="Verdana" panose="020B0604030504040204" pitchFamily="34" charset="0"/>
                <a:ea typeface="Verdana" panose="020B0604030504040204" pitchFamily="34" charset="0"/>
                <a:cs typeface="Verdana" panose="020B0604030504040204" pitchFamily="34" charset="0"/>
              </a:rPr>
              <a:t> 15-17, 2340 Beerse</a:t>
            </a:r>
          </a:p>
        </p:txBody>
      </p:sp>
      <p:sp>
        <p:nvSpPr>
          <p:cNvPr id="14" name="Text Placeholder 7">
            <a:extLst>
              <a:ext uri="{FF2B5EF4-FFF2-40B4-BE49-F238E27FC236}">
                <a16:creationId xmlns:a16="http://schemas.microsoft.com/office/drawing/2014/main" id="{0120BB12-6307-3C45-8C84-03B4C7C2FFB5}"/>
              </a:ext>
            </a:extLst>
          </p:cNvPr>
          <p:cNvSpPr txBox="1">
            <a:spLocks/>
          </p:cNvSpPr>
          <p:nvPr/>
        </p:nvSpPr>
        <p:spPr>
          <a:xfrm>
            <a:off x="247009" y="4847687"/>
            <a:ext cx="4895427" cy="206375"/>
          </a:xfrm>
          <a:prstGeom prst="rect">
            <a:avLst/>
          </a:prstGeom>
        </p:spPr>
        <p:txBody>
          <a:bodyPr lIns="0"/>
          <a:lst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60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4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20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00">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00">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marL="0" indent="0" defTabSz="914400">
              <a:buNone/>
            </a:pPr>
            <a:r>
              <a:rPr lang="en-BE" sz="560" kern="0" dirty="0"/>
              <a:t>MC: </a:t>
            </a:r>
            <a:r>
              <a:rPr lang="en-GB" sz="560" kern="0" dirty="0" err="1"/>
              <a:t>maladie</a:t>
            </a:r>
            <a:r>
              <a:rPr lang="en-GB" sz="560" kern="0" dirty="0"/>
              <a:t> de Crohn</a:t>
            </a:r>
            <a:endParaRPr lang="en-BE" sz="560" kern="0" dirty="0"/>
          </a:p>
        </p:txBody>
      </p:sp>
    </p:spTree>
    <p:extLst>
      <p:ext uri="{BB962C8B-B14F-4D97-AF65-F5344CB8AC3E}">
        <p14:creationId xmlns:p14="http://schemas.microsoft.com/office/powerpoint/2010/main" val="257251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IL23: un </a:t>
            </a:r>
            <a:r>
              <a:rPr lang="fr-FR" dirty="0" err="1"/>
              <a:t>pathway</a:t>
            </a:r>
            <a:r>
              <a:rPr lang="fr-FR" dirty="0"/>
              <a:t> commun à plusieurs IMID</a:t>
            </a:r>
            <a:endParaRPr lang="en-US" dirty="0"/>
          </a:p>
        </p:txBody>
      </p:sp>
      <p:sp>
        <p:nvSpPr>
          <p:cNvPr id="6" name="Text Placeholder 5">
            <a:extLst>
              <a:ext uri="{FF2B5EF4-FFF2-40B4-BE49-F238E27FC236}">
                <a16:creationId xmlns:a16="http://schemas.microsoft.com/office/drawing/2014/main" id="{9331EDDF-2511-964B-A249-FD9404C79479}"/>
              </a:ext>
            </a:extLst>
          </p:cNvPr>
          <p:cNvSpPr>
            <a:spLocks noGrp="1"/>
          </p:cNvSpPr>
          <p:nvPr>
            <p:ph type="body" sz="quarter" idx="17"/>
          </p:nvPr>
        </p:nvSpPr>
        <p:spPr>
          <a:xfrm>
            <a:off x="451445" y="4709523"/>
            <a:ext cx="6826583" cy="206375"/>
          </a:xfrm>
        </p:spPr>
        <p:txBody>
          <a:bodyPr/>
          <a:lstStyle/>
          <a:p>
            <a:r>
              <a:rPr lang="en-GB" dirty="0"/>
              <a:t>CD, Crohn’s disease; IBD, inflammatory bowel disease; IL, interleukin; </a:t>
            </a:r>
            <a:r>
              <a:rPr lang="en-GB" dirty="0" err="1"/>
              <a:t>PsA</a:t>
            </a:r>
            <a:r>
              <a:rPr lang="en-GB" dirty="0"/>
              <a:t>, psoriatic arthritis; UC, ulcerative colitis. 1. </a:t>
            </a:r>
            <a:r>
              <a:rPr lang="en-GB" dirty="0" err="1"/>
              <a:t>Elewaut</a:t>
            </a:r>
            <a:r>
              <a:rPr lang="en-GB" dirty="0"/>
              <a:t> D. </a:t>
            </a:r>
            <a:r>
              <a:rPr lang="en-GB" dirty="0" err="1"/>
              <a:t>PLoS</a:t>
            </a:r>
            <a:r>
              <a:rPr lang="en-GB" dirty="0"/>
              <a:t> Genet 2010;6:e1001223. 2. Veale DJ and Fearon U. RMD Open 2015;1:e000025. 3. </a:t>
            </a:r>
            <a:r>
              <a:rPr lang="en-GB" dirty="0" err="1"/>
              <a:t>Croxford</a:t>
            </a:r>
            <a:r>
              <a:rPr lang="en-GB" dirty="0"/>
              <a:t> AL et al. Eur J Immunol 2012;42:2263–2273. 4. </a:t>
            </a:r>
            <a:r>
              <a:rPr lang="en-GB" dirty="0" err="1"/>
              <a:t>Lories</a:t>
            </a:r>
            <a:r>
              <a:rPr lang="en-GB" dirty="0"/>
              <a:t> RJ and McInnes IB. Nature Medicine 2012;18:1018–1019. 5. Sherlock JP et al. Nat Med 2012;18:1069–1076. 6. </a:t>
            </a:r>
            <a:r>
              <a:rPr lang="en-GB" dirty="0" err="1"/>
              <a:t>Gyires</a:t>
            </a:r>
            <a:r>
              <a:rPr lang="en-GB" dirty="0"/>
              <a:t> K et al. </a:t>
            </a:r>
            <a:r>
              <a:rPr lang="en-GB" dirty="0" err="1"/>
              <a:t>Curr</a:t>
            </a:r>
            <a:r>
              <a:rPr lang="en-GB" dirty="0"/>
              <a:t> Pharm Des 2014;20:1063–1081. 7. </a:t>
            </a:r>
            <a:r>
              <a:rPr lang="en-GB" dirty="0" err="1"/>
              <a:t>Chiricozzi</a:t>
            </a:r>
            <a:r>
              <a:rPr lang="en-GB" dirty="0"/>
              <a:t> A et al. Expert </a:t>
            </a:r>
            <a:r>
              <a:rPr lang="en-GB" dirty="0" err="1"/>
              <a:t>Opin</a:t>
            </a:r>
            <a:r>
              <a:rPr lang="en-GB" dirty="0"/>
              <a:t> </a:t>
            </a:r>
            <a:r>
              <a:rPr lang="en-GB" dirty="0" err="1"/>
              <a:t>Ther</a:t>
            </a:r>
            <a:r>
              <a:rPr lang="en-GB" dirty="0"/>
              <a:t> Targets 2014;18:513–525. 8. </a:t>
            </a:r>
            <a:r>
              <a:rPr lang="en-GB" dirty="0" err="1"/>
              <a:t>Frleta</a:t>
            </a:r>
            <a:r>
              <a:rPr lang="en-GB" dirty="0"/>
              <a:t> M et al. </a:t>
            </a:r>
            <a:r>
              <a:rPr lang="en-GB" dirty="0" err="1"/>
              <a:t>Curr</a:t>
            </a:r>
            <a:r>
              <a:rPr lang="en-GB" dirty="0"/>
              <a:t> </a:t>
            </a:r>
            <a:r>
              <a:rPr lang="en-GB" dirty="0" err="1"/>
              <a:t>Rheumatol</a:t>
            </a:r>
            <a:r>
              <a:rPr lang="en-GB" dirty="0"/>
              <a:t> Rep 2014;16:414. 9. </a:t>
            </a:r>
            <a:r>
              <a:rPr lang="en-GB" dirty="0" err="1"/>
              <a:t>Melmed</a:t>
            </a:r>
            <a:r>
              <a:rPr lang="en-GB" dirty="0"/>
              <a:t> GY and </a:t>
            </a:r>
            <a:r>
              <a:rPr lang="en-GB" dirty="0" err="1"/>
              <a:t>Targan</a:t>
            </a:r>
            <a:r>
              <a:rPr lang="en-GB" dirty="0"/>
              <a:t> SR. Nat Rev Gastroenterol Hepatol 2010;7:110–117. 10. Wallace KL et al. World J Gastroenterol 2014:20:6–21. 11. </a:t>
            </a:r>
            <a:r>
              <a:rPr lang="en-GB" dirty="0" err="1"/>
              <a:t>Ciccia</a:t>
            </a:r>
            <a:r>
              <a:rPr lang="en-GB" dirty="0"/>
              <a:t> F et al. Arthritis Rheum 2009;60:955–965. 12. Jethwa H and Bowness P. Clin Exp Immunol 2016;183:30–36. 13. Puig L. Expert Rev Clin Immunol 2017;13:525-534; 14. Bernstein CN et al. Gastroenterology. 2005;129(3):827-36. 15. Lee FI et al. Am J Gastroenterol. 1990;85(8):962-3. 16, Yates VM et al. Br J Dermatol. 1982;106(3):323-30. 17. Li WQ et al. Ann Rheum Dis 2013;72(7):1200–1205. 18: </a:t>
            </a:r>
            <a:r>
              <a:rPr lang="en-GB" dirty="0" err="1"/>
              <a:t>Eppinga</a:t>
            </a:r>
            <a:r>
              <a:rPr lang="en-GB" dirty="0"/>
              <a:t> et al. </a:t>
            </a:r>
            <a:r>
              <a:rPr lang="en-GB" dirty="0" err="1"/>
              <a:t>Inflamm</a:t>
            </a:r>
            <a:r>
              <a:rPr lang="en-GB" dirty="0"/>
              <a:t> Bowel Dis. 2017;23(10):1783-1789. 19: </a:t>
            </a:r>
            <a:r>
              <a:rPr lang="en-GB" dirty="0" err="1"/>
              <a:t>Egeberg</a:t>
            </a:r>
            <a:r>
              <a:rPr lang="en-GB" dirty="0"/>
              <a:t> et al. Br J Dermatol. 2016;175(3):487-92. 20: </a:t>
            </a:r>
            <a:r>
              <a:rPr lang="en-GB" dirty="0" err="1"/>
              <a:t>Puzenat</a:t>
            </a:r>
            <a:r>
              <a:rPr lang="en-GB" dirty="0"/>
              <a:t> et al. J Eur </a:t>
            </a:r>
            <a:r>
              <a:rPr lang="en-GB" dirty="0" err="1"/>
              <a:t>Acad</a:t>
            </a:r>
            <a:r>
              <a:rPr lang="en-GB" dirty="0"/>
              <a:t> Dermatol </a:t>
            </a:r>
            <a:r>
              <a:rPr lang="en-GB" dirty="0" err="1"/>
              <a:t>Venereol</a:t>
            </a:r>
            <a:r>
              <a:rPr lang="en-GB" dirty="0"/>
              <a:t>. 2010;24 </a:t>
            </a:r>
            <a:r>
              <a:rPr lang="en-GB" dirty="0" err="1"/>
              <a:t>Suppl</a:t>
            </a:r>
            <a:r>
              <a:rPr lang="en-GB" dirty="0"/>
              <a:t> 2:31-5. 21. </a:t>
            </a:r>
            <a:r>
              <a:rPr lang="en-GB" dirty="0" err="1"/>
              <a:t>Arvikar</a:t>
            </a:r>
            <a:r>
              <a:rPr lang="en-GB" dirty="0"/>
              <a:t> SL, et al. </a:t>
            </a:r>
            <a:r>
              <a:rPr lang="en-GB" dirty="0" err="1"/>
              <a:t>Curr</a:t>
            </a:r>
            <a:r>
              <a:rPr lang="en-GB" dirty="0"/>
              <a:t> Rev MusculoskelMed.2011;4(3):123-131. </a:t>
            </a:r>
          </a:p>
        </p:txBody>
      </p:sp>
      <p:grpSp>
        <p:nvGrpSpPr>
          <p:cNvPr id="10" name="Group 9">
            <a:extLst>
              <a:ext uri="{FF2B5EF4-FFF2-40B4-BE49-F238E27FC236}">
                <a16:creationId xmlns:a16="http://schemas.microsoft.com/office/drawing/2014/main" id="{B8C4A8D9-5771-F741-8EEB-3390BD01A1D2}"/>
              </a:ext>
            </a:extLst>
          </p:cNvPr>
          <p:cNvGrpSpPr/>
          <p:nvPr/>
        </p:nvGrpSpPr>
        <p:grpSpPr>
          <a:xfrm>
            <a:off x="3196685" y="1065618"/>
            <a:ext cx="2877014" cy="2637460"/>
            <a:chOff x="1360449" y="1152293"/>
            <a:chExt cx="2237679" cy="2051360"/>
          </a:xfrm>
        </p:grpSpPr>
        <p:sp>
          <p:nvSpPr>
            <p:cNvPr id="8" name="Oval 7">
              <a:extLst>
                <a:ext uri="{FF2B5EF4-FFF2-40B4-BE49-F238E27FC236}">
                  <a16:creationId xmlns:a16="http://schemas.microsoft.com/office/drawing/2014/main" id="{76276384-0060-A744-9531-40BB32DAF0C3}"/>
                </a:ext>
              </a:extLst>
            </p:cNvPr>
            <p:cNvSpPr/>
            <p:nvPr/>
          </p:nvSpPr>
          <p:spPr bwMode="auto">
            <a:xfrm>
              <a:off x="1360449" y="1939847"/>
              <a:ext cx="1263806" cy="1263806"/>
            </a:xfrm>
            <a:prstGeom prst="ellipse">
              <a:avLst/>
            </a:prstGeom>
            <a:solidFill>
              <a:srgbClr val="FFC000">
                <a:alpha val="40912"/>
              </a:srgbClr>
            </a:solidFill>
            <a:ln w="12700" cap="flat" cmpd="sng" algn="ctr">
              <a:no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BE" sz="12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Psoriasis</a:t>
              </a:r>
            </a:p>
          </p:txBody>
        </p:sp>
        <p:sp>
          <p:nvSpPr>
            <p:cNvPr id="9" name="Oval 8">
              <a:extLst>
                <a:ext uri="{FF2B5EF4-FFF2-40B4-BE49-F238E27FC236}">
                  <a16:creationId xmlns:a16="http://schemas.microsoft.com/office/drawing/2014/main" id="{02C50EE5-E97E-B24B-841F-73B1283CA3D9}"/>
                </a:ext>
              </a:extLst>
            </p:cNvPr>
            <p:cNvSpPr/>
            <p:nvPr/>
          </p:nvSpPr>
          <p:spPr bwMode="auto">
            <a:xfrm>
              <a:off x="2334322" y="1939847"/>
              <a:ext cx="1263806" cy="1263806"/>
            </a:xfrm>
            <a:prstGeom prst="ellipse">
              <a:avLst/>
            </a:prstGeom>
            <a:solidFill>
              <a:schemeClr val="accent6">
                <a:lumMod val="40000"/>
                <a:lumOff val="60000"/>
                <a:alpha val="62994"/>
              </a:schemeClr>
            </a:solidFill>
            <a:ln w="12700" cap="flat" cmpd="sng" algn="ctr">
              <a:noFill/>
              <a:prstDash val="solid"/>
              <a:round/>
              <a:headEnd type="none" w="med" len="med"/>
              <a:tailEnd type="none" w="med" len="med"/>
            </a:ln>
            <a:effectLst/>
          </p:spPr>
          <p:txBody>
            <a:bodyPr vert="horz" wrap="square" lIns="612000" tIns="45720" rIns="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BE" sz="12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IBD</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BE" sz="1100" dirty="0">
                  <a:latin typeface="Verdana" panose="020B0604030504040204" pitchFamily="34" charset="0"/>
                  <a:ea typeface="Verdana" panose="020B0604030504040204" pitchFamily="34" charset="0"/>
                  <a:cs typeface="Verdana" panose="020B0604030504040204" pitchFamily="34" charset="0"/>
                  <a:sym typeface="Arial" pitchFamily="-110" charset="0"/>
                </a:rPr>
                <a:t>CD</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1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UC</a:t>
              </a:r>
            </a:p>
          </p:txBody>
        </p:sp>
        <p:sp>
          <p:nvSpPr>
            <p:cNvPr id="3" name="Oval 2">
              <a:extLst>
                <a:ext uri="{FF2B5EF4-FFF2-40B4-BE49-F238E27FC236}">
                  <a16:creationId xmlns:a16="http://schemas.microsoft.com/office/drawing/2014/main" id="{6D49DDC4-7990-0548-AB28-CA2061008B65}"/>
                </a:ext>
              </a:extLst>
            </p:cNvPr>
            <p:cNvSpPr/>
            <p:nvPr/>
          </p:nvSpPr>
          <p:spPr bwMode="auto">
            <a:xfrm>
              <a:off x="1847385" y="1152293"/>
              <a:ext cx="1263806" cy="1263806"/>
            </a:xfrm>
            <a:prstGeom prst="ellipse">
              <a:avLst/>
            </a:prstGeom>
            <a:solidFill>
              <a:schemeClr val="accent1">
                <a:alpha val="40301"/>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BE" sz="1200" b="1"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PsA</a:t>
              </a:r>
            </a:p>
          </p:txBody>
        </p:sp>
        <p:sp>
          <p:nvSpPr>
            <p:cNvPr id="7" name="Oval 6">
              <a:extLst>
                <a:ext uri="{FF2B5EF4-FFF2-40B4-BE49-F238E27FC236}">
                  <a16:creationId xmlns:a16="http://schemas.microsoft.com/office/drawing/2014/main" id="{63EF7F93-5756-C647-8B5B-2A46C0298BF7}"/>
                </a:ext>
              </a:extLst>
            </p:cNvPr>
            <p:cNvSpPr/>
            <p:nvPr/>
          </p:nvSpPr>
          <p:spPr bwMode="auto">
            <a:xfrm>
              <a:off x="2228011" y="2014653"/>
              <a:ext cx="502554" cy="502554"/>
            </a:xfrm>
            <a:prstGeom prst="ellipse">
              <a:avLst/>
            </a:prstGeom>
            <a:solidFill>
              <a:schemeClr val="accent6"/>
            </a:solidFill>
            <a:ln w="12700"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BE" sz="90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rPr>
                <a:t>IL-23</a:t>
              </a:r>
            </a:p>
          </p:txBody>
        </p:sp>
      </p:grpSp>
      <p:sp>
        <p:nvSpPr>
          <p:cNvPr id="11" name="TextBox 10">
            <a:extLst>
              <a:ext uri="{FF2B5EF4-FFF2-40B4-BE49-F238E27FC236}">
                <a16:creationId xmlns:a16="http://schemas.microsoft.com/office/drawing/2014/main" id="{3C92D5C3-59F7-044F-902F-27AA4F52F84D}"/>
              </a:ext>
            </a:extLst>
          </p:cNvPr>
          <p:cNvSpPr txBox="1"/>
          <p:nvPr/>
        </p:nvSpPr>
        <p:spPr>
          <a:xfrm>
            <a:off x="6563073" y="2344720"/>
            <a:ext cx="2424810" cy="400110"/>
          </a:xfrm>
          <a:prstGeom prst="rect">
            <a:avLst/>
          </a:prstGeom>
          <a:solidFill>
            <a:schemeClr val="bg1">
              <a:lumMod val="95000"/>
            </a:schemeClr>
          </a:solidFill>
        </p:spPr>
        <p:txBody>
          <a:bodyPr wrap="square" rtlCol="0">
            <a:spAutoFit/>
          </a:bodyPr>
          <a:lstStyle/>
          <a:p>
            <a:pPr algn="l"/>
            <a:r>
              <a:rPr lang="en-BE" sz="1000" dirty="0">
                <a:latin typeface="Verdana" panose="020B0604030504040204" pitchFamily="34" charset="0"/>
                <a:ea typeface="Verdana" panose="020B0604030504040204" pitchFamily="34" charset="0"/>
                <a:cs typeface="Verdana" panose="020B0604030504040204" pitchFamily="34" charset="0"/>
              </a:rPr>
              <a:t>Arthritis occurs in ∼30% of IBD patients</a:t>
            </a:r>
            <a:r>
              <a:rPr lang="en-BE" sz="1000" baseline="30000" dirty="0">
                <a:latin typeface="Verdana" panose="020B0604030504040204" pitchFamily="34" charset="0"/>
                <a:ea typeface="Verdana" panose="020B0604030504040204" pitchFamily="34" charset="0"/>
                <a:cs typeface="Verdana" panose="020B0604030504040204" pitchFamily="34" charset="0"/>
              </a:rPr>
              <a:t>21</a:t>
            </a:r>
          </a:p>
        </p:txBody>
      </p:sp>
      <p:sp>
        <p:nvSpPr>
          <p:cNvPr id="12" name="TextBox 11">
            <a:extLst>
              <a:ext uri="{FF2B5EF4-FFF2-40B4-BE49-F238E27FC236}">
                <a16:creationId xmlns:a16="http://schemas.microsoft.com/office/drawing/2014/main" id="{0683CAEC-7F75-F54A-9204-714BA9FD7264}"/>
              </a:ext>
            </a:extLst>
          </p:cNvPr>
          <p:cNvSpPr txBox="1"/>
          <p:nvPr/>
        </p:nvSpPr>
        <p:spPr>
          <a:xfrm>
            <a:off x="6563073" y="2820505"/>
            <a:ext cx="2424810" cy="553998"/>
          </a:xfrm>
          <a:prstGeom prst="rect">
            <a:avLst/>
          </a:prstGeom>
          <a:solidFill>
            <a:schemeClr val="bg1">
              <a:lumMod val="95000"/>
            </a:schemeClr>
          </a:solidFill>
        </p:spPr>
        <p:txBody>
          <a:bodyPr wrap="square" rtlCol="0">
            <a:spAutoFit/>
          </a:bodyPr>
          <a:lstStyle/>
          <a:p>
            <a:pPr algn="l"/>
            <a:r>
              <a:rPr lang="en-BE" sz="1000" dirty="0">
                <a:latin typeface="Verdana" panose="020B0604030504040204" pitchFamily="34" charset="0"/>
                <a:ea typeface="Verdana" panose="020B0604030504040204" pitchFamily="34" charset="0"/>
                <a:cs typeface="Verdana" panose="020B0604030504040204" pitchFamily="34" charset="0"/>
              </a:rPr>
              <a:t>The risk of IBD is increased in patients who have PsO with concominant PsA</a:t>
            </a:r>
            <a:r>
              <a:rPr lang="en-BE" sz="1000" baseline="30000" dirty="0">
                <a:latin typeface="Verdana" panose="020B0604030504040204" pitchFamily="34" charset="0"/>
                <a:ea typeface="Verdana" panose="020B0604030504040204" pitchFamily="34" charset="0"/>
                <a:cs typeface="Verdana" panose="020B0604030504040204" pitchFamily="34" charset="0"/>
              </a:rPr>
              <a:t>17-19</a:t>
            </a:r>
          </a:p>
        </p:txBody>
      </p:sp>
      <p:cxnSp>
        <p:nvCxnSpPr>
          <p:cNvPr id="14" name="Straight Connector 13">
            <a:extLst>
              <a:ext uri="{FF2B5EF4-FFF2-40B4-BE49-F238E27FC236}">
                <a16:creationId xmlns:a16="http://schemas.microsoft.com/office/drawing/2014/main" id="{97DABF60-3C3C-214E-8DCB-206C1211F57E}"/>
              </a:ext>
            </a:extLst>
          </p:cNvPr>
          <p:cNvCxnSpPr>
            <a:cxnSpLocks/>
          </p:cNvCxnSpPr>
          <p:nvPr/>
        </p:nvCxnSpPr>
        <p:spPr bwMode="auto">
          <a:xfrm>
            <a:off x="6452839" y="2344720"/>
            <a:ext cx="0" cy="1029783"/>
          </a:xfrm>
          <a:prstGeom prst="line">
            <a:avLst/>
          </a:prstGeom>
          <a:solidFill>
            <a:srgbClr val="C0C0C0"/>
          </a:solidFill>
          <a:ln w="12700" cap="flat" cmpd="sng" algn="ctr">
            <a:solidFill>
              <a:schemeClr val="tx1"/>
            </a:solidFill>
            <a:prstDash val="solid"/>
            <a:round/>
            <a:headEnd type="none" w="med" len="med"/>
            <a:tailEnd type="none"/>
          </a:ln>
          <a:effectLst/>
        </p:spPr>
      </p:cxnSp>
      <p:cxnSp>
        <p:nvCxnSpPr>
          <p:cNvPr id="16" name="Straight Connector 15">
            <a:extLst>
              <a:ext uri="{FF2B5EF4-FFF2-40B4-BE49-F238E27FC236}">
                <a16:creationId xmlns:a16="http://schemas.microsoft.com/office/drawing/2014/main" id="{80BA3F3F-8189-2E45-99AE-08132EE9B520}"/>
              </a:ext>
            </a:extLst>
          </p:cNvPr>
          <p:cNvCxnSpPr>
            <a:cxnSpLocks/>
          </p:cNvCxnSpPr>
          <p:nvPr/>
        </p:nvCxnSpPr>
        <p:spPr bwMode="auto">
          <a:xfrm>
            <a:off x="6148039" y="2890632"/>
            <a:ext cx="304800" cy="0"/>
          </a:xfrm>
          <a:prstGeom prst="line">
            <a:avLst/>
          </a:prstGeom>
          <a:solidFill>
            <a:srgbClr val="C0C0C0"/>
          </a:solidFill>
          <a:ln w="12700" cap="flat" cmpd="sng" algn="ctr">
            <a:solidFill>
              <a:schemeClr val="tx1"/>
            </a:solidFill>
            <a:prstDash val="solid"/>
            <a:round/>
            <a:headEnd type="none" w="med" len="med"/>
            <a:tailEnd type="none"/>
          </a:ln>
          <a:effectLst/>
        </p:spPr>
      </p:cxnSp>
      <p:sp>
        <p:nvSpPr>
          <p:cNvPr id="17" name="TextBox 16">
            <a:extLst>
              <a:ext uri="{FF2B5EF4-FFF2-40B4-BE49-F238E27FC236}">
                <a16:creationId xmlns:a16="http://schemas.microsoft.com/office/drawing/2014/main" id="{E3E04647-2F4E-6F41-AB21-573259064A7B}"/>
              </a:ext>
            </a:extLst>
          </p:cNvPr>
          <p:cNvSpPr txBox="1"/>
          <p:nvPr/>
        </p:nvSpPr>
        <p:spPr>
          <a:xfrm>
            <a:off x="437336" y="1280426"/>
            <a:ext cx="2610668" cy="246221"/>
          </a:xfrm>
          <a:prstGeom prst="rect">
            <a:avLst/>
          </a:prstGeom>
          <a:solidFill>
            <a:schemeClr val="bg1">
              <a:lumMod val="95000"/>
            </a:schemeClr>
          </a:solidFill>
        </p:spPr>
        <p:txBody>
          <a:bodyPr wrap="square" rtlCol="0">
            <a:spAutoFit/>
          </a:bodyPr>
          <a:lstStyle/>
          <a:p>
            <a:r>
              <a:rPr lang="en-BE" sz="1000" dirty="0">
                <a:latin typeface="Verdana" panose="020B0604030504040204" pitchFamily="34" charset="0"/>
                <a:ea typeface="Verdana" panose="020B0604030504040204" pitchFamily="34" charset="0"/>
                <a:cs typeface="Verdana" panose="020B0604030504040204" pitchFamily="34" charset="0"/>
              </a:rPr>
              <a:t>PsA affects ∼24% of PsO patients</a:t>
            </a:r>
            <a:r>
              <a:rPr lang="en-BE" sz="1000" baseline="30000" dirty="0">
                <a:latin typeface="Verdana" panose="020B0604030504040204" pitchFamily="34" charset="0"/>
                <a:ea typeface="Verdana" panose="020B0604030504040204" pitchFamily="34" charset="0"/>
                <a:cs typeface="Verdana" panose="020B0604030504040204" pitchFamily="34" charset="0"/>
              </a:rPr>
              <a:t>20</a:t>
            </a:r>
            <a:r>
              <a:rPr lang="en-BE" sz="1000" dirty="0">
                <a:latin typeface="Verdana" panose="020B0604030504040204" pitchFamily="34" charset="0"/>
                <a:ea typeface="Verdana" panose="020B0604030504040204" pitchFamily="34" charset="0"/>
                <a:cs typeface="Verdana" panose="020B0604030504040204" pitchFamily="34" charset="0"/>
              </a:rPr>
              <a:t> </a:t>
            </a:r>
            <a:endParaRPr lang="en-BE" sz="1000" baseline="300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id="{3D32737E-65B9-D64D-BDB4-9B1C78BF7738}"/>
              </a:ext>
            </a:extLst>
          </p:cNvPr>
          <p:cNvSpPr txBox="1"/>
          <p:nvPr/>
        </p:nvSpPr>
        <p:spPr>
          <a:xfrm>
            <a:off x="437336" y="3216744"/>
            <a:ext cx="2610668" cy="400110"/>
          </a:xfrm>
          <a:prstGeom prst="rect">
            <a:avLst/>
          </a:prstGeom>
          <a:solidFill>
            <a:schemeClr val="bg1">
              <a:lumMod val="95000"/>
            </a:schemeClr>
          </a:solidFill>
        </p:spPr>
        <p:txBody>
          <a:bodyPr wrap="square" rtlCol="0">
            <a:spAutoFit/>
          </a:bodyPr>
          <a:lstStyle/>
          <a:p>
            <a:pPr algn="l"/>
            <a:r>
              <a:rPr lang="en-BE" sz="1000" dirty="0">
                <a:latin typeface="Verdana" panose="020B0604030504040204" pitchFamily="34" charset="0"/>
                <a:ea typeface="Verdana" panose="020B0604030504040204" pitchFamily="34" charset="0"/>
                <a:cs typeface="Verdana" panose="020B0604030504040204" pitchFamily="34" charset="0"/>
              </a:rPr>
              <a:t>The risk of PsO is significantly increased in both UC and CD</a:t>
            </a:r>
            <a:r>
              <a:rPr lang="en-BE" sz="1000" baseline="30000" dirty="0">
                <a:latin typeface="Verdana" panose="020B0604030504040204" pitchFamily="34" charset="0"/>
                <a:ea typeface="Verdana" panose="020B0604030504040204" pitchFamily="34" charset="0"/>
                <a:cs typeface="Verdana" panose="020B0604030504040204" pitchFamily="34" charset="0"/>
              </a:rPr>
              <a:t>14-16,19</a:t>
            </a:r>
          </a:p>
        </p:txBody>
      </p:sp>
      <p:cxnSp>
        <p:nvCxnSpPr>
          <p:cNvPr id="20" name="Straight Connector 19">
            <a:extLst>
              <a:ext uri="{FF2B5EF4-FFF2-40B4-BE49-F238E27FC236}">
                <a16:creationId xmlns:a16="http://schemas.microsoft.com/office/drawing/2014/main" id="{6EA5B59E-0244-4A44-B00C-544A9B7BDA4D}"/>
              </a:ext>
            </a:extLst>
          </p:cNvPr>
          <p:cNvCxnSpPr>
            <a:cxnSpLocks/>
          </p:cNvCxnSpPr>
          <p:nvPr/>
        </p:nvCxnSpPr>
        <p:spPr bwMode="auto">
          <a:xfrm flipV="1">
            <a:off x="3048004" y="1403537"/>
            <a:ext cx="816732" cy="1"/>
          </a:xfrm>
          <a:prstGeom prst="line">
            <a:avLst/>
          </a:prstGeom>
          <a:solidFill>
            <a:srgbClr val="C0C0C0"/>
          </a:solidFill>
          <a:ln w="12700" cap="flat" cmpd="sng" algn="ctr">
            <a:solidFill>
              <a:schemeClr val="tx1"/>
            </a:solidFill>
            <a:prstDash val="solid"/>
            <a:round/>
            <a:headEnd type="none" w="med" len="med"/>
            <a:tailEnd type="none"/>
          </a:ln>
          <a:effectLst/>
        </p:spPr>
      </p:cxnSp>
      <p:cxnSp>
        <p:nvCxnSpPr>
          <p:cNvPr id="23" name="Straight Connector 22">
            <a:extLst>
              <a:ext uri="{FF2B5EF4-FFF2-40B4-BE49-F238E27FC236}">
                <a16:creationId xmlns:a16="http://schemas.microsoft.com/office/drawing/2014/main" id="{E0CA34DB-CEFB-A140-A5E5-048BF03050AE}"/>
              </a:ext>
            </a:extLst>
          </p:cNvPr>
          <p:cNvCxnSpPr>
            <a:stCxn id="18" idx="3"/>
          </p:cNvCxnSpPr>
          <p:nvPr/>
        </p:nvCxnSpPr>
        <p:spPr bwMode="auto">
          <a:xfrm>
            <a:off x="3048004" y="3416799"/>
            <a:ext cx="312230" cy="0"/>
          </a:xfrm>
          <a:prstGeom prst="line">
            <a:avLst/>
          </a:prstGeom>
          <a:solidFill>
            <a:srgbClr val="C0C0C0"/>
          </a:solidFill>
          <a:ln w="12700" cap="flat" cmpd="sng" algn="ctr">
            <a:solidFill>
              <a:schemeClr val="tx1"/>
            </a:solidFill>
            <a:prstDash val="solid"/>
            <a:round/>
            <a:headEnd type="none" w="med" len="med"/>
            <a:tailEnd type="none"/>
          </a:ln>
          <a:effectLst/>
        </p:spPr>
      </p:cxnSp>
      <p:sp>
        <p:nvSpPr>
          <p:cNvPr id="19" name="TextBox 18">
            <a:extLst>
              <a:ext uri="{FF2B5EF4-FFF2-40B4-BE49-F238E27FC236}">
                <a16:creationId xmlns:a16="http://schemas.microsoft.com/office/drawing/2014/main" id="{DEBFB1F7-940A-4E39-8320-AF5F5090170A}"/>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9061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483BDB1-BE7F-BB44-B937-1C01BCAE78C1}"/>
              </a:ext>
            </a:extLst>
          </p:cNvPr>
          <p:cNvSpPr/>
          <p:nvPr/>
        </p:nvSpPr>
        <p:spPr bwMode="auto">
          <a:xfrm>
            <a:off x="5164695" y="3216642"/>
            <a:ext cx="2349191" cy="1114830"/>
          </a:xfrm>
          <a:prstGeom prst="roundRect">
            <a:avLst>
              <a:gd name="adj" fmla="val 3946"/>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21600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High Fat Diet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BE" sz="1050" dirty="0">
                <a:latin typeface="Verdana" panose="020B0604030504040204" pitchFamily="34" charset="0"/>
                <a:ea typeface="Verdana" panose="020B0604030504040204" pitchFamily="34" charset="0"/>
                <a:cs typeface="Verdana" panose="020B0604030504040204" pitchFamily="34" charset="0"/>
                <a:sym typeface="Arial" pitchFamily="-110" charset="0"/>
              </a:rPr>
              <a:t>Maltodextrins</a:t>
            </a:r>
            <a:endPar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24" name="Rounded Rectangle 23">
            <a:extLst>
              <a:ext uri="{FF2B5EF4-FFF2-40B4-BE49-F238E27FC236}">
                <a16:creationId xmlns:a16="http://schemas.microsoft.com/office/drawing/2014/main" id="{5D52BE82-A16E-5E4E-A73B-BDA7B7C7AAA7}"/>
              </a:ext>
            </a:extLst>
          </p:cNvPr>
          <p:cNvSpPr/>
          <p:nvPr/>
        </p:nvSpPr>
        <p:spPr bwMode="auto">
          <a:xfrm>
            <a:off x="5164695" y="1332772"/>
            <a:ext cx="2349191" cy="1114830"/>
          </a:xfrm>
          <a:prstGeom prst="roundRect">
            <a:avLst>
              <a:gd name="adj" fmla="val 3946"/>
            </a:avLst>
          </a:prstGeom>
          <a:solidFill>
            <a:schemeClr val="bg1"/>
          </a:solidFill>
          <a:ln w="12700" cap="flat" cmpd="sng" algn="ctr">
            <a:solidFill>
              <a:schemeClr val="tx2"/>
            </a:solidFill>
            <a:prstDash val="solid"/>
            <a:round/>
            <a:headEnd type="none" w="med" len="med"/>
            <a:tailEnd type="none" w="med" len="med"/>
          </a:ln>
          <a:effectLst/>
        </p:spPr>
        <p:txBody>
          <a:bodyPr vert="horz" wrap="square" lIns="21600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Low Fiber </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BE" sz="1050" dirty="0">
                <a:latin typeface="Verdana" panose="020B0604030504040204" pitchFamily="34" charset="0"/>
                <a:ea typeface="Verdana" panose="020B0604030504040204" pitchFamily="34" charset="0"/>
                <a:cs typeface="Verdana" panose="020B0604030504040204" pitchFamily="34" charset="0"/>
                <a:sym typeface="Arial" pitchFamily="-110" charset="0"/>
              </a:rPr>
              <a:t>High Fat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Gluten</a:t>
            </a:r>
          </a:p>
        </p:txBody>
      </p:sp>
      <p:sp>
        <p:nvSpPr>
          <p:cNvPr id="20" name="Rounded Rectangle 19">
            <a:extLst>
              <a:ext uri="{FF2B5EF4-FFF2-40B4-BE49-F238E27FC236}">
                <a16:creationId xmlns:a16="http://schemas.microsoft.com/office/drawing/2014/main" id="{C90A697D-E6A6-0943-8952-A185FF2F738F}"/>
              </a:ext>
            </a:extLst>
          </p:cNvPr>
          <p:cNvSpPr/>
          <p:nvPr/>
        </p:nvSpPr>
        <p:spPr bwMode="auto">
          <a:xfrm>
            <a:off x="451446" y="3216642"/>
            <a:ext cx="2349191" cy="1114830"/>
          </a:xfrm>
          <a:prstGeom prst="roundRect">
            <a:avLst>
              <a:gd name="adj" fmla="val 3946"/>
            </a:avLst>
          </a:prstGeom>
          <a:solidFill>
            <a:schemeClr val="bg1"/>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BE" sz="1050" dirty="0">
                <a:latin typeface="Verdana" panose="020B0604030504040204" pitchFamily="34" charset="0"/>
                <a:ea typeface="Verdana" panose="020B0604030504040204" pitchFamily="34" charset="0"/>
                <a:cs typeface="Verdana" panose="020B0604030504040204" pitchFamily="34" charset="0"/>
                <a:sym typeface="Arial" pitchFamily="-110" charset="0"/>
              </a:rPr>
              <a:t>Emulsifiers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Carrageenans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BE" sz="1050" dirty="0">
                <a:latin typeface="Verdana" panose="020B0604030504040204" pitchFamily="34" charset="0"/>
                <a:ea typeface="Verdana" panose="020B0604030504040204" pitchFamily="34" charset="0"/>
                <a:cs typeface="Verdana" panose="020B0604030504040204" pitchFamily="34" charset="0"/>
                <a:sym typeface="Arial" pitchFamily="-110" charset="0"/>
              </a:rPr>
              <a:t>Gluten</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High Fat Diet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BE" sz="1050" dirty="0">
                <a:latin typeface="Verdana" panose="020B0604030504040204" pitchFamily="34" charset="0"/>
                <a:ea typeface="Verdana" panose="020B0604030504040204" pitchFamily="34" charset="0"/>
                <a:cs typeface="Verdana" panose="020B0604030504040204" pitchFamily="34" charset="0"/>
                <a:sym typeface="Arial" pitchFamily="-110" charset="0"/>
              </a:rPr>
              <a:t>Alcohol</a:t>
            </a:r>
            <a:endPar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19" name="Rounded Rectangle 18">
            <a:extLst>
              <a:ext uri="{FF2B5EF4-FFF2-40B4-BE49-F238E27FC236}">
                <a16:creationId xmlns:a16="http://schemas.microsoft.com/office/drawing/2014/main" id="{D5A9B776-12D6-4244-8BA1-9C975A50DCEA}"/>
              </a:ext>
            </a:extLst>
          </p:cNvPr>
          <p:cNvSpPr/>
          <p:nvPr/>
        </p:nvSpPr>
        <p:spPr bwMode="auto">
          <a:xfrm>
            <a:off x="451446" y="1332772"/>
            <a:ext cx="2349191" cy="1114830"/>
          </a:xfrm>
          <a:prstGeom prst="roundRect">
            <a:avLst>
              <a:gd name="adj" fmla="val 3946"/>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High Fat High Sugar Diet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BE" sz="1050" dirty="0">
                <a:latin typeface="Verdana" panose="020B0604030504040204" pitchFamily="34" charset="0"/>
                <a:ea typeface="Verdana" panose="020B0604030504040204" pitchFamily="34" charset="0"/>
                <a:cs typeface="Verdana" panose="020B0604030504040204" pitchFamily="34" charset="0"/>
                <a:sym typeface="Arial" pitchFamily="-110" charset="0"/>
              </a:rPr>
              <a:t>Emulsifiers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BE" sz="105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sym typeface="Arial" pitchFamily="-110" charset="0"/>
              </a:rPr>
              <a:t>Low Fiber </a:t>
            </a:r>
          </a:p>
        </p:txBody>
      </p:sp>
      <p:sp>
        <p:nvSpPr>
          <p:cNvPr id="4" name="Title 3">
            <a:extLst>
              <a:ext uri="{FF2B5EF4-FFF2-40B4-BE49-F238E27FC236}">
                <a16:creationId xmlns:a16="http://schemas.microsoft.com/office/drawing/2014/main" id="{484F3841-FB6A-FE48-95A4-C706BA903008}"/>
              </a:ext>
            </a:extLst>
          </p:cNvPr>
          <p:cNvSpPr>
            <a:spLocks noGrp="1"/>
          </p:cNvSpPr>
          <p:nvPr>
            <p:ph type="title"/>
          </p:nvPr>
        </p:nvSpPr>
        <p:spPr>
          <a:xfrm>
            <a:off x="454024" y="283843"/>
            <a:ext cx="8235949" cy="664797"/>
          </a:xfrm>
        </p:spPr>
        <p:txBody>
          <a:bodyPr/>
          <a:lstStyle/>
          <a:p>
            <a:r>
              <a:rPr lang="en-GB" dirty="0"/>
              <a:t>Possible effects of dietary factors </a:t>
            </a:r>
            <a:br>
              <a:rPr lang="en-GB" dirty="0"/>
            </a:br>
            <a:r>
              <a:rPr lang="en-GB" dirty="0"/>
              <a:t>on host barrier and immunity leading to IBD</a:t>
            </a:r>
            <a:endParaRPr lang="en-BE" dirty="0"/>
          </a:p>
        </p:txBody>
      </p:sp>
      <p:sp>
        <p:nvSpPr>
          <p:cNvPr id="5" name="Text Placeholder 4">
            <a:extLst>
              <a:ext uri="{FF2B5EF4-FFF2-40B4-BE49-F238E27FC236}">
                <a16:creationId xmlns:a16="http://schemas.microsoft.com/office/drawing/2014/main" id="{97B91F2F-33C8-674C-BF10-DDFB87A6E2BF}"/>
              </a:ext>
            </a:extLst>
          </p:cNvPr>
          <p:cNvSpPr>
            <a:spLocks noGrp="1"/>
          </p:cNvSpPr>
          <p:nvPr>
            <p:ph type="body" sz="quarter" idx="17"/>
          </p:nvPr>
        </p:nvSpPr>
        <p:spPr/>
        <p:txBody>
          <a:bodyPr/>
          <a:lstStyle/>
          <a:p>
            <a:r>
              <a:rPr lang="en-GB" dirty="0"/>
              <a:t>Lewis JD et al. Gastroenterology 2017;152:398–414</a:t>
            </a:r>
          </a:p>
        </p:txBody>
      </p:sp>
      <p:sp>
        <p:nvSpPr>
          <p:cNvPr id="12" name="Freeform 11">
            <a:extLst>
              <a:ext uri="{FF2B5EF4-FFF2-40B4-BE49-F238E27FC236}">
                <a16:creationId xmlns:a16="http://schemas.microsoft.com/office/drawing/2014/main" id="{79164C6F-B5C7-C444-AF2D-6195D9DCEA45}"/>
              </a:ext>
            </a:extLst>
          </p:cNvPr>
          <p:cNvSpPr/>
          <p:nvPr/>
        </p:nvSpPr>
        <p:spPr>
          <a:xfrm>
            <a:off x="2482091" y="1326690"/>
            <a:ext cx="1466702" cy="1466702"/>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1759712"/>
                </a:moveTo>
                <a:cubicBezTo>
                  <a:pt x="0" y="787850"/>
                  <a:pt x="787850" y="0"/>
                  <a:pt x="1759712" y="0"/>
                </a:cubicBezTo>
                <a:lnTo>
                  <a:pt x="1759712" y="1759712"/>
                </a:lnTo>
                <a:lnTo>
                  <a:pt x="0" y="175971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416" tIns="579416" rIns="64008" bIns="64008" numCol="1" spcCol="1270" anchor="ctr" anchorCtr="0">
            <a:noAutofit/>
          </a:bodyPr>
          <a:lstStyle/>
          <a:p>
            <a:pPr marL="0" lvl="0" indent="0" algn="ctr" defTabSz="400050">
              <a:lnSpc>
                <a:spcPct val="90000"/>
              </a:lnSpc>
              <a:spcBef>
                <a:spcPct val="0"/>
              </a:spcBef>
              <a:spcAft>
                <a:spcPct val="35000"/>
              </a:spcAft>
              <a:buNone/>
            </a:pPr>
            <a:endParaRPr lang="en-GB" sz="900" kern="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2">
            <a:extLst>
              <a:ext uri="{FF2B5EF4-FFF2-40B4-BE49-F238E27FC236}">
                <a16:creationId xmlns:a16="http://schemas.microsoft.com/office/drawing/2014/main" id="{1EC9EAF0-C88D-F042-A702-0136DA83B6F7}"/>
              </a:ext>
            </a:extLst>
          </p:cNvPr>
          <p:cNvSpPr/>
          <p:nvPr/>
        </p:nvSpPr>
        <p:spPr>
          <a:xfrm>
            <a:off x="4016539" y="1326690"/>
            <a:ext cx="1466702" cy="1466702"/>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0"/>
                </a:moveTo>
                <a:cubicBezTo>
                  <a:pt x="971862" y="0"/>
                  <a:pt x="1759712" y="787850"/>
                  <a:pt x="1759712" y="1759712"/>
                </a:cubicBezTo>
                <a:lnTo>
                  <a:pt x="0" y="1759712"/>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579416" rIns="579416" bIns="64008" numCol="1" spcCol="1270" anchor="ctr" anchorCtr="0">
            <a:noAutofit/>
          </a:bodyPr>
          <a:lstStyle/>
          <a:p>
            <a:pPr marL="0" lvl="0" indent="0" algn="ctr" defTabSz="400050">
              <a:lnSpc>
                <a:spcPct val="90000"/>
              </a:lnSpc>
              <a:spcBef>
                <a:spcPct val="0"/>
              </a:spcBef>
              <a:spcAft>
                <a:spcPct val="35000"/>
              </a:spcAft>
              <a:buNone/>
            </a:pPr>
            <a:endParaRPr lang="en-GB" sz="900" kern="1200">
              <a:latin typeface="Verdana" panose="020B0604030504040204" pitchFamily="34" charset="0"/>
              <a:ea typeface="Verdana" panose="020B0604030504040204" pitchFamily="34" charset="0"/>
              <a:cs typeface="Verdana" panose="020B0604030504040204" pitchFamily="34" charset="0"/>
            </a:endParaRPr>
          </a:p>
        </p:txBody>
      </p:sp>
      <p:sp>
        <p:nvSpPr>
          <p:cNvPr id="14" name="Freeform 13">
            <a:extLst>
              <a:ext uri="{FF2B5EF4-FFF2-40B4-BE49-F238E27FC236}">
                <a16:creationId xmlns:a16="http://schemas.microsoft.com/office/drawing/2014/main" id="{311820F0-02D1-5A4F-9B6C-E5656BBBAD8B}"/>
              </a:ext>
            </a:extLst>
          </p:cNvPr>
          <p:cNvSpPr/>
          <p:nvPr/>
        </p:nvSpPr>
        <p:spPr>
          <a:xfrm>
            <a:off x="4016539" y="2861138"/>
            <a:ext cx="1466702" cy="1466703"/>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0"/>
                </a:moveTo>
                <a:cubicBezTo>
                  <a:pt x="1759712" y="971862"/>
                  <a:pt x="971862" y="1759712"/>
                  <a:pt x="0" y="1759712"/>
                </a:cubicBezTo>
                <a:lnTo>
                  <a:pt x="0" y="0"/>
                </a:lnTo>
                <a:lnTo>
                  <a:pt x="175971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64009" rIns="579416" bIns="579416" numCol="1" spcCol="1270" anchor="ctr" anchorCtr="0">
            <a:noAutofit/>
          </a:bodyPr>
          <a:lstStyle/>
          <a:p>
            <a:pPr marL="0" lvl="0" indent="0" algn="ctr" defTabSz="400050">
              <a:lnSpc>
                <a:spcPct val="90000"/>
              </a:lnSpc>
              <a:spcBef>
                <a:spcPct val="0"/>
              </a:spcBef>
              <a:spcAft>
                <a:spcPct val="35000"/>
              </a:spcAft>
              <a:buNone/>
            </a:pPr>
            <a:endParaRPr lang="en-GB" sz="900" kern="1200">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a:extLst>
              <a:ext uri="{FF2B5EF4-FFF2-40B4-BE49-F238E27FC236}">
                <a16:creationId xmlns:a16="http://schemas.microsoft.com/office/drawing/2014/main" id="{995E945F-61E8-6142-8039-5294E1999BC5}"/>
              </a:ext>
            </a:extLst>
          </p:cNvPr>
          <p:cNvSpPr/>
          <p:nvPr/>
        </p:nvSpPr>
        <p:spPr>
          <a:xfrm>
            <a:off x="2482091" y="2861139"/>
            <a:ext cx="1466702" cy="1466702"/>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1759712"/>
                </a:moveTo>
                <a:cubicBezTo>
                  <a:pt x="787850" y="1759712"/>
                  <a:pt x="0" y="971862"/>
                  <a:pt x="0" y="0"/>
                </a:cubicBezTo>
                <a:lnTo>
                  <a:pt x="1759712" y="0"/>
                </a:lnTo>
                <a:lnTo>
                  <a:pt x="1759712" y="1759712"/>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416" tIns="64008" rIns="64007" bIns="579416" numCol="1" spcCol="1270" anchor="ctr" anchorCtr="0">
            <a:noAutofit/>
          </a:bodyPr>
          <a:lstStyle/>
          <a:p>
            <a:pPr marL="0" lvl="0" indent="0" algn="ctr" defTabSz="400050">
              <a:lnSpc>
                <a:spcPct val="90000"/>
              </a:lnSpc>
              <a:spcBef>
                <a:spcPct val="0"/>
              </a:spcBef>
              <a:spcAft>
                <a:spcPct val="35000"/>
              </a:spcAft>
              <a:buNone/>
            </a:pPr>
            <a:endParaRPr lang="en-GB" sz="900" kern="1200">
              <a:latin typeface="Verdana" panose="020B0604030504040204" pitchFamily="34" charset="0"/>
              <a:ea typeface="Verdana" panose="020B0604030504040204" pitchFamily="34" charset="0"/>
              <a:cs typeface="Verdana" panose="020B0604030504040204" pitchFamily="34" charset="0"/>
            </a:endParaRPr>
          </a:p>
        </p:txBody>
      </p:sp>
      <p:sp>
        <p:nvSpPr>
          <p:cNvPr id="16" name="Circular Arrow 15">
            <a:extLst>
              <a:ext uri="{FF2B5EF4-FFF2-40B4-BE49-F238E27FC236}">
                <a16:creationId xmlns:a16="http://schemas.microsoft.com/office/drawing/2014/main" id="{CC0C2A83-23DE-F240-9188-19259C8DC98B}"/>
              </a:ext>
            </a:extLst>
          </p:cNvPr>
          <p:cNvSpPr/>
          <p:nvPr/>
        </p:nvSpPr>
        <p:spPr>
          <a:xfrm>
            <a:off x="3729465" y="2522409"/>
            <a:ext cx="506402" cy="440349"/>
          </a:xfrm>
          <a:prstGeom prst="circularArrow">
            <a:avLst/>
          </a:prstGeom>
          <a:solidFill>
            <a:schemeClr val="accent1">
              <a:lumMod val="20000"/>
              <a:lumOff val="80000"/>
            </a:schemeClr>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Circular Arrow 16">
            <a:extLst>
              <a:ext uri="{FF2B5EF4-FFF2-40B4-BE49-F238E27FC236}">
                <a16:creationId xmlns:a16="http://schemas.microsoft.com/office/drawing/2014/main" id="{8B7C02E2-F84E-7040-93F1-FE90789083CA}"/>
              </a:ext>
            </a:extLst>
          </p:cNvPr>
          <p:cNvSpPr/>
          <p:nvPr/>
        </p:nvSpPr>
        <p:spPr>
          <a:xfrm rot="10800000">
            <a:off x="3729465" y="2691774"/>
            <a:ext cx="506402" cy="440349"/>
          </a:xfrm>
          <a:prstGeom prst="circularArrow">
            <a:avLst/>
          </a:prstGeom>
          <a:solidFill>
            <a:schemeClr val="accent1">
              <a:lumMod val="20000"/>
              <a:lumOff val="80000"/>
            </a:schemeClr>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E189B730-300E-8945-8E35-D37B38B94205}"/>
              </a:ext>
            </a:extLst>
          </p:cNvPr>
          <p:cNvSpPr txBox="1"/>
          <p:nvPr/>
        </p:nvSpPr>
        <p:spPr>
          <a:xfrm>
            <a:off x="2808031" y="1941579"/>
            <a:ext cx="1140762" cy="477054"/>
          </a:xfrm>
          <a:prstGeom prst="rect">
            <a:avLst/>
          </a:prstGeom>
          <a:noFill/>
        </p:spPr>
        <p:txBody>
          <a:bodyPr wrap="square" rtlCol="0">
            <a:spAutoFit/>
          </a:bodyPr>
          <a:lstStyle/>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Mucous Layer</a:t>
            </a:r>
          </a:p>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Goblet Cells</a:t>
            </a:r>
          </a:p>
        </p:txBody>
      </p:sp>
      <p:sp>
        <p:nvSpPr>
          <p:cNvPr id="22" name="TextBox 21">
            <a:extLst>
              <a:ext uri="{FF2B5EF4-FFF2-40B4-BE49-F238E27FC236}">
                <a16:creationId xmlns:a16="http://schemas.microsoft.com/office/drawing/2014/main" id="{C491DCDE-D738-0A4C-8985-FE52F9F0ADDE}"/>
              </a:ext>
            </a:extLst>
          </p:cNvPr>
          <p:cNvSpPr txBox="1"/>
          <p:nvPr/>
        </p:nvSpPr>
        <p:spPr>
          <a:xfrm>
            <a:off x="2808031" y="3204083"/>
            <a:ext cx="1140762" cy="477054"/>
          </a:xfrm>
          <a:prstGeom prst="rect">
            <a:avLst/>
          </a:prstGeom>
          <a:noFill/>
        </p:spPr>
        <p:txBody>
          <a:bodyPr wrap="square" rtlCol="0" anchor="ctr">
            <a:spAutoFit/>
          </a:bodyPr>
          <a:lstStyle/>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Intestinal</a:t>
            </a:r>
          </a:p>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Permeability</a:t>
            </a:r>
          </a:p>
        </p:txBody>
      </p:sp>
      <p:sp>
        <p:nvSpPr>
          <p:cNvPr id="25" name="TextBox 24">
            <a:extLst>
              <a:ext uri="{FF2B5EF4-FFF2-40B4-BE49-F238E27FC236}">
                <a16:creationId xmlns:a16="http://schemas.microsoft.com/office/drawing/2014/main" id="{CE923102-D6BD-D64F-9041-FDF853B108B8}"/>
              </a:ext>
            </a:extLst>
          </p:cNvPr>
          <p:cNvSpPr txBox="1"/>
          <p:nvPr/>
        </p:nvSpPr>
        <p:spPr>
          <a:xfrm>
            <a:off x="4076994" y="1824399"/>
            <a:ext cx="1140762" cy="707886"/>
          </a:xfrm>
          <a:prstGeom prst="rect">
            <a:avLst/>
          </a:prstGeom>
          <a:noFill/>
        </p:spPr>
        <p:txBody>
          <a:bodyPr wrap="square" rtlCol="0">
            <a:spAutoFit/>
          </a:bodyPr>
          <a:lstStyle/>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Tregs</a:t>
            </a:r>
          </a:p>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Cathelicidins</a:t>
            </a:r>
          </a:p>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Defensins</a:t>
            </a:r>
          </a:p>
        </p:txBody>
      </p:sp>
      <p:sp>
        <p:nvSpPr>
          <p:cNvPr id="26" name="TextBox 25">
            <a:extLst>
              <a:ext uri="{FF2B5EF4-FFF2-40B4-BE49-F238E27FC236}">
                <a16:creationId xmlns:a16="http://schemas.microsoft.com/office/drawing/2014/main" id="{D8139FDA-69A3-1D44-A4B6-78771505E6BA}"/>
              </a:ext>
            </a:extLst>
          </p:cNvPr>
          <p:cNvSpPr txBox="1"/>
          <p:nvPr/>
        </p:nvSpPr>
        <p:spPr>
          <a:xfrm>
            <a:off x="4076994" y="3140148"/>
            <a:ext cx="1140762" cy="630942"/>
          </a:xfrm>
          <a:prstGeom prst="rect">
            <a:avLst/>
          </a:prstGeom>
          <a:noFill/>
        </p:spPr>
        <p:txBody>
          <a:bodyPr wrap="square" rtlCol="0">
            <a:spAutoFit/>
          </a:bodyPr>
          <a:lstStyle/>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Intracellular</a:t>
            </a:r>
          </a:p>
          <a:p>
            <a:pPr algn="l"/>
            <a:r>
              <a:rPr lang="en-BE" sz="1000" dirty="0">
                <a:solidFill>
                  <a:schemeClr val="bg1"/>
                </a:solidFill>
                <a:latin typeface="Verdana" panose="020B0604030504040204" pitchFamily="34" charset="0"/>
                <a:ea typeface="Verdana" panose="020B0604030504040204" pitchFamily="34" charset="0"/>
                <a:cs typeface="Verdana" panose="020B0604030504040204" pitchFamily="34" charset="0"/>
              </a:rPr>
              <a:t>Bacterial clearance</a:t>
            </a:r>
          </a:p>
        </p:txBody>
      </p:sp>
      <p:sp>
        <p:nvSpPr>
          <p:cNvPr id="18" name="TextBox 17">
            <a:extLst>
              <a:ext uri="{FF2B5EF4-FFF2-40B4-BE49-F238E27FC236}">
                <a16:creationId xmlns:a16="http://schemas.microsoft.com/office/drawing/2014/main" id="{44EEA10D-67A7-425C-AEBD-40BC2B633BFF}"/>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3442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024" y="283843"/>
            <a:ext cx="8235949" cy="664797"/>
          </a:xfrm>
        </p:spPr>
        <p:txBody>
          <a:bodyPr/>
          <a:lstStyle/>
          <a:p>
            <a:r>
              <a:rPr lang="fr-FR" dirty="0"/>
              <a:t>Restauration des voies anti-inflammatoires endogènes</a:t>
            </a:r>
            <a:endParaRPr lang="en-US" dirty="0"/>
          </a:p>
        </p:txBody>
      </p:sp>
      <p:sp>
        <p:nvSpPr>
          <p:cNvPr id="4" name="Espace réservé du numéro de diapositive 3"/>
          <p:cNvSpPr>
            <a:spLocks noGrp="1"/>
          </p:cNvSpPr>
          <p:nvPr>
            <p:ph type="sldNum" sz="quarter" idx="4"/>
          </p:nvPr>
        </p:nvSpPr>
        <p:spPr/>
        <p:txBody>
          <a:bodyPr/>
          <a:lstStyle/>
          <a:p>
            <a:fld id="{AD816501-AAE5-214E-B100-00C3DC5F5E3F}" type="slidenum">
              <a:rPr lang="en-US" smtClean="0"/>
              <a:pPr/>
              <a:t>12</a:t>
            </a:fld>
            <a:endParaRPr lang="en-US" dirty="0"/>
          </a:p>
        </p:txBody>
      </p:sp>
      <p:sp>
        <p:nvSpPr>
          <p:cNvPr id="5" name="Espace réservé du texte 4"/>
          <p:cNvSpPr>
            <a:spLocks noGrp="1"/>
          </p:cNvSpPr>
          <p:nvPr>
            <p:ph type="body" sz="quarter" idx="17"/>
          </p:nvPr>
        </p:nvSpPr>
        <p:spPr/>
        <p:txBody>
          <a:bodyPr/>
          <a:lstStyle/>
          <a:p>
            <a:r>
              <a:rPr lang="fr-FR" dirty="0" err="1"/>
              <a:t>Giufridda</a:t>
            </a:r>
            <a:r>
              <a:rPr lang="fr-FR" dirty="0"/>
              <a:t> et al. </a:t>
            </a:r>
            <a:r>
              <a:rPr lang="fr-FR" dirty="0" err="1"/>
              <a:t>Cells</a:t>
            </a:r>
            <a:r>
              <a:rPr lang="fr-FR" dirty="0"/>
              <a:t>. 2019 </a:t>
            </a:r>
            <a:r>
              <a:rPr lang="fr-FR" dirty="0" err="1"/>
              <a:t>Apr</a:t>
            </a:r>
            <a:r>
              <a:rPr lang="fr-FR" dirty="0"/>
              <a:t> 30;8(5):397. </a:t>
            </a:r>
            <a:r>
              <a:rPr lang="fr-FR" dirty="0" err="1"/>
              <a:t>doi</a:t>
            </a:r>
            <a:r>
              <a:rPr lang="fr-FR" dirty="0"/>
              <a:t>: 10.3390/cells8050397.</a:t>
            </a:r>
            <a:endParaRPr lang="en-US" dirty="0"/>
          </a:p>
        </p:txBody>
      </p:sp>
      <p:pic>
        <p:nvPicPr>
          <p:cNvPr id="6" name="Image 5"/>
          <p:cNvPicPr>
            <a:picLocks noChangeAspect="1"/>
          </p:cNvPicPr>
          <p:nvPr/>
        </p:nvPicPr>
        <p:blipFill rotWithShape="1">
          <a:blip r:embed="rId2"/>
          <a:srcRect l="7431" r="13727"/>
          <a:stretch/>
        </p:blipFill>
        <p:spPr>
          <a:xfrm>
            <a:off x="1954036" y="1035698"/>
            <a:ext cx="5235923" cy="3673825"/>
          </a:xfrm>
          <a:prstGeom prst="rect">
            <a:avLst/>
          </a:prstGeom>
        </p:spPr>
      </p:pic>
      <p:sp>
        <p:nvSpPr>
          <p:cNvPr id="7" name="TextBox 6">
            <a:extLst>
              <a:ext uri="{FF2B5EF4-FFF2-40B4-BE49-F238E27FC236}">
                <a16:creationId xmlns:a16="http://schemas.microsoft.com/office/drawing/2014/main" id="{A4C728D9-7C66-4BA1-A67D-8DAD260C2EB1}"/>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56270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A93476-6898-F240-B584-A4330B3481DC}"/>
              </a:ext>
            </a:extLst>
          </p:cNvPr>
          <p:cNvSpPr>
            <a:spLocks noGrp="1"/>
          </p:cNvSpPr>
          <p:nvPr>
            <p:ph type="title"/>
          </p:nvPr>
        </p:nvSpPr>
        <p:spPr>
          <a:xfrm>
            <a:off x="454024" y="283843"/>
            <a:ext cx="8235949" cy="664797"/>
          </a:xfrm>
        </p:spPr>
        <p:txBody>
          <a:bodyPr/>
          <a:lstStyle/>
          <a:p>
            <a:r>
              <a:rPr lang="en-BE" dirty="0"/>
              <a:t>Targeting T-cell differentiation in ulcerative colitis</a:t>
            </a:r>
            <a:r>
              <a:rPr lang="nl-BE" dirty="0"/>
              <a:t> and Crohn’s disease</a:t>
            </a:r>
            <a:endParaRPr lang="en-BE" dirty="0"/>
          </a:p>
        </p:txBody>
      </p:sp>
      <p:sp>
        <p:nvSpPr>
          <p:cNvPr id="4" name="Espace réservé du numéro de diapositive 3"/>
          <p:cNvSpPr>
            <a:spLocks noGrp="1"/>
          </p:cNvSpPr>
          <p:nvPr>
            <p:ph type="sldNum" sz="quarter" idx="4"/>
          </p:nvPr>
        </p:nvSpPr>
        <p:spPr/>
        <p:txBody>
          <a:bodyPr/>
          <a:lstStyle/>
          <a:p>
            <a:fld id="{AD816501-AAE5-214E-B100-00C3DC5F5E3F}" type="slidenum">
              <a:rPr lang="en-US" smtClean="0"/>
              <a:pPr/>
              <a:t>13</a:t>
            </a:fld>
            <a:endParaRPr lang="en-US" dirty="0"/>
          </a:p>
        </p:txBody>
      </p:sp>
      <p:sp>
        <p:nvSpPr>
          <p:cNvPr id="8" name="Text Placeholder 7">
            <a:extLst>
              <a:ext uri="{FF2B5EF4-FFF2-40B4-BE49-F238E27FC236}">
                <a16:creationId xmlns:a16="http://schemas.microsoft.com/office/drawing/2014/main" id="{53A93F14-DEAA-7243-8FDF-103A44E2E3EA}"/>
              </a:ext>
            </a:extLst>
          </p:cNvPr>
          <p:cNvSpPr>
            <a:spLocks noGrp="1"/>
          </p:cNvSpPr>
          <p:nvPr>
            <p:ph type="body" sz="quarter" idx="17"/>
          </p:nvPr>
        </p:nvSpPr>
        <p:spPr/>
        <p:txBody>
          <a:bodyPr/>
          <a:lstStyle/>
          <a:p>
            <a:r>
              <a:rPr lang="en-BE" dirty="0"/>
              <a:t>CD, cluster of differentiation; DC, dendritic cell; IFN, interferon; MHC, major histocompatibility complex; T-cell receptor; Th, T helper.</a:t>
            </a:r>
          </a:p>
          <a:p>
            <a:r>
              <a:rPr lang="en-BE" dirty="0"/>
              <a:t>Gately MK, et al. Annu Rev Immunol. 1998; 16:495-521.</a:t>
            </a:r>
          </a:p>
          <a:p>
            <a:r>
              <a:rPr lang="en-BE" dirty="0"/>
              <a:t>Wilson NJ, et al. Nat Immunol. 2007;8:950-7.</a:t>
            </a:r>
          </a:p>
          <a:p>
            <a:r>
              <a:rPr lang="en-BE" dirty="0"/>
              <a:t>Teng MWL, et al. Nat Med. 2015;21:719-29.</a:t>
            </a:r>
          </a:p>
        </p:txBody>
      </p:sp>
      <p:pic>
        <p:nvPicPr>
          <p:cNvPr id="6" name="Image 5"/>
          <p:cNvPicPr>
            <a:picLocks noChangeAspect="1"/>
          </p:cNvPicPr>
          <p:nvPr/>
        </p:nvPicPr>
        <p:blipFill rotWithShape="1">
          <a:blip r:embed="rId2"/>
          <a:srcRect l="5722" t="17875" r="3151" b="11028"/>
          <a:stretch/>
        </p:blipFill>
        <p:spPr>
          <a:xfrm>
            <a:off x="404447" y="1171539"/>
            <a:ext cx="6705600" cy="2984291"/>
          </a:xfrm>
          <a:prstGeom prst="rect">
            <a:avLst/>
          </a:prstGeom>
        </p:spPr>
      </p:pic>
      <p:sp>
        <p:nvSpPr>
          <p:cNvPr id="9" name="TextBox 8">
            <a:extLst>
              <a:ext uri="{FF2B5EF4-FFF2-40B4-BE49-F238E27FC236}">
                <a16:creationId xmlns:a16="http://schemas.microsoft.com/office/drawing/2014/main" id="{7B7F9C48-A08E-4AD1-A836-391D53438652}"/>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6373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Conclusions</a:t>
            </a:r>
            <a:endParaRPr lang="en-US" dirty="0"/>
          </a:p>
        </p:txBody>
      </p:sp>
      <p:sp>
        <p:nvSpPr>
          <p:cNvPr id="4" name="Espace réservé du numéro de diapositive 3"/>
          <p:cNvSpPr>
            <a:spLocks noGrp="1"/>
          </p:cNvSpPr>
          <p:nvPr>
            <p:ph type="sldNum" sz="quarter" idx="4"/>
          </p:nvPr>
        </p:nvSpPr>
        <p:spPr/>
        <p:txBody>
          <a:bodyPr/>
          <a:lstStyle/>
          <a:p>
            <a:fld id="{AD816501-AAE5-214E-B100-00C3DC5F5E3F}" type="slidenum">
              <a:rPr lang="en-US" smtClean="0"/>
              <a:pPr/>
              <a:t>14</a:t>
            </a:fld>
            <a:endParaRPr lang="en-US" dirty="0"/>
          </a:p>
        </p:txBody>
      </p:sp>
      <p:sp>
        <p:nvSpPr>
          <p:cNvPr id="3" name="Espace réservé du contenu 2"/>
          <p:cNvSpPr>
            <a:spLocks noGrp="1"/>
          </p:cNvSpPr>
          <p:nvPr>
            <p:ph type="body" sz="quarter" idx="17"/>
          </p:nvPr>
        </p:nvSpPr>
        <p:spPr/>
        <p:txBody>
          <a:bodyPr/>
          <a:lstStyle/>
          <a:p>
            <a:endParaRPr lang="en-US" dirty="0"/>
          </a:p>
        </p:txBody>
      </p:sp>
      <p:sp>
        <p:nvSpPr>
          <p:cNvPr id="7" name="Text Placeholder 6">
            <a:extLst>
              <a:ext uri="{FF2B5EF4-FFF2-40B4-BE49-F238E27FC236}">
                <a16:creationId xmlns:a16="http://schemas.microsoft.com/office/drawing/2014/main" id="{19CD3F55-1820-4348-B02C-D9EA9A90554C}"/>
              </a:ext>
            </a:extLst>
          </p:cNvPr>
          <p:cNvSpPr>
            <a:spLocks noGrp="1"/>
          </p:cNvSpPr>
          <p:nvPr>
            <p:ph type="body" sz="quarter" idx="18"/>
          </p:nvPr>
        </p:nvSpPr>
        <p:spPr/>
        <p:txBody>
          <a:bodyPr/>
          <a:lstStyle/>
          <a:p>
            <a:r>
              <a:rPr lang="en-GB" dirty="0"/>
              <a:t>Les MICI se </a:t>
            </a:r>
            <a:r>
              <a:rPr lang="en-GB" dirty="0" err="1"/>
              <a:t>caractérisent</a:t>
            </a:r>
            <a:r>
              <a:rPr lang="en-GB" dirty="0"/>
              <a:t> par </a:t>
            </a:r>
            <a:r>
              <a:rPr lang="en-GB" dirty="0" err="1"/>
              <a:t>une</a:t>
            </a:r>
            <a:r>
              <a:rPr lang="en-GB" dirty="0"/>
              <a:t> </a:t>
            </a:r>
            <a:r>
              <a:rPr lang="en-GB" dirty="0" err="1"/>
              <a:t>précarité</a:t>
            </a:r>
            <a:r>
              <a:rPr lang="en-GB" dirty="0"/>
              <a:t> de </a:t>
            </a:r>
            <a:r>
              <a:rPr lang="en-GB" dirty="0" err="1"/>
              <a:t>l’homéostasie</a:t>
            </a:r>
            <a:r>
              <a:rPr lang="en-GB" dirty="0"/>
              <a:t> </a:t>
            </a:r>
            <a:r>
              <a:rPr lang="en-GB" dirty="0" err="1"/>
              <a:t>intestinale</a:t>
            </a:r>
            <a:endParaRPr lang="en-GB" dirty="0"/>
          </a:p>
          <a:p>
            <a:r>
              <a:rPr lang="en-GB" dirty="0"/>
              <a:t>Les </a:t>
            </a:r>
            <a:r>
              <a:rPr lang="en-GB" dirty="0" err="1"/>
              <a:t>voies</a:t>
            </a:r>
            <a:r>
              <a:rPr lang="en-GB" dirty="0"/>
              <a:t> de l’IL-12 et de l’IL-23 </a:t>
            </a:r>
            <a:r>
              <a:rPr lang="en-GB" dirty="0" err="1"/>
              <a:t>sont</a:t>
            </a:r>
            <a:r>
              <a:rPr lang="en-GB" dirty="0"/>
              <a:t> </a:t>
            </a:r>
            <a:r>
              <a:rPr lang="en-GB" dirty="0" err="1"/>
              <a:t>centrales</a:t>
            </a:r>
            <a:r>
              <a:rPr lang="en-GB" dirty="0"/>
              <a:t> dans la </a:t>
            </a:r>
            <a:r>
              <a:rPr lang="en-GB" dirty="0" err="1"/>
              <a:t>pathogénèse</a:t>
            </a:r>
            <a:r>
              <a:rPr lang="en-GB" dirty="0"/>
              <a:t> des IMID, </a:t>
            </a:r>
            <a:r>
              <a:rPr lang="en-GB" dirty="0" err="1"/>
              <a:t>en</a:t>
            </a:r>
            <a:r>
              <a:rPr lang="en-GB" dirty="0"/>
              <a:t> particulier des MICI</a:t>
            </a:r>
          </a:p>
          <a:p>
            <a:r>
              <a:rPr lang="en-GB" dirty="0"/>
              <a:t>La modulation des </a:t>
            </a:r>
            <a:r>
              <a:rPr lang="en-GB" dirty="0" err="1"/>
              <a:t>voies</a:t>
            </a:r>
            <a:r>
              <a:rPr lang="en-GB" dirty="0"/>
              <a:t> de l’IL-12 et de l’IL-23 </a:t>
            </a:r>
            <a:r>
              <a:rPr lang="en-GB" dirty="0" err="1"/>
              <a:t>représentents</a:t>
            </a:r>
            <a:r>
              <a:rPr lang="en-GB" dirty="0"/>
              <a:t> </a:t>
            </a:r>
            <a:r>
              <a:rPr lang="en-GB" dirty="0" err="1"/>
              <a:t>une</a:t>
            </a:r>
            <a:r>
              <a:rPr lang="en-GB" dirty="0"/>
              <a:t> </a:t>
            </a:r>
            <a:r>
              <a:rPr lang="en-GB" dirty="0" err="1"/>
              <a:t>voie</a:t>
            </a:r>
            <a:r>
              <a:rPr lang="en-GB" dirty="0"/>
              <a:t> </a:t>
            </a:r>
            <a:r>
              <a:rPr lang="en-GB" dirty="0" err="1"/>
              <a:t>importante</a:t>
            </a:r>
            <a:r>
              <a:rPr lang="en-GB" dirty="0"/>
              <a:t> de </a:t>
            </a:r>
            <a:r>
              <a:rPr lang="en-GB" dirty="0" err="1"/>
              <a:t>traitement</a:t>
            </a:r>
            <a:r>
              <a:rPr lang="en-GB" dirty="0"/>
              <a:t> des MICI</a:t>
            </a:r>
          </a:p>
        </p:txBody>
      </p:sp>
      <p:sp>
        <p:nvSpPr>
          <p:cNvPr id="6" name="TextBox 5">
            <a:extLst>
              <a:ext uri="{FF2B5EF4-FFF2-40B4-BE49-F238E27FC236}">
                <a16:creationId xmlns:a16="http://schemas.microsoft.com/office/drawing/2014/main" id="{0AA17463-FF76-4A4E-A358-98EB480AEF70}"/>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98844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025" y="1775225"/>
            <a:ext cx="8039344" cy="1211580"/>
          </a:xfrm>
        </p:spPr>
        <p:txBody>
          <a:bodyPr>
            <a:noAutofit/>
          </a:bodyPr>
          <a:lstStyle/>
          <a:p>
            <a:r>
              <a:rPr lang="en-GB" sz="2400" spc="-38" dirty="0">
                <a:solidFill>
                  <a:schemeClr val="accent2"/>
                </a:solidFill>
                <a:latin typeface="Verdana" panose="020B0604030504040204" pitchFamily="34" charset="0"/>
                <a:ea typeface="Verdana" panose="020B0604030504040204" pitchFamily="34" charset="0"/>
              </a:rPr>
              <a:t>Le </a:t>
            </a:r>
            <a:r>
              <a:rPr lang="en-GB" sz="2400" spc="-38" dirty="0" err="1">
                <a:solidFill>
                  <a:schemeClr val="accent2"/>
                </a:solidFill>
                <a:latin typeface="Verdana" panose="020B0604030504040204" pitchFamily="34" charset="0"/>
                <a:ea typeface="Verdana" panose="020B0604030504040204" pitchFamily="34" charset="0"/>
              </a:rPr>
              <a:t>choix</a:t>
            </a:r>
            <a:r>
              <a:rPr lang="en-GB" sz="2400" spc="-38" dirty="0">
                <a:solidFill>
                  <a:schemeClr val="accent2"/>
                </a:solidFill>
                <a:latin typeface="Verdana" panose="020B0604030504040204" pitchFamily="34" charset="0"/>
                <a:ea typeface="Verdana" panose="020B0604030504040204" pitchFamily="34" charset="0"/>
              </a:rPr>
              <a:t> du premier </a:t>
            </a:r>
            <a:r>
              <a:rPr lang="en-GB" sz="2400" spc="-38" dirty="0" err="1">
                <a:solidFill>
                  <a:schemeClr val="accent2"/>
                </a:solidFill>
                <a:latin typeface="Verdana" panose="020B0604030504040204" pitchFamily="34" charset="0"/>
                <a:ea typeface="Verdana" panose="020B0604030504040204" pitchFamily="34" charset="0"/>
              </a:rPr>
              <a:t>traitement</a:t>
            </a:r>
            <a:r>
              <a:rPr lang="en-GB" sz="2400" spc="-38" dirty="0">
                <a:solidFill>
                  <a:schemeClr val="accent2"/>
                </a:solidFill>
                <a:latin typeface="Verdana" panose="020B0604030504040204" pitchFamily="34" charset="0"/>
                <a:ea typeface="Verdana" panose="020B0604030504040204" pitchFamily="34" charset="0"/>
              </a:rPr>
              <a:t> </a:t>
            </a:r>
            <a:r>
              <a:rPr lang="en-GB" sz="2400" spc="-38" dirty="0" err="1">
                <a:solidFill>
                  <a:schemeClr val="accent2"/>
                </a:solidFill>
                <a:latin typeface="Verdana" panose="020B0604030504040204" pitchFamily="34" charset="0"/>
                <a:ea typeface="Verdana" panose="020B0604030504040204" pitchFamily="34" charset="0"/>
              </a:rPr>
              <a:t>biologique</a:t>
            </a:r>
            <a:r>
              <a:rPr lang="en-GB" sz="2400" spc="-38" dirty="0">
                <a:solidFill>
                  <a:schemeClr val="accent2"/>
                </a:solidFill>
                <a:latin typeface="Verdana" panose="020B0604030504040204" pitchFamily="34" charset="0"/>
                <a:ea typeface="Verdana" panose="020B0604030504040204" pitchFamily="34" charset="0"/>
              </a:rPr>
              <a:t>: un reel impact pour des </a:t>
            </a:r>
            <a:r>
              <a:rPr lang="en-GB" sz="2400" spc="-38" dirty="0" err="1">
                <a:solidFill>
                  <a:schemeClr val="accent2"/>
                </a:solidFill>
                <a:latin typeface="Verdana" panose="020B0604030504040204" pitchFamily="34" charset="0"/>
                <a:ea typeface="Verdana" panose="020B0604030504040204" pitchFamily="34" charset="0"/>
              </a:rPr>
              <a:t>résultats</a:t>
            </a:r>
            <a:r>
              <a:rPr lang="en-GB" sz="2400" spc="-38" dirty="0">
                <a:solidFill>
                  <a:schemeClr val="accent2"/>
                </a:solidFill>
                <a:latin typeface="Verdana" panose="020B0604030504040204" pitchFamily="34" charset="0"/>
                <a:ea typeface="Verdana" panose="020B0604030504040204" pitchFamily="34" charset="0"/>
              </a:rPr>
              <a:t> </a:t>
            </a:r>
            <a:r>
              <a:rPr lang="en-GB" sz="2400" spc="-38" dirty="0" err="1">
                <a:solidFill>
                  <a:schemeClr val="accent2"/>
                </a:solidFill>
                <a:latin typeface="Verdana" panose="020B0604030504040204" pitchFamily="34" charset="0"/>
                <a:ea typeface="Verdana" panose="020B0604030504040204" pitchFamily="34" charset="0"/>
              </a:rPr>
              <a:t>optimaux</a:t>
            </a:r>
            <a:r>
              <a:rPr lang="en-GB" sz="2400" spc="-38" dirty="0">
                <a:solidFill>
                  <a:schemeClr val="accent2"/>
                </a:solidFill>
                <a:latin typeface="Verdana" panose="020B0604030504040204" pitchFamily="34" charset="0"/>
                <a:ea typeface="Verdana" panose="020B0604030504040204" pitchFamily="34" charset="0"/>
              </a:rPr>
              <a:t> à long </a:t>
            </a:r>
            <a:r>
              <a:rPr lang="en-GB" sz="2400" spc="-38" dirty="0" err="1">
                <a:solidFill>
                  <a:schemeClr val="accent2"/>
                </a:solidFill>
                <a:latin typeface="Verdana" panose="020B0604030504040204" pitchFamily="34" charset="0"/>
                <a:ea typeface="Verdana" panose="020B0604030504040204" pitchFamily="34" charset="0"/>
              </a:rPr>
              <a:t>terme</a:t>
            </a:r>
            <a:r>
              <a:rPr lang="en-GB" sz="2400" spc="-38" dirty="0">
                <a:solidFill>
                  <a:schemeClr val="accent2"/>
                </a:solidFill>
                <a:latin typeface="Verdana" panose="020B0604030504040204" pitchFamily="34" charset="0"/>
                <a:ea typeface="Verdana" panose="020B0604030504040204" pitchFamily="34" charset="0"/>
              </a:rPr>
              <a:t> chez les patients </a:t>
            </a:r>
            <a:r>
              <a:rPr lang="en-GB" sz="2400" spc="-38" dirty="0" err="1">
                <a:solidFill>
                  <a:schemeClr val="accent2"/>
                </a:solidFill>
                <a:latin typeface="Verdana" panose="020B0604030504040204" pitchFamily="34" charset="0"/>
                <a:ea typeface="Verdana" panose="020B0604030504040204" pitchFamily="34" charset="0"/>
              </a:rPr>
              <a:t>atteints</a:t>
            </a:r>
            <a:r>
              <a:rPr lang="en-GB" sz="2400" spc="-38" dirty="0">
                <a:solidFill>
                  <a:schemeClr val="accent2"/>
                </a:solidFill>
                <a:latin typeface="Verdana" panose="020B0604030504040204" pitchFamily="34" charset="0"/>
                <a:ea typeface="Verdana" panose="020B0604030504040204" pitchFamily="34" charset="0"/>
              </a:rPr>
              <a:t> de la </a:t>
            </a:r>
            <a:r>
              <a:rPr lang="en-GB" sz="2400" spc="-38" dirty="0" err="1">
                <a:solidFill>
                  <a:schemeClr val="accent2"/>
                </a:solidFill>
                <a:latin typeface="Verdana" panose="020B0604030504040204" pitchFamily="34" charset="0"/>
                <a:ea typeface="Verdana" panose="020B0604030504040204" pitchFamily="34" charset="0"/>
              </a:rPr>
              <a:t>maladie</a:t>
            </a:r>
            <a:r>
              <a:rPr lang="en-GB" sz="2400" spc="-38" dirty="0">
                <a:solidFill>
                  <a:schemeClr val="accent2"/>
                </a:solidFill>
                <a:latin typeface="Verdana" panose="020B0604030504040204" pitchFamily="34" charset="0"/>
                <a:ea typeface="Verdana" panose="020B0604030504040204" pitchFamily="34" charset="0"/>
              </a:rPr>
              <a:t> de Crohn?</a:t>
            </a:r>
            <a:endParaRPr lang="fr-BE" sz="2400" b="0" dirty="0">
              <a:solidFill>
                <a:schemeClr val="accent2"/>
              </a:solidFill>
            </a:endParaRPr>
          </a:p>
        </p:txBody>
      </p:sp>
      <p:sp>
        <p:nvSpPr>
          <p:cNvPr id="3" name="Sous-titre 2"/>
          <p:cNvSpPr>
            <a:spLocks noGrp="1"/>
          </p:cNvSpPr>
          <p:nvPr>
            <p:ph type="body" sz="quarter" idx="10"/>
          </p:nvPr>
        </p:nvSpPr>
        <p:spPr>
          <a:xfrm>
            <a:off x="454025" y="3234931"/>
            <a:ext cx="6432081" cy="400469"/>
          </a:xfrm>
        </p:spPr>
        <p:txBody>
          <a:bodyPr/>
          <a:lstStyle/>
          <a:p>
            <a:r>
              <a:rPr lang="fr-BE" sz="1400" dirty="0"/>
              <a:t>Edouard Louis</a:t>
            </a:r>
          </a:p>
        </p:txBody>
      </p:sp>
    </p:spTree>
    <p:extLst>
      <p:ext uri="{BB962C8B-B14F-4D97-AF65-F5344CB8AC3E}">
        <p14:creationId xmlns:p14="http://schemas.microsoft.com/office/powerpoint/2010/main" val="42824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EE257F-A32C-B747-B47F-37D98FF78E8A}"/>
              </a:ext>
            </a:extLst>
          </p:cNvPr>
          <p:cNvSpPr>
            <a:spLocks noGrp="1"/>
          </p:cNvSpPr>
          <p:nvPr>
            <p:ph type="title"/>
          </p:nvPr>
        </p:nvSpPr>
        <p:spPr/>
        <p:txBody>
          <a:bodyPr/>
          <a:lstStyle/>
          <a:p>
            <a:r>
              <a:rPr lang="en-GB" dirty="0"/>
              <a:t>Available treatments for IBD</a:t>
            </a:r>
            <a:endParaRPr lang="en-BE" dirty="0"/>
          </a:p>
        </p:txBody>
      </p:sp>
      <p:sp>
        <p:nvSpPr>
          <p:cNvPr id="9" name="Text Placeholder 8">
            <a:extLst>
              <a:ext uri="{FF2B5EF4-FFF2-40B4-BE49-F238E27FC236}">
                <a16:creationId xmlns:a16="http://schemas.microsoft.com/office/drawing/2014/main" id="{96044E8D-1A7F-2A48-883F-FE077911C928}"/>
              </a:ext>
            </a:extLst>
          </p:cNvPr>
          <p:cNvSpPr>
            <a:spLocks noGrp="1"/>
          </p:cNvSpPr>
          <p:nvPr>
            <p:ph type="body" sz="quarter" idx="10"/>
          </p:nvPr>
        </p:nvSpPr>
        <p:spPr/>
        <p:txBody>
          <a:bodyPr/>
          <a:lstStyle/>
          <a:p>
            <a:r>
              <a:rPr lang="en-GB" dirty="0"/>
              <a:t>(June 2021)</a:t>
            </a:r>
            <a:endParaRPr lang="en-BE" dirty="0"/>
          </a:p>
        </p:txBody>
      </p:sp>
      <p:sp>
        <p:nvSpPr>
          <p:cNvPr id="4" name="Slide Number Placeholder 3">
            <a:extLst>
              <a:ext uri="{FF2B5EF4-FFF2-40B4-BE49-F238E27FC236}">
                <a16:creationId xmlns:a16="http://schemas.microsoft.com/office/drawing/2014/main" id="{3B5C6717-22C5-7344-B83B-DDC79E96D1C1}"/>
              </a:ext>
            </a:extLst>
          </p:cNvPr>
          <p:cNvSpPr>
            <a:spLocks noGrp="1"/>
          </p:cNvSpPr>
          <p:nvPr>
            <p:ph type="sldNum" sz="quarter" idx="4"/>
          </p:nvPr>
        </p:nvSpPr>
        <p:spPr/>
        <p:txBody>
          <a:bodyPr/>
          <a:lstStyle/>
          <a:p>
            <a:pPr defTabSz="685800">
              <a:spcBef>
                <a:spcPct val="0"/>
              </a:spcBef>
              <a:defRPr/>
            </a:pPr>
            <a:fld id="{FA2B8621-CAC6-4BA6-95C1-C09181EDAAC0}" type="slidenum">
              <a:rPr lang="en-US" altLang="en-US" sz="675" smtClean="0">
                <a:solidFill>
                  <a:srgbClr val="000000"/>
                </a:solidFill>
                <a:latin typeface="Arial" panose="020B0604020202020204" pitchFamily="34" charset="0"/>
                <a:ea typeface="+mn-ea"/>
                <a:cs typeface="Arial" panose="020B0604020202020204" pitchFamily="34" charset="0"/>
              </a:rPr>
              <a:pPr defTabSz="685800">
                <a:spcBef>
                  <a:spcPct val="0"/>
                </a:spcBef>
                <a:defRPr/>
              </a:pPr>
              <a:t>16</a:t>
            </a:fld>
            <a:endParaRPr lang="en-US" altLang="en-US" sz="675" dirty="0">
              <a:solidFill>
                <a:srgbClr val="000000"/>
              </a:solidFill>
              <a:latin typeface="Arial" panose="020B0604020202020204" pitchFamily="34" charset="0"/>
              <a:ea typeface="+mn-ea"/>
              <a:cs typeface="Arial" panose="020B0604020202020204" pitchFamily="34" charset="0"/>
            </a:endParaRPr>
          </a:p>
        </p:txBody>
      </p:sp>
      <p:sp>
        <p:nvSpPr>
          <p:cNvPr id="12" name="Text Placeholder 11">
            <a:extLst>
              <a:ext uri="{FF2B5EF4-FFF2-40B4-BE49-F238E27FC236}">
                <a16:creationId xmlns:a16="http://schemas.microsoft.com/office/drawing/2014/main" id="{0E120184-6CF9-3941-BA1F-4E8B61A5B652}"/>
              </a:ext>
            </a:extLst>
          </p:cNvPr>
          <p:cNvSpPr>
            <a:spLocks noGrp="1"/>
          </p:cNvSpPr>
          <p:nvPr>
            <p:ph type="body" sz="quarter" idx="17"/>
          </p:nvPr>
        </p:nvSpPr>
        <p:spPr/>
        <p:txBody>
          <a:bodyPr/>
          <a:lstStyle/>
          <a:p>
            <a:endParaRPr lang="en-BE"/>
          </a:p>
        </p:txBody>
      </p:sp>
      <p:sp>
        <p:nvSpPr>
          <p:cNvPr id="13" name="Text Placeholder 12">
            <a:extLst>
              <a:ext uri="{FF2B5EF4-FFF2-40B4-BE49-F238E27FC236}">
                <a16:creationId xmlns:a16="http://schemas.microsoft.com/office/drawing/2014/main" id="{EA0BE10A-BC50-FB4C-AF71-C1614D5150F5}"/>
              </a:ext>
            </a:extLst>
          </p:cNvPr>
          <p:cNvSpPr>
            <a:spLocks noGrp="1"/>
          </p:cNvSpPr>
          <p:nvPr>
            <p:ph type="body" sz="quarter" idx="18"/>
          </p:nvPr>
        </p:nvSpPr>
        <p:spPr/>
        <p:txBody>
          <a:bodyPr/>
          <a:lstStyle/>
          <a:p>
            <a:r>
              <a:rPr lang="en-GB" sz="1400" dirty="0"/>
              <a:t>Treatment for CD</a:t>
            </a:r>
          </a:p>
          <a:p>
            <a:pPr lvl="1"/>
            <a:r>
              <a:rPr lang="en-GB" sz="1200" dirty="0">
                <a:solidFill>
                  <a:schemeClr val="tx2"/>
                </a:solidFill>
              </a:rPr>
              <a:t>(5ASA)</a:t>
            </a:r>
          </a:p>
          <a:p>
            <a:pPr lvl="1"/>
            <a:r>
              <a:rPr lang="en-GB" sz="1200" i="1" dirty="0">
                <a:solidFill>
                  <a:srgbClr val="FF0000"/>
                </a:solidFill>
              </a:rPr>
              <a:t>Steroids</a:t>
            </a:r>
          </a:p>
          <a:p>
            <a:pPr lvl="1"/>
            <a:r>
              <a:rPr lang="en-GB" sz="1200" dirty="0">
                <a:solidFill>
                  <a:schemeClr val="tx2"/>
                </a:solidFill>
              </a:rPr>
              <a:t>(Purines)</a:t>
            </a:r>
          </a:p>
          <a:p>
            <a:pPr lvl="1"/>
            <a:r>
              <a:rPr lang="en-GB" sz="1200" dirty="0">
                <a:solidFill>
                  <a:schemeClr val="tx2"/>
                </a:solidFill>
              </a:rPr>
              <a:t>(Methotrexate)</a:t>
            </a:r>
          </a:p>
          <a:p>
            <a:pPr lvl="1"/>
            <a:r>
              <a:rPr lang="en-GB" sz="1200" dirty="0"/>
              <a:t>Infliximab</a:t>
            </a:r>
          </a:p>
          <a:p>
            <a:pPr lvl="1"/>
            <a:r>
              <a:rPr lang="en-GB" sz="1200" dirty="0"/>
              <a:t>Adalimumab</a:t>
            </a:r>
          </a:p>
          <a:p>
            <a:pPr lvl="1"/>
            <a:r>
              <a:rPr lang="en-GB" sz="1200" dirty="0"/>
              <a:t>Vedolizumab</a:t>
            </a:r>
          </a:p>
          <a:p>
            <a:pPr lvl="1"/>
            <a:r>
              <a:rPr lang="en-GB" sz="1200" dirty="0"/>
              <a:t>Ustekinumab</a:t>
            </a:r>
          </a:p>
          <a:p>
            <a:pPr lvl="1"/>
            <a:r>
              <a:rPr lang="en-GB" sz="1200" dirty="0">
                <a:solidFill>
                  <a:schemeClr val="tx2"/>
                </a:solidFill>
              </a:rPr>
              <a:t>Anti-p19 (IL-23)</a:t>
            </a:r>
          </a:p>
          <a:p>
            <a:pPr lvl="1"/>
            <a:r>
              <a:rPr lang="en-GB" sz="1200" dirty="0">
                <a:solidFill>
                  <a:schemeClr val="tx2"/>
                </a:solidFill>
              </a:rPr>
              <a:t>JAK-</a:t>
            </a:r>
            <a:r>
              <a:rPr lang="en-GB" sz="1200" dirty="0" err="1">
                <a:solidFill>
                  <a:schemeClr val="tx2"/>
                </a:solidFill>
              </a:rPr>
              <a:t>inhib</a:t>
            </a:r>
            <a:endParaRPr lang="en-GB" sz="1200" dirty="0">
              <a:solidFill>
                <a:schemeClr val="tx2"/>
              </a:solidFill>
            </a:endParaRPr>
          </a:p>
          <a:p>
            <a:pPr lvl="1"/>
            <a:r>
              <a:rPr lang="en-GB" sz="1200" dirty="0">
                <a:solidFill>
                  <a:schemeClr val="tx2"/>
                </a:solidFill>
              </a:rPr>
              <a:t>S1P1 inhibitors</a:t>
            </a:r>
          </a:p>
          <a:p>
            <a:pPr lvl="1"/>
            <a:r>
              <a:rPr lang="en-GB" sz="1200" dirty="0" err="1">
                <a:solidFill>
                  <a:schemeClr val="tx2"/>
                </a:solidFill>
              </a:rPr>
              <a:t>Etrolizumab</a:t>
            </a:r>
            <a:endParaRPr lang="en-GB" sz="1200" dirty="0">
              <a:solidFill>
                <a:schemeClr val="tx2"/>
              </a:solidFill>
            </a:endParaRPr>
          </a:p>
          <a:p>
            <a:pPr lvl="1"/>
            <a:r>
              <a:rPr lang="en-GB" sz="1200" dirty="0">
                <a:solidFill>
                  <a:schemeClr val="tx2"/>
                </a:solidFill>
              </a:rPr>
              <a:t>…</a:t>
            </a:r>
          </a:p>
          <a:p>
            <a:endParaRPr lang="en-GB" sz="1400" dirty="0"/>
          </a:p>
          <a:p>
            <a:endParaRPr lang="en-BE" sz="1400" dirty="0"/>
          </a:p>
        </p:txBody>
      </p:sp>
      <p:sp>
        <p:nvSpPr>
          <p:cNvPr id="14" name="Text Placeholder 13">
            <a:extLst>
              <a:ext uri="{FF2B5EF4-FFF2-40B4-BE49-F238E27FC236}">
                <a16:creationId xmlns:a16="http://schemas.microsoft.com/office/drawing/2014/main" id="{80012301-DD00-7249-9850-15AA5F9B08AC}"/>
              </a:ext>
            </a:extLst>
          </p:cNvPr>
          <p:cNvSpPr>
            <a:spLocks noGrp="1"/>
          </p:cNvSpPr>
          <p:nvPr>
            <p:ph type="body" sz="quarter" idx="19"/>
          </p:nvPr>
        </p:nvSpPr>
        <p:spPr/>
        <p:txBody>
          <a:bodyPr/>
          <a:lstStyle/>
          <a:p>
            <a:pPr defTabSz="685800"/>
            <a:r>
              <a:rPr lang="fr-FR" sz="1400" dirty="0" err="1"/>
              <a:t>Treatment</a:t>
            </a:r>
            <a:r>
              <a:rPr lang="fr-FR" sz="1400" dirty="0"/>
              <a:t> for UC</a:t>
            </a:r>
          </a:p>
          <a:p>
            <a:pPr lvl="1"/>
            <a:r>
              <a:rPr lang="fr-FR" sz="1200" i="1" dirty="0">
                <a:solidFill>
                  <a:srgbClr val="FF0000"/>
                </a:solidFill>
              </a:rPr>
              <a:t>5ASA</a:t>
            </a:r>
          </a:p>
          <a:p>
            <a:pPr lvl="1"/>
            <a:r>
              <a:rPr lang="fr-FR" sz="1200" i="1" dirty="0" err="1">
                <a:solidFill>
                  <a:srgbClr val="FF0000"/>
                </a:solidFill>
              </a:rPr>
              <a:t>Steroids</a:t>
            </a:r>
            <a:endParaRPr lang="fr-FR" sz="1200" i="1" dirty="0">
              <a:solidFill>
                <a:srgbClr val="FF0000"/>
              </a:solidFill>
            </a:endParaRPr>
          </a:p>
          <a:p>
            <a:pPr lvl="1"/>
            <a:r>
              <a:rPr lang="fr-FR" sz="1200" dirty="0">
                <a:solidFill>
                  <a:schemeClr val="tx2"/>
                </a:solidFill>
              </a:rPr>
              <a:t>(Purines)</a:t>
            </a:r>
          </a:p>
          <a:p>
            <a:pPr lvl="1"/>
            <a:r>
              <a:rPr lang="fr-FR" sz="1200" dirty="0" err="1"/>
              <a:t>Infliximab</a:t>
            </a:r>
            <a:endParaRPr lang="fr-FR" sz="1200" dirty="0"/>
          </a:p>
          <a:p>
            <a:pPr lvl="1"/>
            <a:r>
              <a:rPr lang="fr-FR" sz="1200" dirty="0" err="1"/>
              <a:t>Adalimumab</a:t>
            </a:r>
            <a:endParaRPr lang="fr-FR" sz="1200" dirty="0"/>
          </a:p>
          <a:p>
            <a:pPr lvl="1"/>
            <a:r>
              <a:rPr lang="fr-FR" sz="1200" dirty="0" err="1"/>
              <a:t>Golimumab</a:t>
            </a:r>
            <a:endParaRPr lang="fr-FR" sz="1200" dirty="0"/>
          </a:p>
          <a:p>
            <a:pPr lvl="1"/>
            <a:r>
              <a:rPr lang="fr-FR" sz="1200" dirty="0" err="1"/>
              <a:t>Vedolizumab</a:t>
            </a:r>
            <a:endParaRPr lang="fr-FR" sz="1200" dirty="0"/>
          </a:p>
          <a:p>
            <a:pPr lvl="1"/>
            <a:r>
              <a:rPr lang="fr-FR" sz="1200" dirty="0" err="1"/>
              <a:t>Tofacitinib</a:t>
            </a:r>
            <a:endParaRPr lang="fr-FR" sz="1200" dirty="0"/>
          </a:p>
          <a:p>
            <a:pPr lvl="1"/>
            <a:r>
              <a:rPr lang="fr-FR" sz="1200" dirty="0" err="1"/>
              <a:t>Ustekinumab</a:t>
            </a:r>
            <a:endParaRPr lang="fr-FR" sz="1200" dirty="0"/>
          </a:p>
          <a:p>
            <a:pPr lvl="1"/>
            <a:r>
              <a:rPr lang="fr-FR" sz="1200" dirty="0">
                <a:solidFill>
                  <a:schemeClr val="tx2"/>
                </a:solidFill>
              </a:rPr>
              <a:t>Anti-p19 (IL-23)</a:t>
            </a:r>
          </a:p>
          <a:p>
            <a:pPr lvl="1"/>
            <a:r>
              <a:rPr lang="fr-FR" sz="1200" dirty="0" err="1">
                <a:solidFill>
                  <a:schemeClr val="tx2"/>
                </a:solidFill>
              </a:rPr>
              <a:t>Selective</a:t>
            </a:r>
            <a:r>
              <a:rPr lang="fr-FR" sz="1200" dirty="0">
                <a:solidFill>
                  <a:schemeClr val="tx2"/>
                </a:solidFill>
              </a:rPr>
              <a:t> JAK-</a:t>
            </a:r>
            <a:r>
              <a:rPr lang="fr-FR" sz="1200" dirty="0" err="1">
                <a:solidFill>
                  <a:schemeClr val="tx2"/>
                </a:solidFill>
              </a:rPr>
              <a:t>inhib</a:t>
            </a:r>
            <a:endParaRPr lang="fr-FR" sz="1200" dirty="0">
              <a:solidFill>
                <a:schemeClr val="tx2"/>
              </a:solidFill>
            </a:endParaRPr>
          </a:p>
          <a:p>
            <a:pPr lvl="1"/>
            <a:r>
              <a:rPr lang="fr-FR" sz="1200" dirty="0">
                <a:solidFill>
                  <a:schemeClr val="tx2"/>
                </a:solidFill>
              </a:rPr>
              <a:t>S1P1 </a:t>
            </a:r>
            <a:r>
              <a:rPr lang="fr-FR" sz="1200" dirty="0" err="1">
                <a:solidFill>
                  <a:schemeClr val="tx2"/>
                </a:solidFill>
              </a:rPr>
              <a:t>inhibitors</a:t>
            </a:r>
            <a:endParaRPr lang="fr-FR" sz="1200" dirty="0">
              <a:solidFill>
                <a:schemeClr val="tx2"/>
              </a:solidFill>
            </a:endParaRPr>
          </a:p>
          <a:p>
            <a:pPr lvl="1"/>
            <a:r>
              <a:rPr lang="fr-FR" sz="1200" dirty="0" err="1">
                <a:solidFill>
                  <a:schemeClr val="tx2"/>
                </a:solidFill>
              </a:rPr>
              <a:t>Etrolizumab</a:t>
            </a:r>
            <a:endParaRPr lang="fr-FR" sz="1200" dirty="0">
              <a:solidFill>
                <a:schemeClr val="tx2"/>
              </a:solidFill>
            </a:endParaRPr>
          </a:p>
          <a:p>
            <a:pPr lvl="1"/>
            <a:r>
              <a:rPr lang="fr-FR" sz="1200" dirty="0" err="1">
                <a:solidFill>
                  <a:schemeClr val="tx2"/>
                </a:solidFill>
              </a:rPr>
              <a:t>Ontamalimab</a:t>
            </a:r>
            <a:endParaRPr lang="fr-FR" sz="1200" dirty="0">
              <a:solidFill>
                <a:schemeClr val="tx2"/>
              </a:solidFill>
            </a:endParaRPr>
          </a:p>
          <a:p>
            <a:pPr lvl="1"/>
            <a:r>
              <a:rPr lang="fr-FR" sz="1200" dirty="0">
                <a:solidFill>
                  <a:schemeClr val="tx2"/>
                </a:solidFill>
              </a:rPr>
              <a:t>…</a:t>
            </a:r>
          </a:p>
        </p:txBody>
      </p:sp>
      <p:sp>
        <p:nvSpPr>
          <p:cNvPr id="10" name="TextBox 9">
            <a:extLst>
              <a:ext uri="{FF2B5EF4-FFF2-40B4-BE49-F238E27FC236}">
                <a16:creationId xmlns:a16="http://schemas.microsoft.com/office/drawing/2014/main" id="{601D166E-4236-4071-A77A-849B49D05394}"/>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420396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a:xfrm>
            <a:off x="454024" y="283843"/>
            <a:ext cx="8426207" cy="332399"/>
          </a:xfrm>
        </p:spPr>
        <p:txBody>
          <a:bodyPr/>
          <a:lstStyle/>
          <a:p>
            <a:r>
              <a:rPr lang="en-US" altLang="fr-FR" dirty="0"/>
              <a:t>MOAs of anti-trafficking and anti-cytokine drugs  </a:t>
            </a:r>
          </a:p>
        </p:txBody>
      </p:sp>
      <p:sp>
        <p:nvSpPr>
          <p:cNvPr id="15" name="Text Placeholder 14"/>
          <p:cNvSpPr>
            <a:spLocks noGrp="1"/>
          </p:cNvSpPr>
          <p:nvPr>
            <p:ph type="body" sz="quarter" idx="17"/>
          </p:nvPr>
        </p:nvSpPr>
        <p:spPr/>
        <p:txBody>
          <a:bodyPr>
            <a:normAutofit/>
          </a:bodyPr>
          <a:lstStyle/>
          <a:p>
            <a:pPr>
              <a:defRPr/>
            </a:pPr>
            <a:r>
              <a:rPr lang="en-US" dirty="0"/>
              <a:t>IL, interleukin; MOAs, mechanisms of action; TNF, tumor necrosis factor.</a:t>
            </a:r>
          </a:p>
          <a:p>
            <a:pPr>
              <a:defRPr/>
            </a:pPr>
            <a:r>
              <a:rPr lang="en-US" dirty="0"/>
              <a:t>1. </a:t>
            </a:r>
            <a:r>
              <a:rPr lang="en-US" dirty="0" err="1"/>
              <a:t>Soler</a:t>
            </a:r>
            <a:r>
              <a:rPr lang="en-US" dirty="0"/>
              <a:t> D et al. J </a:t>
            </a:r>
            <a:r>
              <a:rPr lang="en-US" dirty="0" err="1"/>
              <a:t>Pharmacol</a:t>
            </a:r>
            <a:r>
              <a:rPr lang="en-US" dirty="0"/>
              <a:t> </a:t>
            </a:r>
            <a:r>
              <a:rPr lang="en-US" dirty="0" err="1"/>
              <a:t>Exp</a:t>
            </a:r>
            <a:r>
              <a:rPr lang="en-US" dirty="0"/>
              <a:t> </a:t>
            </a:r>
            <a:r>
              <a:rPr lang="en-US" dirty="0" err="1"/>
              <a:t>Ther</a:t>
            </a:r>
            <a:r>
              <a:rPr lang="en-US" dirty="0"/>
              <a:t> 2009;330:864–875. 2. Esposito E et al. Trends </a:t>
            </a:r>
            <a:r>
              <a:rPr lang="en-US" dirty="0" err="1"/>
              <a:t>Pharmacol</a:t>
            </a:r>
            <a:r>
              <a:rPr lang="en-US" dirty="0"/>
              <a:t> </a:t>
            </a:r>
            <a:r>
              <a:rPr lang="en-US" dirty="0" err="1"/>
              <a:t>Sci</a:t>
            </a:r>
            <a:r>
              <a:rPr lang="en-US" dirty="0"/>
              <a:t> 2011;32:107–115. 3. </a:t>
            </a:r>
            <a:r>
              <a:rPr lang="en-US" dirty="0" err="1"/>
              <a:t>Trinchieri</a:t>
            </a:r>
            <a:r>
              <a:rPr lang="en-US" dirty="0"/>
              <a:t> G. Nat Rev </a:t>
            </a:r>
            <a:r>
              <a:rPr lang="en-US" dirty="0" err="1"/>
              <a:t>Immunol</a:t>
            </a:r>
            <a:r>
              <a:rPr lang="en-US" dirty="0"/>
              <a:t> 2003;3:133–146. </a:t>
            </a:r>
          </a:p>
        </p:txBody>
      </p:sp>
      <p:grpSp>
        <p:nvGrpSpPr>
          <p:cNvPr id="71684" name="Group 1"/>
          <p:cNvGrpSpPr>
            <a:grpSpLocks/>
          </p:cNvGrpSpPr>
          <p:nvPr/>
        </p:nvGrpSpPr>
        <p:grpSpPr bwMode="auto">
          <a:xfrm>
            <a:off x="3640932" y="1136874"/>
            <a:ext cx="3045619" cy="2669280"/>
            <a:chOff x="395999" y="1146768"/>
            <a:chExt cx="5414398" cy="4743391"/>
          </a:xfrm>
        </p:grpSpPr>
        <p:sp>
          <p:nvSpPr>
            <p:cNvPr id="69" name="TextBox 68"/>
            <p:cNvSpPr txBox="1"/>
            <p:nvPr/>
          </p:nvSpPr>
          <p:spPr>
            <a:xfrm>
              <a:off x="1790873" y="2162162"/>
              <a:ext cx="524357" cy="215468"/>
            </a:xfrm>
            <a:prstGeom prst="rect">
              <a:avLst/>
            </a:prstGeom>
            <a:noFill/>
          </p:spPr>
          <p:txBody>
            <a:bodyPr wrap="none" lIns="0" tIns="0" rIns="0" bIns="0">
              <a:spAutoFit/>
            </a:bodyPr>
            <a:lstStyle/>
            <a:p>
              <a:pPr>
                <a:defRPr/>
              </a:pPr>
              <a:r>
                <a:rPr lang="en-US" sz="788" dirty="0">
                  <a:solidFill>
                    <a:srgbClr val="000000"/>
                  </a:solidFill>
                </a:rPr>
                <a:t>T cells</a:t>
              </a:r>
            </a:p>
          </p:txBody>
        </p:sp>
        <p:pic>
          <p:nvPicPr>
            <p:cNvPr id="71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771" y="2103095"/>
              <a:ext cx="298939" cy="30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7" name="ColumnHeader"/>
            <p:cNvSpPr>
              <a:spLocks noChangeArrowheads="1"/>
            </p:cNvSpPr>
            <p:nvPr/>
          </p:nvSpPr>
          <p:spPr bwMode="gray">
            <a:xfrm>
              <a:off x="399601" y="1146768"/>
              <a:ext cx="2476800" cy="430706"/>
            </a:xfrm>
            <a:prstGeom prst="rect">
              <a:avLst/>
            </a:prstGeom>
            <a:solidFill>
              <a:schemeClr val="bg1"/>
            </a:solidFill>
            <a:ln>
              <a:noFill/>
            </a:ln>
            <a:effectLst>
              <a:outerShdw dist="25400" dir="5400000" sx="99001" sy="99001" algn="ctr" rotWithShape="0">
                <a:schemeClr val="tx2"/>
              </a:outerShdw>
            </a:effectLst>
            <a:extLs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tIns="51435" bIns="51435" anchor="b">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900" b="1">
                  <a:solidFill>
                    <a:srgbClr val="000000"/>
                  </a:solidFill>
                </a:rPr>
                <a:t>Anti-TNFs</a:t>
              </a:r>
            </a:p>
          </p:txBody>
        </p:sp>
        <p:sp>
          <p:nvSpPr>
            <p:cNvPr id="71708" name="ColumnHeader"/>
            <p:cNvSpPr>
              <a:spLocks noChangeArrowheads="1"/>
            </p:cNvSpPr>
            <p:nvPr/>
          </p:nvSpPr>
          <p:spPr bwMode="gray">
            <a:xfrm>
              <a:off x="3333597" y="1146768"/>
              <a:ext cx="2476800" cy="430706"/>
            </a:xfrm>
            <a:prstGeom prst="rect">
              <a:avLst/>
            </a:prstGeom>
            <a:solidFill>
              <a:schemeClr val="bg1"/>
            </a:solidFill>
            <a:ln>
              <a:noFill/>
            </a:ln>
            <a:effectLst>
              <a:outerShdw dist="25400" dir="5400000" sx="99001" sy="99001" algn="ctr" rotWithShape="0">
                <a:schemeClr val="tx2"/>
              </a:outerShdw>
            </a:effectLst>
            <a:extLs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tIns="51435" bIns="51435" anchor="b">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900" b="1">
                  <a:solidFill>
                    <a:srgbClr val="000000"/>
                  </a:solidFill>
                </a:rPr>
                <a:t>Anti-IL12/23</a:t>
              </a:r>
            </a:p>
          </p:txBody>
        </p:sp>
        <p:pic>
          <p:nvPicPr>
            <p:cNvPr id="717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34" y="2604304"/>
              <a:ext cx="382772" cy="3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Arrow Connector 75"/>
            <p:cNvCxnSpPr/>
            <p:nvPr/>
          </p:nvCxnSpPr>
          <p:spPr>
            <a:xfrm>
              <a:off x="872247" y="2741884"/>
              <a:ext cx="414864" cy="139641"/>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717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596" y="2431343"/>
              <a:ext cx="283526" cy="29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769" y="2765477"/>
              <a:ext cx="277837"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459" y="3093724"/>
              <a:ext cx="307298" cy="24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Arrow Connector 79"/>
            <p:cNvCxnSpPr/>
            <p:nvPr/>
          </p:nvCxnSpPr>
          <p:spPr>
            <a:xfrm flipV="1">
              <a:off x="872247" y="2320845"/>
              <a:ext cx="414864" cy="427387"/>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72247" y="2741884"/>
              <a:ext cx="414864" cy="429503"/>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790873" y="2473181"/>
              <a:ext cx="532907" cy="215468"/>
            </a:xfrm>
            <a:prstGeom prst="rect">
              <a:avLst/>
            </a:prstGeom>
            <a:noFill/>
          </p:spPr>
          <p:txBody>
            <a:bodyPr wrap="none" lIns="0" tIns="0" rIns="0" bIns="0">
              <a:spAutoFit/>
            </a:bodyPr>
            <a:lstStyle/>
            <a:p>
              <a:pPr>
                <a:defRPr/>
              </a:pPr>
              <a:r>
                <a:rPr lang="en-US" sz="788" dirty="0">
                  <a:solidFill>
                    <a:srgbClr val="000000"/>
                  </a:solidFill>
                </a:rPr>
                <a:t>B cells</a:t>
              </a:r>
            </a:p>
          </p:txBody>
        </p:sp>
        <p:sp>
          <p:nvSpPr>
            <p:cNvPr id="83" name="TextBox 82"/>
            <p:cNvSpPr txBox="1"/>
            <p:nvPr/>
          </p:nvSpPr>
          <p:spPr>
            <a:xfrm>
              <a:off x="1790873" y="2784198"/>
              <a:ext cx="874878" cy="215468"/>
            </a:xfrm>
            <a:prstGeom prst="rect">
              <a:avLst/>
            </a:prstGeom>
            <a:noFill/>
          </p:spPr>
          <p:txBody>
            <a:bodyPr wrap="none" lIns="0" tIns="0" rIns="0" bIns="0">
              <a:spAutoFit/>
            </a:bodyPr>
            <a:lstStyle/>
            <a:p>
              <a:pPr>
                <a:defRPr/>
              </a:pPr>
              <a:r>
                <a:rPr lang="en-US" sz="788" dirty="0">
                  <a:solidFill>
                    <a:srgbClr val="000000"/>
                  </a:solidFill>
                </a:rPr>
                <a:t>Monocytes</a:t>
              </a:r>
            </a:p>
          </p:txBody>
        </p:sp>
        <p:sp>
          <p:nvSpPr>
            <p:cNvPr id="84" name="TextBox 83"/>
            <p:cNvSpPr txBox="1"/>
            <p:nvPr/>
          </p:nvSpPr>
          <p:spPr>
            <a:xfrm>
              <a:off x="1790873" y="3093101"/>
              <a:ext cx="946122" cy="215468"/>
            </a:xfrm>
            <a:prstGeom prst="rect">
              <a:avLst/>
            </a:prstGeom>
            <a:noFill/>
          </p:spPr>
          <p:txBody>
            <a:bodyPr wrap="none" lIns="0" tIns="0" rIns="0" bIns="0">
              <a:spAutoFit/>
            </a:bodyPr>
            <a:lstStyle/>
            <a:p>
              <a:pPr>
                <a:defRPr/>
              </a:pPr>
              <a:r>
                <a:rPr lang="en-US" sz="788" dirty="0">
                  <a:solidFill>
                    <a:srgbClr val="000000"/>
                  </a:solidFill>
                </a:rPr>
                <a:t>Osteoclasts</a:t>
              </a:r>
            </a:p>
          </p:txBody>
        </p:sp>
        <p:sp>
          <p:nvSpPr>
            <p:cNvPr id="85" name="TextBox 84"/>
            <p:cNvSpPr txBox="1"/>
            <p:nvPr/>
          </p:nvSpPr>
          <p:spPr>
            <a:xfrm>
              <a:off x="470084" y="3031746"/>
              <a:ext cx="512958" cy="215468"/>
            </a:xfrm>
            <a:prstGeom prst="rect">
              <a:avLst/>
            </a:prstGeom>
            <a:noFill/>
          </p:spPr>
          <p:txBody>
            <a:bodyPr wrap="none" lIns="0" tIns="0" rIns="0" bIns="0">
              <a:spAutoFit/>
            </a:bodyPr>
            <a:lstStyle/>
            <a:p>
              <a:pPr>
                <a:defRPr/>
              </a:pPr>
              <a:r>
                <a:rPr lang="en-US" sz="788" dirty="0">
                  <a:solidFill>
                    <a:srgbClr val="000000"/>
                  </a:solidFill>
                </a:rPr>
                <a:t>TNF-a</a:t>
              </a:r>
            </a:p>
          </p:txBody>
        </p:sp>
        <p:sp>
          <p:nvSpPr>
            <p:cNvPr id="86" name="TextBox 85"/>
            <p:cNvSpPr txBox="1"/>
            <p:nvPr/>
          </p:nvSpPr>
          <p:spPr>
            <a:xfrm rot="5400000">
              <a:off x="1796274" y="3450794"/>
              <a:ext cx="205098" cy="215558"/>
            </a:xfrm>
            <a:prstGeom prst="rect">
              <a:avLst/>
            </a:prstGeom>
            <a:noFill/>
          </p:spPr>
          <p:txBody>
            <a:bodyPr wrap="none" lIns="0" tIns="0" rIns="0" bIns="0">
              <a:spAutoFit/>
            </a:bodyPr>
            <a:lstStyle/>
            <a:p>
              <a:pPr>
                <a:defRPr/>
              </a:pPr>
              <a:r>
                <a:rPr lang="en-US" sz="788" dirty="0">
                  <a:solidFill>
                    <a:srgbClr val="000000"/>
                  </a:solidFill>
                </a:rPr>
                <a:t>....</a:t>
              </a:r>
            </a:p>
          </p:txBody>
        </p:sp>
        <p:pic>
          <p:nvPicPr>
            <p:cNvPr id="71721" name="Content Placeholder 7"/>
            <p:cNvPicPr>
              <a:picLocks noChangeAspect="1"/>
            </p:cNvPicPr>
            <p:nvPr/>
          </p:nvPicPr>
          <p:blipFill>
            <a:blip r:embed="rId7" cstate="print">
              <a:extLst>
                <a:ext uri="{28A0092B-C50C-407E-A947-70E740481C1C}">
                  <a14:useLocalDpi xmlns:a14="http://schemas.microsoft.com/office/drawing/2010/main" val="0"/>
                </a:ext>
              </a:extLst>
            </a:blip>
            <a:srcRect l="18828" t="16121" r="71223" b="71449"/>
            <a:stretch>
              <a:fillRect/>
            </a:stretch>
          </p:blipFill>
          <p:spPr bwMode="auto">
            <a:xfrm>
              <a:off x="4358353" y="2783514"/>
              <a:ext cx="281353" cy="2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p:cNvSpPr txBox="1"/>
            <p:nvPr/>
          </p:nvSpPr>
          <p:spPr>
            <a:xfrm>
              <a:off x="4743604" y="2162161"/>
              <a:ext cx="524357" cy="215468"/>
            </a:xfrm>
            <a:prstGeom prst="rect">
              <a:avLst/>
            </a:prstGeom>
            <a:noFill/>
          </p:spPr>
          <p:txBody>
            <a:bodyPr wrap="none" lIns="0" tIns="0" rIns="0" bIns="0">
              <a:spAutoFit/>
            </a:bodyPr>
            <a:lstStyle/>
            <a:p>
              <a:pPr>
                <a:defRPr/>
              </a:pPr>
              <a:r>
                <a:rPr lang="en-US" sz="788" dirty="0">
                  <a:solidFill>
                    <a:srgbClr val="000000"/>
                  </a:solidFill>
                </a:rPr>
                <a:t>T cells</a:t>
              </a:r>
            </a:p>
          </p:txBody>
        </p:sp>
        <p:pic>
          <p:nvPicPr>
            <p:cNvPr id="717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8355" y="2103095"/>
              <a:ext cx="298939" cy="30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 name="Straight Arrow Connector 89"/>
            <p:cNvCxnSpPr/>
            <p:nvPr/>
          </p:nvCxnSpPr>
          <p:spPr>
            <a:xfrm flipV="1">
              <a:off x="3822861" y="2604359"/>
              <a:ext cx="414864" cy="137525"/>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822861" y="2741884"/>
              <a:ext cx="414864" cy="139641"/>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717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80" y="2431343"/>
              <a:ext cx="283526" cy="29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Straight Arrow Connector 92"/>
            <p:cNvCxnSpPr/>
            <p:nvPr/>
          </p:nvCxnSpPr>
          <p:spPr>
            <a:xfrm flipV="1">
              <a:off x="3822861" y="2320845"/>
              <a:ext cx="414864" cy="427387"/>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822861" y="2741884"/>
              <a:ext cx="414864" cy="429503"/>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743604" y="2473181"/>
              <a:ext cx="532907" cy="215468"/>
            </a:xfrm>
            <a:prstGeom prst="rect">
              <a:avLst/>
            </a:prstGeom>
            <a:noFill/>
          </p:spPr>
          <p:txBody>
            <a:bodyPr wrap="none" lIns="0" tIns="0" rIns="0" bIns="0">
              <a:spAutoFit/>
            </a:bodyPr>
            <a:lstStyle/>
            <a:p>
              <a:pPr>
                <a:defRPr/>
              </a:pPr>
              <a:r>
                <a:rPr lang="en-US" sz="788" dirty="0">
                  <a:solidFill>
                    <a:srgbClr val="000000"/>
                  </a:solidFill>
                </a:rPr>
                <a:t>B cells</a:t>
              </a:r>
            </a:p>
          </p:txBody>
        </p:sp>
        <p:sp>
          <p:nvSpPr>
            <p:cNvPr id="96" name="TextBox 95"/>
            <p:cNvSpPr txBox="1"/>
            <p:nvPr/>
          </p:nvSpPr>
          <p:spPr>
            <a:xfrm>
              <a:off x="4743604" y="2784198"/>
              <a:ext cx="663996" cy="215468"/>
            </a:xfrm>
            <a:prstGeom prst="rect">
              <a:avLst/>
            </a:prstGeom>
            <a:noFill/>
          </p:spPr>
          <p:txBody>
            <a:bodyPr wrap="none" lIns="0" tIns="0" rIns="0" bIns="0">
              <a:spAutoFit/>
            </a:bodyPr>
            <a:lstStyle/>
            <a:p>
              <a:pPr>
                <a:defRPr/>
              </a:pPr>
              <a:r>
                <a:rPr lang="en-US" sz="788" dirty="0">
                  <a:solidFill>
                    <a:srgbClr val="000000"/>
                  </a:solidFill>
                </a:rPr>
                <a:t>NK cells</a:t>
              </a:r>
            </a:p>
          </p:txBody>
        </p:sp>
        <p:sp>
          <p:nvSpPr>
            <p:cNvPr id="97" name="TextBox 96"/>
            <p:cNvSpPr txBox="1"/>
            <p:nvPr/>
          </p:nvSpPr>
          <p:spPr>
            <a:xfrm>
              <a:off x="4743604" y="3016934"/>
              <a:ext cx="883427" cy="538724"/>
            </a:xfrm>
            <a:prstGeom prst="rect">
              <a:avLst/>
            </a:prstGeom>
            <a:noFill/>
          </p:spPr>
          <p:txBody>
            <a:bodyPr wrap="none" lIns="0" tIns="0" rIns="0" bIns="0">
              <a:spAutoFit/>
            </a:bodyPr>
            <a:lstStyle/>
            <a:p>
              <a:pPr>
                <a:defRPr/>
              </a:pPr>
              <a:r>
                <a:rPr lang="en-US" sz="788" dirty="0">
                  <a:solidFill>
                    <a:srgbClr val="000000"/>
                  </a:solidFill>
                </a:rPr>
                <a:t>Haematop.</a:t>
              </a:r>
            </a:p>
            <a:p>
              <a:pPr>
                <a:defRPr/>
              </a:pPr>
              <a:r>
                <a:rPr lang="en-US" sz="788" dirty="0">
                  <a:solidFill>
                    <a:srgbClr val="000000"/>
                  </a:solidFill>
                </a:rPr>
                <a:t>progenitor</a:t>
              </a:r>
            </a:p>
          </p:txBody>
        </p:sp>
        <p:sp>
          <p:nvSpPr>
            <p:cNvPr id="98" name="TextBox 97"/>
            <p:cNvSpPr txBox="1"/>
            <p:nvPr/>
          </p:nvSpPr>
          <p:spPr>
            <a:xfrm>
              <a:off x="3386831" y="3031746"/>
              <a:ext cx="661146" cy="215468"/>
            </a:xfrm>
            <a:prstGeom prst="rect">
              <a:avLst/>
            </a:prstGeom>
            <a:noFill/>
          </p:spPr>
          <p:txBody>
            <a:bodyPr wrap="none" lIns="0" tIns="0" rIns="0" bIns="0">
              <a:spAutoFit/>
            </a:bodyPr>
            <a:lstStyle/>
            <a:p>
              <a:pPr>
                <a:defRPr/>
              </a:pPr>
              <a:r>
                <a:rPr lang="en-US" sz="788" dirty="0">
                  <a:solidFill>
                    <a:srgbClr val="000000"/>
                  </a:solidFill>
                </a:rPr>
                <a:t>IL-12/23</a:t>
              </a:r>
            </a:p>
          </p:txBody>
        </p:sp>
        <p:pic>
          <p:nvPicPr>
            <p:cNvPr id="71733" name="Content Placeholder 7"/>
            <p:cNvPicPr>
              <a:picLocks noChangeAspect="1"/>
            </p:cNvPicPr>
            <p:nvPr/>
          </p:nvPicPr>
          <p:blipFill>
            <a:blip r:embed="rId7" cstate="print">
              <a:extLst>
                <a:ext uri="{28A0092B-C50C-407E-A947-70E740481C1C}">
                  <a14:useLocalDpi xmlns:a14="http://schemas.microsoft.com/office/drawing/2010/main" val="0"/>
                </a:ext>
              </a:extLst>
            </a:blip>
            <a:srcRect l="8264" t="40009" r="81377" b="47137"/>
            <a:stretch>
              <a:fillRect/>
            </a:stretch>
          </p:blipFill>
          <p:spPr bwMode="auto">
            <a:xfrm>
              <a:off x="4366848" y="3105418"/>
              <a:ext cx="281056" cy="27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Oval 99"/>
            <p:cNvSpPr/>
            <p:nvPr/>
          </p:nvSpPr>
          <p:spPr>
            <a:xfrm flipH="1">
              <a:off x="3551929" y="2572621"/>
              <a:ext cx="112182" cy="368145"/>
            </a:xfrm>
            <a:prstGeom prst="ellipse">
              <a:avLst/>
            </a:prstGeom>
            <a:gradFill flip="none" rotWithShape="1">
              <a:gsLst>
                <a:gs pos="0">
                  <a:srgbClr val="0070C0"/>
                </a:gs>
                <a:gs pos="100000">
                  <a:schemeClr val="bg1">
                    <a:lumMod val="95000"/>
                  </a:schemeClr>
                </a:gs>
              </a:gsLst>
              <a:lin ang="10800000" scaled="1"/>
              <a:tileRect/>
            </a:gradFill>
            <a:ln w="3175">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endParaRPr lang="en-US" sz="675" dirty="0">
                <a:solidFill>
                  <a:srgbClr val="000000"/>
                </a:solidFill>
              </a:endParaRPr>
            </a:p>
          </p:txBody>
        </p:sp>
        <p:sp>
          <p:nvSpPr>
            <p:cNvPr id="101" name="Oval 100"/>
            <p:cNvSpPr/>
            <p:nvPr/>
          </p:nvSpPr>
          <p:spPr>
            <a:xfrm>
              <a:off x="3645062" y="2572621"/>
              <a:ext cx="112182" cy="368145"/>
            </a:xfrm>
            <a:prstGeom prst="ellipse">
              <a:avLst/>
            </a:prstGeom>
            <a:gradFill flip="none" rotWithShape="1">
              <a:gsLst>
                <a:gs pos="0">
                  <a:srgbClr val="92D050"/>
                </a:gs>
                <a:gs pos="100000">
                  <a:schemeClr val="bg1">
                    <a:lumMod val="95000"/>
                  </a:schemeClr>
                </a:gs>
              </a:gsLst>
              <a:lin ang="0" scaled="1"/>
              <a:tileRect/>
            </a:gradFill>
            <a:ln w="3175">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endParaRPr lang="en-US" sz="675" dirty="0">
                <a:solidFill>
                  <a:srgbClr val="000000"/>
                </a:solidFill>
              </a:endParaRPr>
            </a:p>
          </p:txBody>
        </p:sp>
        <p:sp>
          <p:nvSpPr>
            <p:cNvPr id="102" name="Rectangle 101"/>
            <p:cNvSpPr/>
            <p:nvPr/>
          </p:nvSpPr>
          <p:spPr>
            <a:xfrm>
              <a:off x="400232" y="1732659"/>
              <a:ext cx="2474368" cy="275051"/>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r>
                <a:rPr lang="en-US" sz="788" b="1" dirty="0">
                  <a:solidFill>
                    <a:prstClr val="white"/>
                  </a:solidFill>
                </a:rPr>
                <a:t>Systemic</a:t>
              </a:r>
            </a:p>
          </p:txBody>
        </p:sp>
        <p:sp>
          <p:nvSpPr>
            <p:cNvPr id="103" name="Rectangle 102"/>
            <p:cNvSpPr/>
            <p:nvPr/>
          </p:nvSpPr>
          <p:spPr>
            <a:xfrm>
              <a:off x="395999" y="2041562"/>
              <a:ext cx="2480717" cy="2126355"/>
            </a:xfrm>
            <a:prstGeom prst="rect">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endParaRPr lang="en-US" sz="675" dirty="0">
                <a:solidFill>
                  <a:srgbClr val="000000"/>
                </a:solidFill>
              </a:endParaRPr>
            </a:p>
          </p:txBody>
        </p:sp>
        <p:sp>
          <p:nvSpPr>
            <p:cNvPr id="104" name="Rectangle 103"/>
            <p:cNvSpPr/>
            <p:nvPr/>
          </p:nvSpPr>
          <p:spPr>
            <a:xfrm>
              <a:off x="3329680" y="1732659"/>
              <a:ext cx="2478601" cy="275051"/>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r>
                <a:rPr lang="en-US" sz="788" b="1" dirty="0">
                  <a:solidFill>
                    <a:prstClr val="white"/>
                  </a:solidFill>
                </a:rPr>
                <a:t>Systemic</a:t>
              </a:r>
            </a:p>
          </p:txBody>
        </p:sp>
        <p:sp>
          <p:nvSpPr>
            <p:cNvPr id="105" name="Rectangle 104"/>
            <p:cNvSpPr/>
            <p:nvPr/>
          </p:nvSpPr>
          <p:spPr>
            <a:xfrm>
              <a:off x="3329680" y="2041562"/>
              <a:ext cx="2480717" cy="2126355"/>
            </a:xfrm>
            <a:prstGeom prst="rect">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endParaRPr lang="en-US" sz="675" dirty="0">
                <a:solidFill>
                  <a:srgbClr val="000000"/>
                </a:solidFill>
              </a:endParaRPr>
            </a:p>
          </p:txBody>
        </p:sp>
        <p:cxnSp>
          <p:nvCxnSpPr>
            <p:cNvPr id="118" name="Straight Arrow Connector 117"/>
            <p:cNvCxnSpPr/>
            <p:nvPr/>
          </p:nvCxnSpPr>
          <p:spPr>
            <a:xfrm flipV="1">
              <a:off x="872247" y="2604359"/>
              <a:ext cx="414864" cy="137525"/>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70084" y="3685520"/>
              <a:ext cx="2186503" cy="430933"/>
            </a:xfrm>
            <a:prstGeom prst="rect">
              <a:avLst/>
            </a:prstGeom>
            <a:noFill/>
          </p:spPr>
          <p:txBody>
            <a:bodyPr lIns="0" tIns="0" rIns="0" bIns="0">
              <a:spAutoFit/>
            </a:bodyPr>
            <a:lstStyle/>
            <a:p>
              <a:pPr>
                <a:defRPr/>
              </a:pPr>
              <a:r>
                <a:rPr lang="en-US" sz="788" b="1" dirty="0">
                  <a:solidFill>
                    <a:srgbClr val="000000"/>
                  </a:solidFill>
                </a:rPr>
                <a:t>Infliximab, adalimumab, golimumab </a:t>
              </a:r>
              <a:endParaRPr lang="en-US" sz="788" dirty="0">
                <a:solidFill>
                  <a:srgbClr val="000000"/>
                </a:solidFill>
              </a:endParaRPr>
            </a:p>
          </p:txBody>
        </p:sp>
        <p:cxnSp>
          <p:nvCxnSpPr>
            <p:cNvPr id="120" name="Straight Connector 119"/>
            <p:cNvCxnSpPr/>
            <p:nvPr/>
          </p:nvCxnSpPr>
          <p:spPr>
            <a:xfrm>
              <a:off x="3685278" y="3287754"/>
              <a:ext cx="0" cy="3660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626011" y="3287754"/>
              <a:ext cx="1164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384713" y="3774382"/>
              <a:ext cx="1134206" cy="215468"/>
            </a:xfrm>
            <a:prstGeom prst="rect">
              <a:avLst/>
            </a:prstGeom>
            <a:noFill/>
          </p:spPr>
          <p:txBody>
            <a:bodyPr wrap="none" lIns="0" tIns="0" rIns="0" bIns="0">
              <a:spAutoFit/>
            </a:bodyPr>
            <a:lstStyle/>
            <a:p>
              <a:pPr>
                <a:defRPr/>
              </a:pPr>
              <a:r>
                <a:rPr lang="en-US" sz="788" b="1" dirty="0">
                  <a:solidFill>
                    <a:srgbClr val="000000"/>
                  </a:solidFill>
                </a:rPr>
                <a:t>Ustekinumab</a:t>
              </a:r>
              <a:endParaRPr lang="en-US" sz="788" dirty="0">
                <a:solidFill>
                  <a:srgbClr val="000000"/>
                </a:solidFill>
              </a:endParaRPr>
            </a:p>
          </p:txBody>
        </p:sp>
        <p:cxnSp>
          <p:nvCxnSpPr>
            <p:cNvPr id="124" name="Straight Connector 123"/>
            <p:cNvCxnSpPr/>
            <p:nvPr/>
          </p:nvCxnSpPr>
          <p:spPr>
            <a:xfrm>
              <a:off x="637297" y="3287754"/>
              <a:ext cx="0" cy="3660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580148" y="3287754"/>
              <a:ext cx="11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395999" y="4203886"/>
              <a:ext cx="2480717" cy="168627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30365" rIns="0" bIns="30365"/>
            <a:lstStyle/>
            <a:p>
              <a:pPr>
                <a:spcAft>
                  <a:spcPts val="338"/>
                </a:spcAft>
                <a:defRPr/>
              </a:pPr>
              <a:r>
                <a:rPr lang="en-US" sz="675" b="1" dirty="0">
                  <a:solidFill>
                    <a:srgbClr val="000000"/>
                  </a:solidFill>
                </a:rPr>
                <a:t>TNF-alpha has many downstream targets</a:t>
              </a:r>
              <a:r>
                <a:rPr lang="en-US" sz="675" b="1" baseline="30000" dirty="0">
                  <a:solidFill>
                    <a:srgbClr val="000000"/>
                  </a:solidFill>
                </a:rPr>
                <a:t>2</a:t>
              </a:r>
              <a:r>
                <a:rPr lang="en-US" sz="675" b="1" dirty="0">
                  <a:solidFill>
                    <a:srgbClr val="000000"/>
                  </a:solidFill>
                </a:rPr>
                <a:t> </a:t>
              </a:r>
              <a:r>
                <a:rPr lang="en-US" sz="675" dirty="0">
                  <a:solidFill>
                    <a:srgbClr val="000000"/>
                  </a:solidFill>
                </a:rPr>
                <a:t>and is involved in multiple cellular processes, including metabolism, angiogenesis, and immuno-activation.</a:t>
              </a:r>
            </a:p>
            <a:p>
              <a:pPr>
                <a:spcAft>
                  <a:spcPts val="338"/>
                </a:spcAft>
                <a:defRPr/>
              </a:pPr>
              <a:r>
                <a:rPr lang="en-US" sz="675" b="1" dirty="0">
                  <a:solidFill>
                    <a:srgbClr val="000000"/>
                  </a:solidFill>
                </a:rPr>
                <a:t>Anti-TNFs inhibit all of these processes on a systemic level</a:t>
              </a:r>
              <a:r>
                <a:rPr lang="en-US" sz="675" dirty="0">
                  <a:solidFill>
                    <a:srgbClr val="000000"/>
                  </a:solidFill>
                </a:rPr>
                <a:t>, explaining the high risk for adverse events and infections.</a:t>
              </a:r>
            </a:p>
          </p:txBody>
        </p:sp>
        <p:sp>
          <p:nvSpPr>
            <p:cNvPr id="128" name="Rectangle 127"/>
            <p:cNvSpPr/>
            <p:nvPr/>
          </p:nvSpPr>
          <p:spPr>
            <a:xfrm>
              <a:off x="3329680" y="4203886"/>
              <a:ext cx="2478601" cy="168627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30365" rIns="0" bIns="30365"/>
            <a:lstStyle/>
            <a:p>
              <a:pPr>
                <a:spcAft>
                  <a:spcPts val="338"/>
                </a:spcAft>
                <a:defRPr/>
              </a:pPr>
              <a:r>
                <a:rPr lang="en-US" sz="675" dirty="0">
                  <a:solidFill>
                    <a:srgbClr val="000000"/>
                  </a:solidFill>
                </a:rPr>
                <a:t>IL-12 and IL-23 are </a:t>
              </a:r>
              <a:r>
                <a:rPr lang="en-US" sz="675" b="1" dirty="0">
                  <a:solidFill>
                    <a:srgbClr val="000000"/>
                  </a:solidFill>
                </a:rPr>
                <a:t>involved in the</a:t>
              </a:r>
              <a:br>
                <a:rPr lang="en-US" sz="675" b="1" dirty="0">
                  <a:solidFill>
                    <a:srgbClr val="000000"/>
                  </a:solidFill>
                </a:rPr>
              </a:br>
              <a:r>
                <a:rPr lang="en-US" sz="675" b="1" dirty="0">
                  <a:solidFill>
                    <a:srgbClr val="000000"/>
                  </a:solidFill>
                </a:rPr>
                <a:t>long-term protection from pathogens</a:t>
              </a:r>
              <a:r>
                <a:rPr lang="en-US" sz="675" b="1" baseline="30000" dirty="0">
                  <a:solidFill>
                    <a:srgbClr val="000000"/>
                  </a:solidFill>
                </a:rPr>
                <a:t>3</a:t>
              </a:r>
              <a:r>
                <a:rPr lang="en-US" sz="675" dirty="0">
                  <a:solidFill>
                    <a:srgbClr val="000000"/>
                  </a:solidFill>
                </a:rPr>
                <a:t> through activation of multiple cell types. IL-12 is also implicated in osteogenesis and proliferation of hematopoietic progenitors.</a:t>
              </a:r>
            </a:p>
            <a:p>
              <a:pPr>
                <a:spcAft>
                  <a:spcPts val="338"/>
                </a:spcAft>
                <a:defRPr/>
              </a:pPr>
              <a:r>
                <a:rPr lang="en-US" sz="675" b="1" dirty="0">
                  <a:solidFill>
                    <a:srgbClr val="000000"/>
                  </a:solidFill>
                </a:rPr>
                <a:t>Ustekinumab binds to and blocks both IL-12 and IL-23 systemically.</a:t>
              </a:r>
            </a:p>
          </p:txBody>
        </p:sp>
      </p:grpSp>
      <p:grpSp>
        <p:nvGrpSpPr>
          <p:cNvPr id="71685" name="Group 5"/>
          <p:cNvGrpSpPr>
            <a:grpSpLocks/>
          </p:cNvGrpSpPr>
          <p:nvPr/>
        </p:nvGrpSpPr>
        <p:grpSpPr bwMode="auto">
          <a:xfrm>
            <a:off x="2139555" y="1129621"/>
            <a:ext cx="1397794" cy="2668198"/>
            <a:chOff x="6263997" y="1146577"/>
            <a:chExt cx="2484001" cy="4743582"/>
          </a:xfrm>
        </p:grpSpPr>
        <p:sp>
          <p:nvSpPr>
            <p:cNvPr id="71686" name="ColumnHeader"/>
            <p:cNvSpPr>
              <a:spLocks noChangeArrowheads="1"/>
            </p:cNvSpPr>
            <p:nvPr/>
          </p:nvSpPr>
          <p:spPr bwMode="gray">
            <a:xfrm>
              <a:off x="6267597" y="1146577"/>
              <a:ext cx="2476798" cy="430898"/>
            </a:xfrm>
            <a:prstGeom prst="rect">
              <a:avLst/>
            </a:prstGeom>
            <a:solidFill>
              <a:schemeClr val="bg1"/>
            </a:solidFill>
            <a:ln>
              <a:noFill/>
            </a:ln>
            <a:effectLst>
              <a:outerShdw dist="25400" dir="5400000" sx="99001" sy="99001" algn="ctr" rotWithShape="0">
                <a:schemeClr val="tx2"/>
              </a:outerShdw>
            </a:effectLst>
            <a:extLs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tIns="51435" bIns="51435" anchor="b">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900" b="1">
                  <a:solidFill>
                    <a:srgbClr val="000000"/>
                  </a:solidFill>
                </a:rPr>
                <a:t>Anti-</a:t>
              </a:r>
              <a:r>
                <a:rPr lang="en-US" altLang="fr-FR" sz="900" b="1">
                  <a:solidFill>
                    <a:srgbClr val="000000"/>
                  </a:solidFill>
                  <a:latin typeface="Symbol" panose="05050102010706020507" pitchFamily="18" charset="2"/>
                </a:rPr>
                <a:t>a</a:t>
              </a:r>
              <a:r>
                <a:rPr lang="en-US" altLang="fr-FR" sz="900" b="1">
                  <a:solidFill>
                    <a:srgbClr val="000000"/>
                  </a:solidFill>
                </a:rPr>
                <a:t>4</a:t>
              </a:r>
              <a:r>
                <a:rPr lang="en-US" altLang="fr-FR" sz="900" b="1">
                  <a:solidFill>
                    <a:srgbClr val="000000"/>
                  </a:solidFill>
                  <a:latin typeface="Symbol" panose="05050102010706020507" pitchFamily="18" charset="2"/>
                </a:rPr>
                <a:t>b</a:t>
              </a:r>
              <a:r>
                <a:rPr lang="en-US" altLang="fr-FR" sz="900" b="1">
                  <a:solidFill>
                    <a:srgbClr val="000000"/>
                  </a:solidFill>
                </a:rPr>
                <a:t>7</a:t>
              </a:r>
            </a:p>
          </p:txBody>
        </p:sp>
        <p:cxnSp>
          <p:nvCxnSpPr>
            <p:cNvPr id="75" name="Straight Arrow Connector 74"/>
            <p:cNvCxnSpPr/>
            <p:nvPr/>
          </p:nvCxnSpPr>
          <p:spPr>
            <a:xfrm>
              <a:off x="7315571" y="2816681"/>
              <a:ext cx="890771"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6268229" y="1732920"/>
              <a:ext cx="2477653" cy="275174"/>
            </a:xfrm>
            <a:prstGeom prst="rect">
              <a:avLst/>
            </a:prstGeom>
            <a:solidFill>
              <a:schemeClr val="accent3">
                <a:lumMod val="75000"/>
              </a:schemeClr>
            </a:solid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r>
                <a:rPr lang="en-US" sz="788" b="1" dirty="0">
                  <a:solidFill>
                    <a:prstClr val="white"/>
                  </a:solidFill>
                </a:rPr>
                <a:t>Gut-selective</a:t>
              </a:r>
            </a:p>
          </p:txBody>
        </p:sp>
        <p:sp>
          <p:nvSpPr>
            <p:cNvPr id="107" name="Rectangle 106"/>
            <p:cNvSpPr/>
            <p:nvPr/>
          </p:nvSpPr>
          <p:spPr>
            <a:xfrm>
              <a:off x="6268229" y="2039844"/>
              <a:ext cx="2479769" cy="2127305"/>
            </a:xfrm>
            <a:prstGeom prst="rect">
              <a:avLst/>
            </a:prstGeom>
            <a:no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endParaRPr lang="en-US" sz="675" dirty="0">
                <a:solidFill>
                  <a:srgbClr val="000000"/>
                </a:solidFill>
              </a:endParaRPr>
            </a:p>
          </p:txBody>
        </p:sp>
        <p:pic>
          <p:nvPicPr>
            <p:cNvPr id="7169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8048" y="2289539"/>
              <a:ext cx="298939" cy="30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873" y="2640259"/>
              <a:ext cx="283526" cy="29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6706207" y="2348884"/>
              <a:ext cx="524157" cy="215565"/>
            </a:xfrm>
            <a:prstGeom prst="rect">
              <a:avLst/>
            </a:prstGeom>
            <a:noFill/>
          </p:spPr>
          <p:txBody>
            <a:bodyPr wrap="none" lIns="0" tIns="0" rIns="0" bIns="0">
              <a:spAutoFit/>
            </a:bodyPr>
            <a:lstStyle/>
            <a:p>
              <a:pPr>
                <a:defRPr/>
              </a:pPr>
              <a:r>
                <a:rPr lang="en-US" sz="788" dirty="0">
                  <a:solidFill>
                    <a:srgbClr val="000000"/>
                  </a:solidFill>
                </a:rPr>
                <a:t>T cells</a:t>
              </a:r>
            </a:p>
          </p:txBody>
        </p:sp>
        <p:sp>
          <p:nvSpPr>
            <p:cNvPr id="111" name="TextBox 110"/>
            <p:cNvSpPr txBox="1"/>
            <p:nvPr/>
          </p:nvSpPr>
          <p:spPr>
            <a:xfrm>
              <a:off x="6706207" y="2698145"/>
              <a:ext cx="532703" cy="215565"/>
            </a:xfrm>
            <a:prstGeom prst="rect">
              <a:avLst/>
            </a:prstGeom>
            <a:noFill/>
          </p:spPr>
          <p:txBody>
            <a:bodyPr wrap="none" lIns="0" tIns="0" rIns="0" bIns="0">
              <a:spAutoFit/>
            </a:bodyPr>
            <a:lstStyle/>
            <a:p>
              <a:pPr>
                <a:defRPr/>
              </a:pPr>
              <a:r>
                <a:rPr lang="en-US" sz="788" dirty="0">
                  <a:solidFill>
                    <a:srgbClr val="000000"/>
                  </a:solidFill>
                </a:rPr>
                <a:t>B cells</a:t>
              </a:r>
            </a:p>
          </p:txBody>
        </p:sp>
        <p:cxnSp>
          <p:nvCxnSpPr>
            <p:cNvPr id="112" name="Straight Arrow Connector 111"/>
            <p:cNvCxnSpPr/>
            <p:nvPr/>
          </p:nvCxnSpPr>
          <p:spPr>
            <a:xfrm>
              <a:off x="7315571" y="2452605"/>
              <a:ext cx="890771" cy="0"/>
            </a:xfrm>
            <a:prstGeom prst="straightConnector1">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rot="5400000">
              <a:off x="6950275" y="2773327"/>
              <a:ext cx="1515572" cy="188309"/>
            </a:xfrm>
            <a:prstGeom prst="rect">
              <a:avLst/>
            </a:prstGeom>
            <a:solidFill>
              <a:srgbClr val="FFDE75">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50625" bIns="50625" anchor="ctr" anchorCtr="1"/>
            <a:lstStyle/>
            <a:p>
              <a:pPr algn="ctr">
                <a:defRPr/>
              </a:pPr>
              <a:endParaRPr lang="en-US" sz="675" dirty="0">
                <a:solidFill>
                  <a:srgbClr val="000000"/>
                </a:solidFill>
              </a:endParaRPr>
            </a:p>
          </p:txBody>
        </p:sp>
        <p:pic>
          <p:nvPicPr>
            <p:cNvPr id="716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079" y="2289539"/>
              <a:ext cx="298939" cy="30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904" y="2640259"/>
              <a:ext cx="283526" cy="29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8" name="TextBox 115"/>
            <p:cNvSpPr txBox="1">
              <a:spLocks noChangeArrowheads="1"/>
            </p:cNvSpPr>
            <p:nvPr/>
          </p:nvSpPr>
          <p:spPr bwMode="auto">
            <a:xfrm>
              <a:off x="8100774" y="3439961"/>
              <a:ext cx="264928" cy="18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fr-FR" sz="675" b="1" dirty="0">
                  <a:solidFill>
                    <a:srgbClr val="C00000"/>
                  </a:solidFill>
                </a:rPr>
                <a:t>Gut</a:t>
              </a:r>
            </a:p>
          </p:txBody>
        </p:sp>
        <p:sp>
          <p:nvSpPr>
            <p:cNvPr id="71699" name="TextBox 116"/>
            <p:cNvSpPr txBox="1">
              <a:spLocks noChangeArrowheads="1"/>
            </p:cNvSpPr>
            <p:nvPr/>
          </p:nvSpPr>
          <p:spPr bwMode="auto">
            <a:xfrm>
              <a:off x="6537906" y="3439961"/>
              <a:ext cx="948609" cy="18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fr-FR" sz="675" b="1">
                  <a:solidFill>
                    <a:srgbClr val="7F7F7F"/>
                  </a:solidFill>
                </a:rPr>
                <a:t>Blood vessel</a:t>
              </a:r>
            </a:p>
          </p:txBody>
        </p:sp>
        <p:sp>
          <p:nvSpPr>
            <p:cNvPr id="123" name="TextBox 122"/>
            <p:cNvSpPr txBox="1"/>
            <p:nvPr/>
          </p:nvSpPr>
          <p:spPr>
            <a:xfrm>
              <a:off x="7184389" y="3773439"/>
              <a:ext cx="1116680" cy="215565"/>
            </a:xfrm>
            <a:prstGeom prst="rect">
              <a:avLst/>
            </a:prstGeom>
            <a:noFill/>
          </p:spPr>
          <p:txBody>
            <a:bodyPr wrap="none" lIns="0" tIns="0" rIns="0" bIns="0">
              <a:spAutoFit/>
            </a:bodyPr>
            <a:lstStyle/>
            <a:p>
              <a:pPr>
                <a:defRPr/>
              </a:pPr>
              <a:r>
                <a:rPr lang="en-US" sz="788" b="1" dirty="0">
                  <a:solidFill>
                    <a:srgbClr val="000000"/>
                  </a:solidFill>
                </a:rPr>
                <a:t>Vedolizumab</a:t>
              </a:r>
              <a:endParaRPr lang="en-US" sz="788" dirty="0">
                <a:solidFill>
                  <a:srgbClr val="000000"/>
                </a:solidFill>
              </a:endParaRPr>
            </a:p>
          </p:txBody>
        </p:sp>
        <p:sp>
          <p:nvSpPr>
            <p:cNvPr id="127" name="Rectangle 126"/>
            <p:cNvSpPr/>
            <p:nvPr/>
          </p:nvSpPr>
          <p:spPr>
            <a:xfrm>
              <a:off x="6263997" y="4205250"/>
              <a:ext cx="2479769" cy="168490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30365" rIns="0" bIns="30365"/>
            <a:lstStyle/>
            <a:p>
              <a:pPr>
                <a:spcAft>
                  <a:spcPts val="338"/>
                </a:spcAft>
                <a:defRPr/>
              </a:pPr>
              <a:r>
                <a:rPr lang="en-US" sz="675" dirty="0">
                  <a:solidFill>
                    <a:srgbClr val="000000"/>
                  </a:solidFill>
                </a:rPr>
                <a:t>A </a:t>
              </a:r>
              <a:r>
                <a:rPr lang="en-US" sz="675" b="1" dirty="0">
                  <a:solidFill>
                    <a:srgbClr val="000000"/>
                  </a:solidFill>
                </a:rPr>
                <a:t>subset of immune cells </a:t>
              </a:r>
              <a:r>
                <a:rPr lang="en-US" sz="675" dirty="0">
                  <a:solidFill>
                    <a:srgbClr val="000000"/>
                  </a:solidFill>
                </a:rPr>
                <a:t>display the</a:t>
              </a:r>
              <a:r>
                <a:rPr lang="en-US" sz="675" dirty="0">
                  <a:solidFill>
                    <a:srgbClr val="000000"/>
                  </a:solidFill>
                  <a:latin typeface="Symbol" pitchFamily="18" charset="2"/>
                </a:rPr>
                <a:t> a</a:t>
              </a:r>
              <a:r>
                <a:rPr lang="en-US" sz="675" dirty="0">
                  <a:solidFill>
                    <a:srgbClr val="000000"/>
                  </a:solidFill>
                </a:rPr>
                <a:t>4</a:t>
              </a:r>
              <a:r>
                <a:rPr lang="en-US" sz="675" dirty="0">
                  <a:solidFill>
                    <a:srgbClr val="000000"/>
                  </a:solidFill>
                  <a:latin typeface="Symbol" pitchFamily="18" charset="2"/>
                </a:rPr>
                <a:t>b</a:t>
              </a:r>
              <a:r>
                <a:rPr lang="en-US" sz="675" dirty="0">
                  <a:solidFill>
                    <a:srgbClr val="000000"/>
                  </a:solidFill>
                </a:rPr>
                <a:t>7 integrin on the surface, which allows trafficking into the gut. </a:t>
              </a:r>
            </a:p>
            <a:p>
              <a:pPr>
                <a:spcAft>
                  <a:spcPts val="338"/>
                </a:spcAft>
                <a:defRPr/>
              </a:pPr>
              <a:r>
                <a:rPr lang="en-US" sz="675" b="1" dirty="0">
                  <a:solidFill>
                    <a:srgbClr val="000000"/>
                  </a:solidFill>
                </a:rPr>
                <a:t>Vedolizumab binds </a:t>
              </a:r>
              <a:r>
                <a:rPr lang="en-US" sz="675" b="1" dirty="0">
                  <a:solidFill>
                    <a:srgbClr val="000000"/>
                  </a:solidFill>
                  <a:latin typeface="Symbol" pitchFamily="18" charset="2"/>
                </a:rPr>
                <a:t>a</a:t>
              </a:r>
              <a:r>
                <a:rPr lang="en-US" sz="675" b="1" dirty="0">
                  <a:solidFill>
                    <a:srgbClr val="000000"/>
                  </a:solidFill>
                </a:rPr>
                <a:t>4</a:t>
              </a:r>
              <a:r>
                <a:rPr lang="en-US" sz="675" b="1" dirty="0">
                  <a:solidFill>
                    <a:srgbClr val="000000"/>
                  </a:solidFill>
                  <a:latin typeface="Symbol" pitchFamily="18" charset="2"/>
                </a:rPr>
                <a:t>b</a:t>
              </a:r>
              <a:r>
                <a:rPr lang="en-US" sz="675" b="1" dirty="0">
                  <a:solidFill>
                    <a:srgbClr val="000000"/>
                  </a:solidFill>
                </a:rPr>
                <a:t>7 integrin</a:t>
              </a:r>
              <a:r>
                <a:rPr lang="en-US" sz="675" dirty="0">
                  <a:solidFill>
                    <a:srgbClr val="000000"/>
                  </a:solidFill>
                </a:rPr>
                <a:t> and selectively blocks migration of these cells into the gut,</a:t>
              </a:r>
              <a:r>
                <a:rPr lang="en-US" sz="675" b="1" baseline="30000" dirty="0">
                  <a:solidFill>
                    <a:srgbClr val="000000"/>
                  </a:solidFill>
                </a:rPr>
                <a:t>1</a:t>
              </a:r>
              <a:r>
                <a:rPr lang="en-US" sz="675" dirty="0">
                  <a:solidFill>
                    <a:srgbClr val="000000"/>
                  </a:solidFill>
                </a:rPr>
                <a:t> which </a:t>
              </a:r>
              <a:r>
                <a:rPr lang="en-US" sz="675" b="1" dirty="0">
                  <a:solidFill>
                    <a:srgbClr val="000000"/>
                  </a:solidFill>
                </a:rPr>
                <a:t>prevents them from driving inflammation locally.</a:t>
              </a:r>
            </a:p>
          </p:txBody>
        </p:sp>
        <p:cxnSp>
          <p:nvCxnSpPr>
            <p:cNvPr id="129" name="Straight Connector 128"/>
            <p:cNvCxnSpPr/>
            <p:nvPr/>
          </p:nvCxnSpPr>
          <p:spPr>
            <a:xfrm>
              <a:off x="7719698" y="3352211"/>
              <a:ext cx="0" cy="3640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7660454" y="3352211"/>
              <a:ext cx="1163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5400000">
              <a:off x="6681900" y="3012693"/>
              <a:ext cx="205189" cy="215475"/>
            </a:xfrm>
            <a:prstGeom prst="rect">
              <a:avLst/>
            </a:prstGeom>
            <a:noFill/>
          </p:spPr>
          <p:txBody>
            <a:bodyPr wrap="none" lIns="0" tIns="0" rIns="0" bIns="0">
              <a:spAutoFit/>
            </a:bodyPr>
            <a:lstStyle/>
            <a:p>
              <a:pPr>
                <a:defRPr/>
              </a:pPr>
              <a:r>
                <a:rPr lang="en-US" sz="788" dirty="0">
                  <a:solidFill>
                    <a:srgbClr val="000000"/>
                  </a:solidFill>
                </a:rPr>
                <a:t>....</a:t>
              </a:r>
            </a:p>
          </p:txBody>
        </p:sp>
      </p:grpSp>
      <p:sp>
        <p:nvSpPr>
          <p:cNvPr id="70" name="TextBox 69">
            <a:extLst>
              <a:ext uri="{FF2B5EF4-FFF2-40B4-BE49-F238E27FC236}">
                <a16:creationId xmlns:a16="http://schemas.microsoft.com/office/drawing/2014/main" id="{BA5B2E99-6423-4652-AF9C-A5A0D4D97435}"/>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6286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fr-BE" altLang="fr-FR"/>
              <a:t>Optimal treatment choice to reach the target</a:t>
            </a:r>
          </a:p>
        </p:txBody>
      </p:sp>
      <p:sp>
        <p:nvSpPr>
          <p:cNvPr id="2" name="Text Placeholder 1">
            <a:extLst>
              <a:ext uri="{FF2B5EF4-FFF2-40B4-BE49-F238E27FC236}">
                <a16:creationId xmlns:a16="http://schemas.microsoft.com/office/drawing/2014/main" id="{731FD2FE-6306-4A4F-B275-F9E79457BD73}"/>
              </a:ext>
            </a:extLst>
          </p:cNvPr>
          <p:cNvSpPr>
            <a:spLocks noGrp="1"/>
          </p:cNvSpPr>
          <p:nvPr>
            <p:ph type="body" sz="quarter" idx="17"/>
          </p:nvPr>
        </p:nvSpPr>
        <p:spPr/>
        <p:txBody>
          <a:bodyPr/>
          <a:lstStyle/>
          <a:p>
            <a:endParaRPr lang="en-BE"/>
          </a:p>
        </p:txBody>
      </p:sp>
      <p:pic>
        <p:nvPicPr>
          <p:cNvPr id="46083" name="Picture 2" descr="Résultat de recherche d'images pour &quot;how to choos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102" y="1139428"/>
            <a:ext cx="2843213" cy="286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A159607-1C44-4089-B9C1-3A22EB7E0837}"/>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418338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D0D30A-1B2F-9D4F-A75E-3A5CDB1A3FB1}"/>
              </a:ext>
            </a:extLst>
          </p:cNvPr>
          <p:cNvSpPr>
            <a:spLocks noGrp="1"/>
          </p:cNvSpPr>
          <p:nvPr>
            <p:ph type="title"/>
          </p:nvPr>
        </p:nvSpPr>
        <p:spPr/>
        <p:txBody>
          <a:bodyPr/>
          <a:lstStyle/>
          <a:p>
            <a:r>
              <a:rPr lang="en-GB" dirty="0"/>
              <a:t>How to choose?</a:t>
            </a:r>
            <a:endParaRPr lang="en-BE" dirty="0"/>
          </a:p>
        </p:txBody>
      </p:sp>
      <p:sp>
        <p:nvSpPr>
          <p:cNvPr id="4" name="Slide Number Placeholder 3">
            <a:extLst>
              <a:ext uri="{FF2B5EF4-FFF2-40B4-BE49-F238E27FC236}">
                <a16:creationId xmlns:a16="http://schemas.microsoft.com/office/drawing/2014/main" id="{D54E7C51-F374-0A40-B755-371AE408E314}"/>
              </a:ext>
            </a:extLst>
          </p:cNvPr>
          <p:cNvSpPr>
            <a:spLocks noGrp="1"/>
          </p:cNvSpPr>
          <p:nvPr>
            <p:ph type="sldNum" sz="quarter" idx="4"/>
          </p:nvPr>
        </p:nvSpPr>
        <p:spPr/>
        <p:txBody>
          <a:bodyPr/>
          <a:lstStyle/>
          <a:p>
            <a:pPr defTabSz="685800">
              <a:spcBef>
                <a:spcPct val="0"/>
              </a:spcBef>
              <a:defRPr/>
            </a:pPr>
            <a:fld id="{FA2B8621-CAC6-4BA6-95C1-C09181EDAAC0}" type="slidenum">
              <a:rPr lang="en-US" altLang="en-US" sz="675" smtClean="0">
                <a:solidFill>
                  <a:srgbClr val="000000"/>
                </a:solidFill>
                <a:latin typeface="Arial" panose="020B0604020202020204" pitchFamily="34" charset="0"/>
                <a:ea typeface="+mn-ea"/>
                <a:cs typeface="Arial" panose="020B0604020202020204" pitchFamily="34" charset="0"/>
              </a:rPr>
              <a:pPr defTabSz="685800">
                <a:spcBef>
                  <a:spcPct val="0"/>
                </a:spcBef>
                <a:defRPr/>
              </a:pPr>
              <a:t>19</a:t>
            </a:fld>
            <a:endParaRPr lang="en-US" altLang="en-US" sz="675" dirty="0">
              <a:solidFill>
                <a:srgbClr val="000000"/>
              </a:solidFill>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E2700114-67C2-BA45-B92D-5477E7F5B504}"/>
              </a:ext>
            </a:extLst>
          </p:cNvPr>
          <p:cNvSpPr>
            <a:spLocks noGrp="1"/>
          </p:cNvSpPr>
          <p:nvPr>
            <p:ph type="body" sz="quarter" idx="17"/>
          </p:nvPr>
        </p:nvSpPr>
        <p:spPr/>
        <p:txBody>
          <a:bodyPr/>
          <a:lstStyle/>
          <a:p>
            <a:endParaRPr lang="en-BE"/>
          </a:p>
        </p:txBody>
      </p:sp>
      <p:sp>
        <p:nvSpPr>
          <p:cNvPr id="8" name="Text Placeholder 7">
            <a:extLst>
              <a:ext uri="{FF2B5EF4-FFF2-40B4-BE49-F238E27FC236}">
                <a16:creationId xmlns:a16="http://schemas.microsoft.com/office/drawing/2014/main" id="{53E42B16-B228-3441-B9A7-C7EFF73B636C}"/>
              </a:ext>
            </a:extLst>
          </p:cNvPr>
          <p:cNvSpPr>
            <a:spLocks noGrp="1"/>
          </p:cNvSpPr>
          <p:nvPr>
            <p:ph type="body" sz="quarter" idx="18"/>
          </p:nvPr>
        </p:nvSpPr>
        <p:spPr>
          <a:xfrm>
            <a:off x="450851" y="1167161"/>
            <a:ext cx="5141058" cy="3360234"/>
          </a:xfrm>
        </p:spPr>
        <p:txBody>
          <a:bodyPr/>
          <a:lstStyle/>
          <a:p>
            <a:r>
              <a:rPr lang="en-GB" sz="1400" dirty="0"/>
              <a:t>Patient molecular profile/ Drug companion marker</a:t>
            </a:r>
          </a:p>
          <a:p>
            <a:r>
              <a:rPr lang="en-GB" sz="1400" dirty="0"/>
              <a:t>Comparative efficacy on gut healing</a:t>
            </a:r>
          </a:p>
          <a:p>
            <a:pPr lvl="1"/>
            <a:r>
              <a:rPr lang="en-GB" sz="1200" dirty="0"/>
              <a:t>Disease location</a:t>
            </a:r>
          </a:p>
          <a:p>
            <a:pPr lvl="1"/>
            <a:r>
              <a:rPr lang="en-GB" sz="1200" dirty="0"/>
              <a:t>Disease behaviour</a:t>
            </a:r>
          </a:p>
          <a:p>
            <a:pPr lvl="1"/>
            <a:r>
              <a:rPr lang="en-GB" sz="1200" dirty="0"/>
              <a:t>Type and extent of lesions</a:t>
            </a:r>
          </a:p>
          <a:p>
            <a:r>
              <a:rPr lang="en-GB" sz="1400" dirty="0"/>
              <a:t>Comparative efficacy on Patients Reported outcomes</a:t>
            </a:r>
          </a:p>
          <a:p>
            <a:pPr lvl="1"/>
            <a:r>
              <a:rPr lang="en-GB" sz="1200" dirty="0"/>
              <a:t>Intestinal symptoms</a:t>
            </a:r>
          </a:p>
          <a:p>
            <a:pPr lvl="1"/>
            <a:r>
              <a:rPr lang="en-GB" sz="1200" dirty="0"/>
              <a:t>Extra-intestinal manifestations</a:t>
            </a:r>
          </a:p>
          <a:p>
            <a:pPr lvl="1"/>
            <a:r>
              <a:rPr lang="en-GB" sz="1200" dirty="0"/>
              <a:t>General well-being</a:t>
            </a:r>
          </a:p>
          <a:p>
            <a:r>
              <a:rPr lang="en-GB" sz="1400" dirty="0"/>
              <a:t>Comparative safety and tolerance</a:t>
            </a:r>
          </a:p>
          <a:p>
            <a:r>
              <a:rPr lang="en-GB" sz="1400" dirty="0"/>
              <a:t>Patient preference/way of life</a:t>
            </a:r>
          </a:p>
          <a:p>
            <a:endParaRPr lang="en-BE" sz="1400" dirty="0"/>
          </a:p>
        </p:txBody>
      </p:sp>
      <p:sp>
        <p:nvSpPr>
          <p:cNvPr id="9" name="Right Brace 8">
            <a:extLst>
              <a:ext uri="{FF2B5EF4-FFF2-40B4-BE49-F238E27FC236}">
                <a16:creationId xmlns:a16="http://schemas.microsoft.com/office/drawing/2014/main" id="{36277F47-2CEE-0A42-A6BD-523C9947193E}"/>
              </a:ext>
            </a:extLst>
          </p:cNvPr>
          <p:cNvSpPr/>
          <p:nvPr/>
        </p:nvSpPr>
        <p:spPr bwMode="auto">
          <a:xfrm>
            <a:off x="5591909" y="1641231"/>
            <a:ext cx="70339" cy="1647092"/>
          </a:xfrm>
          <a:prstGeom prst="rightBrace">
            <a:avLst/>
          </a:prstGeom>
          <a:solidFill>
            <a:schemeClr val="accent1"/>
          </a:solidFill>
          <a:ln w="12700" cap="flat" cmpd="sng" algn="ctr">
            <a:solidFill>
              <a:schemeClr val="accent2"/>
            </a:solidFill>
            <a:prstDash val="solid"/>
            <a:round/>
            <a:headEnd type="none" w="med" len="med"/>
            <a:tailEnd type="none"/>
          </a:ln>
          <a:effectLst/>
        </p:spPr>
        <p:txBody>
          <a:bodyPr rtlCol="0" anchor="ctr"/>
          <a:lstStyle/>
          <a:p>
            <a:pPr algn="ctr"/>
            <a:endParaRPr lang="en-BE"/>
          </a:p>
        </p:txBody>
      </p:sp>
      <p:sp>
        <p:nvSpPr>
          <p:cNvPr id="10" name="TextBox 9">
            <a:extLst>
              <a:ext uri="{FF2B5EF4-FFF2-40B4-BE49-F238E27FC236}">
                <a16:creationId xmlns:a16="http://schemas.microsoft.com/office/drawing/2014/main" id="{6C83185A-8DAB-1840-9B8C-76F2B8937795}"/>
              </a:ext>
            </a:extLst>
          </p:cNvPr>
          <p:cNvSpPr txBox="1"/>
          <p:nvPr/>
        </p:nvSpPr>
        <p:spPr>
          <a:xfrm>
            <a:off x="5867401" y="1107076"/>
            <a:ext cx="2995245" cy="307777"/>
          </a:xfrm>
          <a:prstGeom prst="rect">
            <a:avLst/>
          </a:prstGeom>
          <a:noFill/>
        </p:spPr>
        <p:txBody>
          <a:bodyPr wrap="square" rtlCol="0" anchor="ctr">
            <a:spAutoFit/>
          </a:bodyPr>
          <a:lstStyle/>
          <a:p>
            <a:r>
              <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rPr>
              <a:t>Precision Medicine</a:t>
            </a:r>
          </a:p>
        </p:txBody>
      </p:sp>
      <p:sp>
        <p:nvSpPr>
          <p:cNvPr id="11" name="TextBox 10">
            <a:extLst>
              <a:ext uri="{FF2B5EF4-FFF2-40B4-BE49-F238E27FC236}">
                <a16:creationId xmlns:a16="http://schemas.microsoft.com/office/drawing/2014/main" id="{54802316-0D6C-9C47-9D27-ABD06ED282D9}"/>
              </a:ext>
            </a:extLst>
          </p:cNvPr>
          <p:cNvSpPr txBox="1"/>
          <p:nvPr/>
        </p:nvSpPr>
        <p:spPr>
          <a:xfrm>
            <a:off x="5867401" y="2302830"/>
            <a:ext cx="2995245" cy="307777"/>
          </a:xfrm>
          <a:prstGeom prst="rect">
            <a:avLst/>
          </a:prstGeom>
          <a:noFill/>
        </p:spPr>
        <p:txBody>
          <a:bodyPr wrap="square" rtlCol="0" anchor="ctr">
            <a:spAutoFit/>
          </a:bodyPr>
          <a:lstStyle/>
          <a:p>
            <a:r>
              <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rPr>
              <a:t>Ability to reach the Target</a:t>
            </a:r>
          </a:p>
        </p:txBody>
      </p:sp>
      <p:sp>
        <p:nvSpPr>
          <p:cNvPr id="12" name="TextBox 11">
            <a:extLst>
              <a:ext uri="{FF2B5EF4-FFF2-40B4-BE49-F238E27FC236}">
                <a16:creationId xmlns:a16="http://schemas.microsoft.com/office/drawing/2014/main" id="{893FEBCC-25C3-DC48-A83E-1A02D0FB8990}"/>
              </a:ext>
            </a:extLst>
          </p:cNvPr>
          <p:cNvSpPr txBox="1"/>
          <p:nvPr/>
        </p:nvSpPr>
        <p:spPr>
          <a:xfrm>
            <a:off x="5867401" y="3620925"/>
            <a:ext cx="2995245" cy="307777"/>
          </a:xfrm>
          <a:prstGeom prst="rect">
            <a:avLst/>
          </a:prstGeom>
          <a:noFill/>
        </p:spPr>
        <p:txBody>
          <a:bodyPr wrap="square" rtlCol="0" anchor="ctr">
            <a:spAutoFit/>
          </a:bodyPr>
          <a:lstStyle/>
          <a:p>
            <a:r>
              <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rPr>
              <a:t>Safety and Patient priorities</a:t>
            </a:r>
          </a:p>
        </p:txBody>
      </p:sp>
      <p:sp>
        <p:nvSpPr>
          <p:cNvPr id="13" name="TextBox 12">
            <a:extLst>
              <a:ext uri="{FF2B5EF4-FFF2-40B4-BE49-F238E27FC236}">
                <a16:creationId xmlns:a16="http://schemas.microsoft.com/office/drawing/2014/main" id="{D8E81478-8D49-480A-BBDF-C21BB328426B}"/>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0695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50B196-0FE5-2848-88BF-3B9B62AFE7EB}"/>
              </a:ext>
            </a:extLst>
          </p:cNvPr>
          <p:cNvSpPr>
            <a:spLocks noGrp="1"/>
          </p:cNvSpPr>
          <p:nvPr>
            <p:ph type="title"/>
          </p:nvPr>
        </p:nvSpPr>
        <p:spPr/>
        <p:txBody>
          <a:bodyPr/>
          <a:lstStyle/>
          <a:p>
            <a:r>
              <a:rPr lang="en-BE"/>
              <a:t>Disclosures</a:t>
            </a:r>
          </a:p>
        </p:txBody>
      </p:sp>
      <p:sp>
        <p:nvSpPr>
          <p:cNvPr id="7" name="Text Placeholder 6">
            <a:extLst>
              <a:ext uri="{FF2B5EF4-FFF2-40B4-BE49-F238E27FC236}">
                <a16:creationId xmlns:a16="http://schemas.microsoft.com/office/drawing/2014/main" id="{F498B5F2-5DC9-154C-B3F5-4D5792194369}"/>
              </a:ext>
            </a:extLst>
          </p:cNvPr>
          <p:cNvSpPr>
            <a:spLocks noGrp="1"/>
          </p:cNvSpPr>
          <p:nvPr>
            <p:ph type="body" sz="quarter" idx="4294967295"/>
          </p:nvPr>
        </p:nvSpPr>
        <p:spPr>
          <a:xfrm>
            <a:off x="1818861" y="1757132"/>
            <a:ext cx="6871114" cy="1913344"/>
          </a:xfrm>
        </p:spPr>
        <p:txBody>
          <a:bodyPr wrap="square" anchor="ctr">
            <a:spAutoFit/>
          </a:bodyPr>
          <a:lstStyle/>
          <a:p>
            <a:pPr marL="0" indent="0">
              <a:buNone/>
            </a:pPr>
            <a:r>
              <a:rPr lang="en-GB" sz="1100" dirty="0"/>
              <a:t>Has a financial interest/relationship or affiliation in the form of: Grant/Research Support from:</a:t>
            </a:r>
          </a:p>
          <a:p>
            <a:pPr>
              <a:buClr>
                <a:schemeClr val="accent1"/>
              </a:buClr>
            </a:pPr>
            <a:r>
              <a:rPr lang="en-US" sz="1100" b="1" dirty="0"/>
              <a:t>Research grant: </a:t>
            </a:r>
            <a:r>
              <a:rPr lang="en-US" sz="1100" dirty="0"/>
              <a:t>Takeda, Pfizer</a:t>
            </a:r>
          </a:p>
          <a:p>
            <a:pPr>
              <a:buClr>
                <a:schemeClr val="accent1"/>
              </a:buClr>
            </a:pPr>
            <a:r>
              <a:rPr lang="en-US" sz="1100" b="1" dirty="0"/>
              <a:t>Educational grant: </a:t>
            </a:r>
            <a:r>
              <a:rPr lang="en-US" sz="1100" dirty="0"/>
              <a:t>AbbVie, MSD, Takeda, Janssen</a:t>
            </a:r>
          </a:p>
          <a:p>
            <a:pPr>
              <a:buClr>
                <a:schemeClr val="accent1"/>
              </a:buClr>
            </a:pPr>
            <a:r>
              <a:rPr lang="en-US" sz="1100" b="1" dirty="0"/>
              <a:t>Speaker fees: </a:t>
            </a:r>
            <a:r>
              <a:rPr lang="en-US" sz="1100" dirty="0"/>
              <a:t>AbbVie, </a:t>
            </a:r>
            <a:r>
              <a:rPr lang="en-US" sz="1100" dirty="0" err="1"/>
              <a:t>Ferring</a:t>
            </a:r>
            <a:r>
              <a:rPr lang="en-US" sz="1100" dirty="0"/>
              <a:t>, MSD, </a:t>
            </a:r>
            <a:r>
              <a:rPr lang="en-US" sz="1100" dirty="0" err="1"/>
              <a:t>Chiesi</a:t>
            </a:r>
            <a:r>
              <a:rPr lang="en-US" sz="1100" dirty="0"/>
              <a:t>, Falk, Takeda, </a:t>
            </a:r>
            <a:r>
              <a:rPr lang="en-US" sz="1100" dirty="0" err="1"/>
              <a:t>Hospira</a:t>
            </a:r>
            <a:r>
              <a:rPr lang="en-US" sz="1100" dirty="0"/>
              <a:t>, Janssen, Pfizer</a:t>
            </a:r>
          </a:p>
          <a:p>
            <a:pPr>
              <a:buClr>
                <a:schemeClr val="accent1"/>
              </a:buClr>
            </a:pPr>
            <a:r>
              <a:rPr lang="en-US" sz="1100" b="1" dirty="0"/>
              <a:t>Advisory board: </a:t>
            </a:r>
            <a:r>
              <a:rPr lang="en-US" sz="1100" dirty="0"/>
              <a:t>AbbVie, </a:t>
            </a:r>
            <a:r>
              <a:rPr lang="en-US" sz="1100" dirty="0" err="1"/>
              <a:t>Ferring</a:t>
            </a:r>
            <a:r>
              <a:rPr lang="en-US" sz="1100" dirty="0"/>
              <a:t>, MSD, Takeda, </a:t>
            </a:r>
            <a:r>
              <a:rPr lang="en-US" sz="1100" dirty="0" err="1"/>
              <a:t>Celltrion</a:t>
            </a:r>
            <a:r>
              <a:rPr lang="en-US" sz="1100" dirty="0"/>
              <a:t>, Celgene, </a:t>
            </a:r>
            <a:r>
              <a:rPr lang="en-US" sz="1100" dirty="0" err="1"/>
              <a:t>Hospira</a:t>
            </a:r>
            <a:r>
              <a:rPr lang="en-US" sz="1100" dirty="0"/>
              <a:t>, Janssen, Pfizer </a:t>
            </a:r>
          </a:p>
          <a:p>
            <a:pPr>
              <a:buClr>
                <a:schemeClr val="accent1"/>
              </a:buClr>
            </a:pPr>
            <a:r>
              <a:rPr lang="en-US" sz="1100" b="1" dirty="0"/>
              <a:t>Consultant: </a:t>
            </a:r>
            <a:r>
              <a:rPr lang="en-US" sz="1100" dirty="0"/>
              <a:t>AbbVie</a:t>
            </a:r>
          </a:p>
        </p:txBody>
      </p:sp>
      <p:sp>
        <p:nvSpPr>
          <p:cNvPr id="8" name="Text Placeholder 7">
            <a:extLst>
              <a:ext uri="{FF2B5EF4-FFF2-40B4-BE49-F238E27FC236}">
                <a16:creationId xmlns:a16="http://schemas.microsoft.com/office/drawing/2014/main" id="{6D200CE7-26A7-3146-8755-721BD2403820}"/>
              </a:ext>
            </a:extLst>
          </p:cNvPr>
          <p:cNvSpPr>
            <a:spLocks noGrp="1"/>
          </p:cNvSpPr>
          <p:nvPr>
            <p:ph type="body" sz="quarter" idx="17"/>
          </p:nvPr>
        </p:nvSpPr>
        <p:spPr/>
        <p:txBody>
          <a:bodyPr/>
          <a:lstStyle/>
          <a:p>
            <a:r>
              <a:rPr lang="en-BE" dirty="0"/>
              <a:t>ezaeaze</a:t>
            </a:r>
          </a:p>
        </p:txBody>
      </p:sp>
      <p:sp>
        <p:nvSpPr>
          <p:cNvPr id="5" name="Text Placeholder 8">
            <a:extLst>
              <a:ext uri="{FF2B5EF4-FFF2-40B4-BE49-F238E27FC236}">
                <a16:creationId xmlns:a16="http://schemas.microsoft.com/office/drawing/2014/main" id="{058731CA-92D7-2444-80C7-FFAA0AD198C0}"/>
              </a:ext>
            </a:extLst>
          </p:cNvPr>
          <p:cNvSpPr txBox="1">
            <a:spLocks/>
          </p:cNvSpPr>
          <p:nvPr/>
        </p:nvSpPr>
        <p:spPr>
          <a:xfrm>
            <a:off x="451446" y="3105196"/>
            <a:ext cx="1310190" cy="261610"/>
          </a:xfrm>
          <a:prstGeom prst="rect">
            <a:avLst/>
          </a:prstGeom>
        </p:spPr>
        <p:txBody>
          <a:bodyPr wrap="square">
            <a:spAutoFit/>
          </a:bodyPr>
          <a:lst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75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35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25">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75">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marL="0" indent="0" algn="ctr" defTabSz="914400">
              <a:buNone/>
            </a:pPr>
            <a:r>
              <a:rPr lang="en-GB" sz="1100" kern="0">
                <a:solidFill>
                  <a:schemeClr val="accent2"/>
                </a:solidFill>
              </a:rPr>
              <a:t>Edouard Louis </a:t>
            </a:r>
          </a:p>
        </p:txBody>
      </p:sp>
      <p:pic>
        <p:nvPicPr>
          <p:cNvPr id="12" name="Picture 11" descr="A person looking at the camera&#10;&#10;Description automatically generated">
            <a:extLst>
              <a:ext uri="{FF2B5EF4-FFF2-40B4-BE49-F238E27FC236}">
                <a16:creationId xmlns:a16="http://schemas.microsoft.com/office/drawing/2014/main" id="{D5DF3001-8301-CF46-9AE5-7FC1F67DBB8E}"/>
              </a:ext>
            </a:extLst>
          </p:cNvPr>
          <p:cNvPicPr>
            <a:picLocks noChangeAspect="1"/>
          </p:cNvPicPr>
          <p:nvPr/>
        </p:nvPicPr>
        <p:blipFill rotWithShape="1">
          <a:blip r:embed="rId2"/>
          <a:srcRect l="29170" r="4164"/>
          <a:stretch/>
        </p:blipFill>
        <p:spPr>
          <a:xfrm>
            <a:off x="593541" y="1967713"/>
            <a:ext cx="1026000" cy="1026000"/>
          </a:xfrm>
          <a:prstGeom prst="ellipse">
            <a:avLst/>
          </a:prstGeom>
          <a:noFill/>
          <a:ln w="19050">
            <a:solidFill>
              <a:schemeClr val="accent2"/>
            </a:solidFill>
          </a:ln>
        </p:spPr>
      </p:pic>
      <p:sp>
        <p:nvSpPr>
          <p:cNvPr id="2" name="Slide Number Placeholder 1">
            <a:extLst>
              <a:ext uri="{FF2B5EF4-FFF2-40B4-BE49-F238E27FC236}">
                <a16:creationId xmlns:a16="http://schemas.microsoft.com/office/drawing/2014/main" id="{44E3549C-04E4-B140-BC5C-604F9F494254}"/>
              </a:ext>
            </a:extLst>
          </p:cNvPr>
          <p:cNvSpPr>
            <a:spLocks noGrp="1"/>
          </p:cNvSpPr>
          <p:nvPr>
            <p:ph type="sldNum" sz="quarter" idx="4"/>
          </p:nvPr>
        </p:nvSpPr>
        <p:spPr/>
        <p:txBody>
          <a:bodyPr/>
          <a:lstStyle/>
          <a:p>
            <a:fld id="{AD816501-AAE5-214E-B100-00C3DC5F5E3F}" type="slidenum">
              <a:rPr lang="en-US" smtClean="0"/>
              <a:pPr/>
              <a:t>2</a:t>
            </a:fld>
            <a:endParaRPr lang="en-US" dirty="0"/>
          </a:p>
        </p:txBody>
      </p:sp>
      <p:sp>
        <p:nvSpPr>
          <p:cNvPr id="9" name="TextBox 8">
            <a:extLst>
              <a:ext uri="{FF2B5EF4-FFF2-40B4-BE49-F238E27FC236}">
                <a16:creationId xmlns:a16="http://schemas.microsoft.com/office/drawing/2014/main" id="{B9022D16-993B-40DD-BE52-D5D19DA71948}"/>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86756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Patient </a:t>
            </a:r>
            <a:r>
              <a:rPr lang="fr-FR" dirty="0" err="1"/>
              <a:t>preferences</a:t>
            </a:r>
            <a:r>
              <a:rPr lang="fr-FR" dirty="0"/>
              <a:t> for IBD </a:t>
            </a:r>
            <a:r>
              <a:rPr lang="fr-FR" dirty="0" err="1"/>
              <a:t>treatment</a:t>
            </a:r>
            <a:endParaRPr lang="en-US" dirty="0"/>
          </a:p>
        </p:txBody>
      </p:sp>
      <p:sp>
        <p:nvSpPr>
          <p:cNvPr id="2" name="Text Placeholder 1">
            <a:extLst>
              <a:ext uri="{FF2B5EF4-FFF2-40B4-BE49-F238E27FC236}">
                <a16:creationId xmlns:a16="http://schemas.microsoft.com/office/drawing/2014/main" id="{59AC6E8A-66F2-D74F-89CF-F2E5DF5E187D}"/>
              </a:ext>
            </a:extLst>
          </p:cNvPr>
          <p:cNvSpPr>
            <a:spLocks noGrp="1"/>
          </p:cNvSpPr>
          <p:nvPr>
            <p:ph type="body" sz="quarter" idx="18"/>
          </p:nvPr>
        </p:nvSpPr>
        <p:spPr>
          <a:xfrm>
            <a:off x="450850" y="891633"/>
            <a:ext cx="8239125" cy="3360234"/>
          </a:xfrm>
        </p:spPr>
        <p:txBody>
          <a:bodyPr/>
          <a:lstStyle/>
          <a:p>
            <a:r>
              <a:rPr lang="en-GB" sz="1400" dirty="0"/>
              <a:t>Efficacy</a:t>
            </a:r>
          </a:p>
          <a:p>
            <a:pPr lvl="1"/>
            <a:r>
              <a:rPr lang="en-GB" sz="1200" dirty="0"/>
              <a:t>Abdominal pain</a:t>
            </a:r>
          </a:p>
          <a:p>
            <a:pPr lvl="1"/>
            <a:r>
              <a:rPr lang="en-GB" sz="1200" dirty="0"/>
              <a:t>Other disease-related pain </a:t>
            </a:r>
          </a:p>
          <a:p>
            <a:pPr lvl="1"/>
            <a:r>
              <a:rPr lang="en-GB" sz="1200" dirty="0"/>
              <a:t>Bowel urgency (When you feel the need for a bowel movement you have to rush to the toilet to avoid an accident) </a:t>
            </a:r>
          </a:p>
          <a:p>
            <a:pPr lvl="1"/>
            <a:r>
              <a:rPr lang="en-GB" sz="1200" dirty="0"/>
              <a:t>Fatigue (An overwhelming sense of continuing tiredness, lack of energy or feeling exhausted that is not relieved by rest or sleep)</a:t>
            </a:r>
          </a:p>
          <a:p>
            <a:r>
              <a:rPr lang="en-GB" sz="1400" dirty="0"/>
              <a:t>Complications/Risk</a:t>
            </a:r>
          </a:p>
          <a:p>
            <a:pPr lvl="1"/>
            <a:r>
              <a:rPr lang="en-GB" sz="1200" dirty="0"/>
              <a:t>Risk of cancer and serious infections within the next 10 years</a:t>
            </a:r>
          </a:p>
          <a:p>
            <a:pPr lvl="1"/>
            <a:r>
              <a:rPr lang="en-GB" sz="1200" dirty="0"/>
              <a:t>Risk of mild to moderate side-effects (nausea, vomiting, headache, non-serious infections, lab abnormalities, skin reactions, infusion reactions…)</a:t>
            </a:r>
          </a:p>
          <a:p>
            <a:pPr lvl="1"/>
            <a:r>
              <a:rPr lang="en-GB" sz="1200" dirty="0"/>
              <a:t>Aesthetic complications related to Treatment (Hair loss, unintentional weight change, facial hair, acne, puffy face)</a:t>
            </a:r>
          </a:p>
          <a:p>
            <a:r>
              <a:rPr lang="en-GB" sz="1400" dirty="0"/>
              <a:t>Health-related quality of life</a:t>
            </a:r>
          </a:p>
          <a:p>
            <a:pPr lvl="1"/>
            <a:r>
              <a:rPr lang="en-GB" sz="1200" dirty="0"/>
              <a:t>Emotional status</a:t>
            </a:r>
          </a:p>
          <a:p>
            <a:pPr lvl="1"/>
            <a:r>
              <a:rPr lang="en-GB" sz="1200" dirty="0"/>
              <a:t>Sexual life</a:t>
            </a:r>
          </a:p>
          <a:p>
            <a:pPr lvl="1"/>
            <a:r>
              <a:rPr lang="en-GB" sz="1200" dirty="0"/>
              <a:t>Social life and relationships (Interpersonal interactions)</a:t>
            </a:r>
          </a:p>
          <a:p>
            <a:endParaRPr lang="en-BE" sz="1400" dirty="0"/>
          </a:p>
        </p:txBody>
      </p:sp>
      <p:sp>
        <p:nvSpPr>
          <p:cNvPr id="7" name="Text Placeholder 6">
            <a:extLst>
              <a:ext uri="{FF2B5EF4-FFF2-40B4-BE49-F238E27FC236}">
                <a16:creationId xmlns:a16="http://schemas.microsoft.com/office/drawing/2014/main" id="{D1706D80-BD2A-C34C-BC7D-5BB5399B9E98}"/>
              </a:ext>
            </a:extLst>
          </p:cNvPr>
          <p:cNvSpPr>
            <a:spLocks noGrp="1"/>
          </p:cNvSpPr>
          <p:nvPr>
            <p:ph type="body" sz="quarter" idx="17"/>
          </p:nvPr>
        </p:nvSpPr>
        <p:spPr/>
        <p:txBody>
          <a:bodyPr/>
          <a:lstStyle/>
          <a:p>
            <a:r>
              <a:rPr lang="en-GB" dirty="0"/>
              <a:t>Defining Meaningful Attributes for the Treatment of Inflammatory Bowel Diseases from Patients’ Perspective.  Louis E et al, UEGW 2019</a:t>
            </a:r>
          </a:p>
        </p:txBody>
      </p:sp>
      <p:sp>
        <p:nvSpPr>
          <p:cNvPr id="5" name="TextBox 4">
            <a:extLst>
              <a:ext uri="{FF2B5EF4-FFF2-40B4-BE49-F238E27FC236}">
                <a16:creationId xmlns:a16="http://schemas.microsoft.com/office/drawing/2014/main" id="{3329B198-0B18-46C8-A6D3-ECD84D802AF1}"/>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6104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rme libre : forme 47">
            <a:extLst>
              <a:ext uri="{FF2B5EF4-FFF2-40B4-BE49-F238E27FC236}">
                <a16:creationId xmlns:a16="http://schemas.microsoft.com/office/drawing/2014/main" id="{62CE38A5-EB6A-4BDF-B3C4-8A2E5F03D027}"/>
              </a:ext>
            </a:extLst>
          </p:cNvPr>
          <p:cNvSpPr/>
          <p:nvPr/>
        </p:nvSpPr>
        <p:spPr>
          <a:xfrm>
            <a:off x="689664" y="33620"/>
            <a:ext cx="8260307" cy="2712299"/>
          </a:xfrm>
          <a:custGeom>
            <a:avLst/>
            <a:gdLst>
              <a:gd name="connsiteX0" fmla="*/ 51233 w 8934301"/>
              <a:gd name="connsiteY0" fmla="*/ 219545 h 3795665"/>
              <a:gd name="connsiteX1" fmla="*/ 87809 w 8934301"/>
              <a:gd name="connsiteY1" fmla="*/ 576161 h 3795665"/>
              <a:gd name="connsiteX2" fmla="*/ 865049 w 8934301"/>
              <a:gd name="connsiteY2" fmla="*/ 1325969 h 3795665"/>
              <a:gd name="connsiteX3" fmla="*/ 2392097 w 8934301"/>
              <a:gd name="connsiteY3" fmla="*/ 2231225 h 3795665"/>
              <a:gd name="connsiteX4" fmla="*/ 4358057 w 8934301"/>
              <a:gd name="connsiteY4" fmla="*/ 3017609 h 3795665"/>
              <a:gd name="connsiteX5" fmla="*/ 6314873 w 8934301"/>
              <a:gd name="connsiteY5" fmla="*/ 3456521 h 3795665"/>
              <a:gd name="connsiteX6" fmla="*/ 7741337 w 8934301"/>
              <a:gd name="connsiteY6" fmla="*/ 3584537 h 3795665"/>
              <a:gd name="connsiteX7" fmla="*/ 8847761 w 8934301"/>
              <a:gd name="connsiteY7" fmla="*/ 3529673 h 3795665"/>
              <a:gd name="connsiteX8" fmla="*/ 8847761 w 8934301"/>
              <a:gd name="connsiteY8" fmla="*/ 237833 h 3795665"/>
              <a:gd name="connsiteX9" fmla="*/ 8728889 w 8934301"/>
              <a:gd name="connsiteY9" fmla="*/ 256121 h 3795665"/>
              <a:gd name="connsiteX10" fmla="*/ 51233 w 8934301"/>
              <a:gd name="connsiteY10" fmla="*/ 219545 h 379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4301" h="3795665">
                <a:moveTo>
                  <a:pt x="51233" y="219545"/>
                </a:moveTo>
                <a:cubicBezTo>
                  <a:pt x="1703" y="305651"/>
                  <a:pt x="-47827" y="391757"/>
                  <a:pt x="87809" y="576161"/>
                </a:cubicBezTo>
                <a:cubicBezTo>
                  <a:pt x="223445" y="760565"/>
                  <a:pt x="481001" y="1050125"/>
                  <a:pt x="865049" y="1325969"/>
                </a:cubicBezTo>
                <a:cubicBezTo>
                  <a:pt x="1249097" y="1601813"/>
                  <a:pt x="1809929" y="1949285"/>
                  <a:pt x="2392097" y="2231225"/>
                </a:cubicBezTo>
                <a:cubicBezTo>
                  <a:pt x="2974265" y="2513165"/>
                  <a:pt x="3704261" y="2813393"/>
                  <a:pt x="4358057" y="3017609"/>
                </a:cubicBezTo>
                <a:cubicBezTo>
                  <a:pt x="5011853" y="3221825"/>
                  <a:pt x="5750993" y="3362033"/>
                  <a:pt x="6314873" y="3456521"/>
                </a:cubicBezTo>
                <a:cubicBezTo>
                  <a:pt x="6878753" y="3551009"/>
                  <a:pt x="7319189" y="3572345"/>
                  <a:pt x="7741337" y="3584537"/>
                </a:cubicBezTo>
                <a:cubicBezTo>
                  <a:pt x="8163485" y="3596729"/>
                  <a:pt x="8663357" y="4087457"/>
                  <a:pt x="8847761" y="3529673"/>
                </a:cubicBezTo>
                <a:cubicBezTo>
                  <a:pt x="9032165" y="2971889"/>
                  <a:pt x="8867573" y="783425"/>
                  <a:pt x="8847761" y="237833"/>
                </a:cubicBezTo>
                <a:cubicBezTo>
                  <a:pt x="8827949" y="-307759"/>
                  <a:pt x="8728889" y="256121"/>
                  <a:pt x="8728889" y="256121"/>
                </a:cubicBezTo>
                <a:lnTo>
                  <a:pt x="51233" y="219545"/>
                </a:lnTo>
                <a:close/>
              </a:path>
            </a:pathLst>
          </a:custGeom>
          <a:solidFill>
            <a:schemeClr val="accent1">
              <a:alpha val="1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Forme libre : forme 50">
            <a:extLst>
              <a:ext uri="{FF2B5EF4-FFF2-40B4-BE49-F238E27FC236}">
                <a16:creationId xmlns:a16="http://schemas.microsoft.com/office/drawing/2014/main" id="{DC6EF3E6-24BD-4EF1-A0CB-EDA6C3BE634C}"/>
              </a:ext>
            </a:extLst>
          </p:cNvPr>
          <p:cNvSpPr/>
          <p:nvPr/>
        </p:nvSpPr>
        <p:spPr>
          <a:xfrm>
            <a:off x="14100" y="154248"/>
            <a:ext cx="8935871" cy="4519145"/>
          </a:xfrm>
          <a:custGeom>
            <a:avLst/>
            <a:gdLst>
              <a:gd name="connsiteX0" fmla="*/ 591654 w 9793902"/>
              <a:gd name="connsiteY0" fmla="*/ 452240 h 7191500"/>
              <a:gd name="connsiteX1" fmla="*/ 609942 w 9793902"/>
              <a:gd name="connsiteY1" fmla="*/ 5874632 h 7191500"/>
              <a:gd name="connsiteX2" fmla="*/ 619086 w 9793902"/>
              <a:gd name="connsiteY2" fmla="*/ 6917048 h 7191500"/>
              <a:gd name="connsiteX3" fmla="*/ 8949270 w 9793902"/>
              <a:gd name="connsiteY3" fmla="*/ 6926192 h 7191500"/>
              <a:gd name="connsiteX4" fmla="*/ 9580206 w 9793902"/>
              <a:gd name="connsiteY4" fmla="*/ 3890384 h 7191500"/>
              <a:gd name="connsiteX5" fmla="*/ 9552774 w 9793902"/>
              <a:gd name="connsiteY5" fmla="*/ 3981824 h 7191500"/>
              <a:gd name="connsiteX6" fmla="*/ 8812110 w 9793902"/>
              <a:gd name="connsiteY6" fmla="*/ 3771512 h 7191500"/>
              <a:gd name="connsiteX7" fmla="*/ 7861134 w 9793902"/>
              <a:gd name="connsiteY7" fmla="*/ 3680072 h 7191500"/>
              <a:gd name="connsiteX8" fmla="*/ 6562686 w 9793902"/>
              <a:gd name="connsiteY8" fmla="*/ 3497192 h 7191500"/>
              <a:gd name="connsiteX9" fmla="*/ 5172798 w 9793902"/>
              <a:gd name="connsiteY9" fmla="*/ 3158864 h 7191500"/>
              <a:gd name="connsiteX10" fmla="*/ 3856062 w 9793902"/>
              <a:gd name="connsiteY10" fmla="*/ 2729096 h 7191500"/>
              <a:gd name="connsiteX11" fmla="*/ 2411310 w 9793902"/>
              <a:gd name="connsiteY11" fmla="*/ 2043296 h 7191500"/>
              <a:gd name="connsiteX12" fmla="*/ 1186014 w 9793902"/>
              <a:gd name="connsiteY12" fmla="*/ 1147184 h 7191500"/>
              <a:gd name="connsiteX13" fmla="*/ 664806 w 9793902"/>
              <a:gd name="connsiteY13" fmla="*/ 388232 h 7191500"/>
              <a:gd name="connsiteX14" fmla="*/ 591654 w 9793902"/>
              <a:gd name="connsiteY14" fmla="*/ 452240 h 719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3902" h="7191500">
                <a:moveTo>
                  <a:pt x="591654" y="452240"/>
                </a:moveTo>
                <a:cubicBezTo>
                  <a:pt x="582510" y="1366640"/>
                  <a:pt x="605370" y="4797164"/>
                  <a:pt x="609942" y="5874632"/>
                </a:cubicBezTo>
                <a:cubicBezTo>
                  <a:pt x="614514" y="6952100"/>
                  <a:pt x="-770802" y="6741788"/>
                  <a:pt x="619086" y="6917048"/>
                </a:cubicBezTo>
                <a:cubicBezTo>
                  <a:pt x="2008974" y="7092308"/>
                  <a:pt x="7455750" y="7430636"/>
                  <a:pt x="8949270" y="6926192"/>
                </a:cubicBezTo>
                <a:cubicBezTo>
                  <a:pt x="10442790" y="6421748"/>
                  <a:pt x="9479622" y="4381112"/>
                  <a:pt x="9580206" y="3890384"/>
                </a:cubicBezTo>
                <a:cubicBezTo>
                  <a:pt x="9680790" y="3399656"/>
                  <a:pt x="9680790" y="4001636"/>
                  <a:pt x="9552774" y="3981824"/>
                </a:cubicBezTo>
                <a:cubicBezTo>
                  <a:pt x="9424758" y="3962012"/>
                  <a:pt x="9094050" y="3821804"/>
                  <a:pt x="8812110" y="3771512"/>
                </a:cubicBezTo>
                <a:cubicBezTo>
                  <a:pt x="8530170" y="3721220"/>
                  <a:pt x="8236038" y="3725792"/>
                  <a:pt x="7861134" y="3680072"/>
                </a:cubicBezTo>
                <a:cubicBezTo>
                  <a:pt x="7486230" y="3634352"/>
                  <a:pt x="7010742" y="3584060"/>
                  <a:pt x="6562686" y="3497192"/>
                </a:cubicBezTo>
                <a:cubicBezTo>
                  <a:pt x="6114630" y="3410324"/>
                  <a:pt x="5623902" y="3286880"/>
                  <a:pt x="5172798" y="3158864"/>
                </a:cubicBezTo>
                <a:cubicBezTo>
                  <a:pt x="4721694" y="3030848"/>
                  <a:pt x="4316310" y="2915024"/>
                  <a:pt x="3856062" y="2729096"/>
                </a:cubicBezTo>
                <a:cubicBezTo>
                  <a:pt x="3395814" y="2543168"/>
                  <a:pt x="2856318" y="2306948"/>
                  <a:pt x="2411310" y="2043296"/>
                </a:cubicBezTo>
                <a:cubicBezTo>
                  <a:pt x="1966302" y="1779644"/>
                  <a:pt x="1477098" y="1423028"/>
                  <a:pt x="1186014" y="1147184"/>
                </a:cubicBezTo>
                <a:cubicBezTo>
                  <a:pt x="894930" y="871340"/>
                  <a:pt x="760818" y="502532"/>
                  <a:pt x="664806" y="388232"/>
                </a:cubicBezTo>
                <a:cubicBezTo>
                  <a:pt x="568794" y="273932"/>
                  <a:pt x="600798" y="-462160"/>
                  <a:pt x="591654" y="452240"/>
                </a:cubicBezTo>
                <a:close/>
              </a:path>
            </a:pathLst>
          </a:custGeom>
          <a:solidFill>
            <a:schemeClr val="accent5">
              <a:alpha val="10000"/>
            </a:schemeClr>
          </a:solid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Freeform: Shape 2">
            <a:extLst>
              <a:ext uri="{FF2B5EF4-FFF2-40B4-BE49-F238E27FC236}">
                <a16:creationId xmlns:a16="http://schemas.microsoft.com/office/drawing/2014/main" id="{623734D8-5288-4075-A226-2BFE505BF443}"/>
              </a:ext>
            </a:extLst>
          </p:cNvPr>
          <p:cNvSpPr/>
          <p:nvPr/>
        </p:nvSpPr>
        <p:spPr>
          <a:xfrm>
            <a:off x="3125591" y="636312"/>
            <a:ext cx="1083135" cy="639317"/>
          </a:xfrm>
          <a:custGeom>
            <a:avLst/>
            <a:gdLst>
              <a:gd name="connsiteX0" fmla="*/ 0 w 1444180"/>
              <a:gd name="connsiteY0" fmla="*/ 426211 h 852422"/>
              <a:gd name="connsiteX1" fmla="*/ 722090 w 1444180"/>
              <a:gd name="connsiteY1" fmla="*/ 0 h 852422"/>
              <a:gd name="connsiteX2" fmla="*/ 1444180 w 1444180"/>
              <a:gd name="connsiteY2" fmla="*/ 426211 h 852422"/>
              <a:gd name="connsiteX3" fmla="*/ 722090 w 1444180"/>
              <a:gd name="connsiteY3" fmla="*/ 852422 h 852422"/>
              <a:gd name="connsiteX4" fmla="*/ 0 w 1444180"/>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80" h="852422">
                <a:moveTo>
                  <a:pt x="0" y="426211"/>
                </a:moveTo>
                <a:cubicBezTo>
                  <a:pt x="0" y="190821"/>
                  <a:pt x="323291" y="0"/>
                  <a:pt x="722090" y="0"/>
                </a:cubicBezTo>
                <a:cubicBezTo>
                  <a:pt x="1120889" y="0"/>
                  <a:pt x="1444180" y="190821"/>
                  <a:pt x="1444180" y="426211"/>
                </a:cubicBezTo>
                <a:cubicBezTo>
                  <a:pt x="1444180" y="661601"/>
                  <a:pt x="1120889" y="852422"/>
                  <a:pt x="722090" y="852422"/>
                </a:cubicBezTo>
                <a:cubicBezTo>
                  <a:pt x="323291"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 Phenotype</a:t>
            </a:r>
          </a:p>
        </p:txBody>
      </p:sp>
      <p:sp>
        <p:nvSpPr>
          <p:cNvPr id="29" name="Freeform: Shape 3">
            <a:extLst>
              <a:ext uri="{FF2B5EF4-FFF2-40B4-BE49-F238E27FC236}">
                <a16:creationId xmlns:a16="http://schemas.microsoft.com/office/drawing/2014/main" id="{23811D7E-0649-4038-A610-476300797B02}"/>
              </a:ext>
            </a:extLst>
          </p:cNvPr>
          <p:cNvSpPr/>
          <p:nvPr/>
        </p:nvSpPr>
        <p:spPr>
          <a:xfrm rot="585694">
            <a:off x="5033703" y="558596"/>
            <a:ext cx="53942" cy="208280"/>
          </a:xfrm>
          <a:custGeom>
            <a:avLst/>
            <a:gdLst>
              <a:gd name="connsiteX0" fmla="*/ 0 w 71922"/>
              <a:gd name="connsiteY0" fmla="*/ 55541 h 277706"/>
              <a:gd name="connsiteX1" fmla="*/ 35961 w 71922"/>
              <a:gd name="connsiteY1" fmla="*/ 55541 h 277706"/>
              <a:gd name="connsiteX2" fmla="*/ 35961 w 71922"/>
              <a:gd name="connsiteY2" fmla="*/ 0 h 277706"/>
              <a:gd name="connsiteX3" fmla="*/ 71922 w 71922"/>
              <a:gd name="connsiteY3" fmla="*/ 138853 h 277706"/>
              <a:gd name="connsiteX4" fmla="*/ 35961 w 71922"/>
              <a:gd name="connsiteY4" fmla="*/ 277706 h 277706"/>
              <a:gd name="connsiteX5" fmla="*/ 35961 w 71922"/>
              <a:gd name="connsiteY5" fmla="*/ 222165 h 277706"/>
              <a:gd name="connsiteX6" fmla="*/ 0 w 71922"/>
              <a:gd name="connsiteY6" fmla="*/ 222165 h 277706"/>
              <a:gd name="connsiteX7" fmla="*/ 0 w 71922"/>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22" h="277706">
                <a:moveTo>
                  <a:pt x="71921" y="222165"/>
                </a:moveTo>
                <a:lnTo>
                  <a:pt x="35961" y="222165"/>
                </a:lnTo>
                <a:lnTo>
                  <a:pt x="35961" y="277706"/>
                </a:lnTo>
                <a:lnTo>
                  <a:pt x="1" y="138853"/>
                </a:lnTo>
                <a:lnTo>
                  <a:pt x="35961" y="0"/>
                </a:lnTo>
                <a:lnTo>
                  <a:pt x="35961" y="55541"/>
                </a:lnTo>
                <a:lnTo>
                  <a:pt x="71921" y="55541"/>
                </a:lnTo>
                <a:lnTo>
                  <a:pt x="71921" y="222165"/>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6183" tIns="41655" rIns="-1" bIns="41656"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30" name="Freeform: Shape 10">
            <a:extLst>
              <a:ext uri="{FF2B5EF4-FFF2-40B4-BE49-F238E27FC236}">
                <a16:creationId xmlns:a16="http://schemas.microsoft.com/office/drawing/2014/main" id="{9E650846-FF39-4576-82AC-503474E94D94}"/>
              </a:ext>
            </a:extLst>
          </p:cNvPr>
          <p:cNvSpPr/>
          <p:nvPr/>
        </p:nvSpPr>
        <p:spPr>
          <a:xfrm>
            <a:off x="2347061" y="2790177"/>
            <a:ext cx="1138931" cy="639317"/>
          </a:xfrm>
          <a:custGeom>
            <a:avLst/>
            <a:gdLst>
              <a:gd name="connsiteX0" fmla="*/ 0 w 1773535"/>
              <a:gd name="connsiteY0" fmla="*/ 426211 h 852422"/>
              <a:gd name="connsiteX1" fmla="*/ 886768 w 1773535"/>
              <a:gd name="connsiteY1" fmla="*/ 0 h 852422"/>
              <a:gd name="connsiteX2" fmla="*/ 1773536 w 1773535"/>
              <a:gd name="connsiteY2" fmla="*/ 426211 h 852422"/>
              <a:gd name="connsiteX3" fmla="*/ 886768 w 1773535"/>
              <a:gd name="connsiteY3" fmla="*/ 852422 h 852422"/>
              <a:gd name="connsiteX4" fmla="*/ 0 w 1773535"/>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35" h="852422">
                <a:moveTo>
                  <a:pt x="0" y="426211"/>
                </a:moveTo>
                <a:cubicBezTo>
                  <a:pt x="0" y="190821"/>
                  <a:pt x="397020" y="0"/>
                  <a:pt x="886768" y="0"/>
                </a:cubicBezTo>
                <a:cubicBezTo>
                  <a:pt x="1376516" y="0"/>
                  <a:pt x="1773536" y="190821"/>
                  <a:pt x="1773536" y="426211"/>
                </a:cubicBezTo>
                <a:cubicBezTo>
                  <a:pt x="1773536" y="661601"/>
                  <a:pt x="1376516" y="852422"/>
                  <a:pt x="886768" y="852422"/>
                </a:cubicBezTo>
                <a:cubicBezTo>
                  <a:pt x="397020"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Adherence</a:t>
            </a:r>
          </a:p>
        </p:txBody>
      </p:sp>
      <p:sp>
        <p:nvSpPr>
          <p:cNvPr id="31" name="Freeform: Shape 11">
            <a:extLst>
              <a:ext uri="{FF2B5EF4-FFF2-40B4-BE49-F238E27FC236}">
                <a16:creationId xmlns:a16="http://schemas.microsoft.com/office/drawing/2014/main" id="{F813B93D-1D06-407F-A888-D85E71883C7D}"/>
              </a:ext>
            </a:extLst>
          </p:cNvPr>
          <p:cNvSpPr/>
          <p:nvPr/>
        </p:nvSpPr>
        <p:spPr>
          <a:xfrm rot="3370730">
            <a:off x="5839272" y="980281"/>
            <a:ext cx="24432" cy="208280"/>
          </a:xfrm>
          <a:custGeom>
            <a:avLst/>
            <a:gdLst>
              <a:gd name="connsiteX0" fmla="*/ 0 w 32576"/>
              <a:gd name="connsiteY0" fmla="*/ 55541 h 277706"/>
              <a:gd name="connsiteX1" fmla="*/ 16288 w 32576"/>
              <a:gd name="connsiteY1" fmla="*/ 55541 h 277706"/>
              <a:gd name="connsiteX2" fmla="*/ 16288 w 32576"/>
              <a:gd name="connsiteY2" fmla="*/ 0 h 277706"/>
              <a:gd name="connsiteX3" fmla="*/ 32576 w 32576"/>
              <a:gd name="connsiteY3" fmla="*/ 138853 h 277706"/>
              <a:gd name="connsiteX4" fmla="*/ 16288 w 32576"/>
              <a:gd name="connsiteY4" fmla="*/ 277706 h 277706"/>
              <a:gd name="connsiteX5" fmla="*/ 16288 w 32576"/>
              <a:gd name="connsiteY5" fmla="*/ 222165 h 277706"/>
              <a:gd name="connsiteX6" fmla="*/ 0 w 32576"/>
              <a:gd name="connsiteY6" fmla="*/ 222165 h 277706"/>
              <a:gd name="connsiteX7" fmla="*/ 0 w 32576"/>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76" h="277706">
                <a:moveTo>
                  <a:pt x="0" y="55541"/>
                </a:moveTo>
                <a:lnTo>
                  <a:pt x="16288" y="55541"/>
                </a:lnTo>
                <a:lnTo>
                  <a:pt x="16288" y="0"/>
                </a:lnTo>
                <a:lnTo>
                  <a:pt x="32576" y="138853"/>
                </a:lnTo>
                <a:lnTo>
                  <a:pt x="16288" y="277706"/>
                </a:lnTo>
                <a:lnTo>
                  <a:pt x="16288" y="222165"/>
                </a:lnTo>
                <a:lnTo>
                  <a:pt x="0" y="222165"/>
                </a:lnTo>
                <a:lnTo>
                  <a:pt x="0" y="55541"/>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 tIns="41655" rIns="7330" bIns="41656"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32" name="Freeform: Shape 12">
            <a:extLst>
              <a:ext uri="{FF2B5EF4-FFF2-40B4-BE49-F238E27FC236}">
                <a16:creationId xmlns:a16="http://schemas.microsoft.com/office/drawing/2014/main" id="{44A440DB-07BA-4DAA-8C9B-C12CBB5D818C}"/>
              </a:ext>
            </a:extLst>
          </p:cNvPr>
          <p:cNvSpPr/>
          <p:nvPr/>
        </p:nvSpPr>
        <p:spPr>
          <a:xfrm>
            <a:off x="4277552" y="541864"/>
            <a:ext cx="1274789" cy="639317"/>
          </a:xfrm>
          <a:custGeom>
            <a:avLst/>
            <a:gdLst>
              <a:gd name="connsiteX0" fmla="*/ 0 w 1699719"/>
              <a:gd name="connsiteY0" fmla="*/ 426211 h 852422"/>
              <a:gd name="connsiteX1" fmla="*/ 849860 w 1699719"/>
              <a:gd name="connsiteY1" fmla="*/ 0 h 852422"/>
              <a:gd name="connsiteX2" fmla="*/ 1699720 w 1699719"/>
              <a:gd name="connsiteY2" fmla="*/ 426211 h 852422"/>
              <a:gd name="connsiteX3" fmla="*/ 849860 w 1699719"/>
              <a:gd name="connsiteY3" fmla="*/ 852422 h 852422"/>
              <a:gd name="connsiteX4" fmla="*/ 0 w 1699719"/>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719" h="852422">
                <a:moveTo>
                  <a:pt x="0" y="426211"/>
                </a:moveTo>
                <a:cubicBezTo>
                  <a:pt x="0" y="190821"/>
                  <a:pt x="380495" y="0"/>
                  <a:pt x="849860" y="0"/>
                </a:cubicBezTo>
                <a:cubicBezTo>
                  <a:pt x="1319225" y="0"/>
                  <a:pt x="1699720" y="190821"/>
                  <a:pt x="1699720" y="426211"/>
                </a:cubicBezTo>
                <a:cubicBezTo>
                  <a:pt x="1699720" y="661601"/>
                  <a:pt x="1319225" y="852422"/>
                  <a:pt x="849860" y="852422"/>
                </a:cubicBezTo>
                <a:cubicBezTo>
                  <a:pt x="380495"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Severity</a:t>
            </a:r>
          </a:p>
        </p:txBody>
      </p:sp>
      <p:sp>
        <p:nvSpPr>
          <p:cNvPr id="33" name="Freeform: Shape 13">
            <a:extLst>
              <a:ext uri="{FF2B5EF4-FFF2-40B4-BE49-F238E27FC236}">
                <a16:creationId xmlns:a16="http://schemas.microsoft.com/office/drawing/2014/main" id="{3620F50D-4A37-4832-8F86-B42CF39AF404}"/>
              </a:ext>
            </a:extLst>
          </p:cNvPr>
          <p:cNvSpPr/>
          <p:nvPr/>
        </p:nvSpPr>
        <p:spPr>
          <a:xfrm rot="4218129">
            <a:off x="6151413" y="1747803"/>
            <a:ext cx="151077" cy="208280"/>
          </a:xfrm>
          <a:custGeom>
            <a:avLst/>
            <a:gdLst>
              <a:gd name="connsiteX0" fmla="*/ 0 w 201436"/>
              <a:gd name="connsiteY0" fmla="*/ 55541 h 277706"/>
              <a:gd name="connsiteX1" fmla="*/ 100718 w 201436"/>
              <a:gd name="connsiteY1" fmla="*/ 55541 h 277706"/>
              <a:gd name="connsiteX2" fmla="*/ 100718 w 201436"/>
              <a:gd name="connsiteY2" fmla="*/ 0 h 277706"/>
              <a:gd name="connsiteX3" fmla="*/ 201436 w 201436"/>
              <a:gd name="connsiteY3" fmla="*/ 138853 h 277706"/>
              <a:gd name="connsiteX4" fmla="*/ 100718 w 201436"/>
              <a:gd name="connsiteY4" fmla="*/ 277706 h 277706"/>
              <a:gd name="connsiteX5" fmla="*/ 100718 w 201436"/>
              <a:gd name="connsiteY5" fmla="*/ 222165 h 277706"/>
              <a:gd name="connsiteX6" fmla="*/ 0 w 201436"/>
              <a:gd name="connsiteY6" fmla="*/ 222165 h 277706"/>
              <a:gd name="connsiteX7" fmla="*/ 0 w 201436"/>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436" h="277706">
                <a:moveTo>
                  <a:pt x="0" y="55541"/>
                </a:moveTo>
                <a:lnTo>
                  <a:pt x="100718" y="55541"/>
                </a:lnTo>
                <a:lnTo>
                  <a:pt x="100718" y="0"/>
                </a:lnTo>
                <a:lnTo>
                  <a:pt x="201436" y="138853"/>
                </a:lnTo>
                <a:lnTo>
                  <a:pt x="100718" y="277706"/>
                </a:lnTo>
                <a:lnTo>
                  <a:pt x="100718" y="222165"/>
                </a:lnTo>
                <a:lnTo>
                  <a:pt x="0" y="222165"/>
                </a:lnTo>
                <a:lnTo>
                  <a:pt x="0" y="55541"/>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41656" rIns="45323" bIns="41655"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34" name="Freeform: Shape 14">
            <a:extLst>
              <a:ext uri="{FF2B5EF4-FFF2-40B4-BE49-F238E27FC236}">
                <a16:creationId xmlns:a16="http://schemas.microsoft.com/office/drawing/2014/main" id="{9F5A7444-BF69-4DB1-82BE-511DC3CF9F62}"/>
              </a:ext>
            </a:extLst>
          </p:cNvPr>
          <p:cNvSpPr/>
          <p:nvPr/>
        </p:nvSpPr>
        <p:spPr>
          <a:xfrm>
            <a:off x="5324790" y="1089801"/>
            <a:ext cx="1203083" cy="639317"/>
          </a:xfrm>
          <a:custGeom>
            <a:avLst/>
            <a:gdLst>
              <a:gd name="connsiteX0" fmla="*/ 0 w 1546096"/>
              <a:gd name="connsiteY0" fmla="*/ 426211 h 852422"/>
              <a:gd name="connsiteX1" fmla="*/ 773048 w 1546096"/>
              <a:gd name="connsiteY1" fmla="*/ 0 h 852422"/>
              <a:gd name="connsiteX2" fmla="*/ 1546096 w 1546096"/>
              <a:gd name="connsiteY2" fmla="*/ 426211 h 852422"/>
              <a:gd name="connsiteX3" fmla="*/ 773048 w 1546096"/>
              <a:gd name="connsiteY3" fmla="*/ 852422 h 852422"/>
              <a:gd name="connsiteX4" fmla="*/ 0 w 1546096"/>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096" h="852422">
                <a:moveTo>
                  <a:pt x="0" y="426211"/>
                </a:moveTo>
                <a:cubicBezTo>
                  <a:pt x="0" y="190821"/>
                  <a:pt x="346105" y="0"/>
                  <a:pt x="773048" y="0"/>
                </a:cubicBezTo>
                <a:cubicBezTo>
                  <a:pt x="1199991" y="0"/>
                  <a:pt x="1546096" y="190821"/>
                  <a:pt x="1546096" y="426211"/>
                </a:cubicBezTo>
                <a:cubicBezTo>
                  <a:pt x="1546096" y="661601"/>
                  <a:pt x="1199991" y="852422"/>
                  <a:pt x="773048" y="852422"/>
                </a:cubicBezTo>
                <a:cubicBezTo>
                  <a:pt x="346105"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Co-morbidities</a:t>
            </a:r>
          </a:p>
        </p:txBody>
      </p:sp>
      <p:sp>
        <p:nvSpPr>
          <p:cNvPr id="35" name="Freeform: Shape 15">
            <a:extLst>
              <a:ext uri="{FF2B5EF4-FFF2-40B4-BE49-F238E27FC236}">
                <a16:creationId xmlns:a16="http://schemas.microsoft.com/office/drawing/2014/main" id="{88ED6E40-8574-4E73-AB96-6B0043E0D982}"/>
              </a:ext>
            </a:extLst>
          </p:cNvPr>
          <p:cNvSpPr/>
          <p:nvPr/>
        </p:nvSpPr>
        <p:spPr>
          <a:xfrm rot="16584855">
            <a:off x="6261848" y="2656068"/>
            <a:ext cx="151092" cy="208280"/>
          </a:xfrm>
          <a:custGeom>
            <a:avLst/>
            <a:gdLst>
              <a:gd name="connsiteX0" fmla="*/ 0 w 201456"/>
              <a:gd name="connsiteY0" fmla="*/ 55541 h 277706"/>
              <a:gd name="connsiteX1" fmla="*/ 100728 w 201456"/>
              <a:gd name="connsiteY1" fmla="*/ 55541 h 277706"/>
              <a:gd name="connsiteX2" fmla="*/ 100728 w 201456"/>
              <a:gd name="connsiteY2" fmla="*/ 0 h 277706"/>
              <a:gd name="connsiteX3" fmla="*/ 201456 w 201456"/>
              <a:gd name="connsiteY3" fmla="*/ 138853 h 277706"/>
              <a:gd name="connsiteX4" fmla="*/ 100728 w 201456"/>
              <a:gd name="connsiteY4" fmla="*/ 277706 h 277706"/>
              <a:gd name="connsiteX5" fmla="*/ 100728 w 201456"/>
              <a:gd name="connsiteY5" fmla="*/ 222165 h 277706"/>
              <a:gd name="connsiteX6" fmla="*/ 0 w 201456"/>
              <a:gd name="connsiteY6" fmla="*/ 222165 h 277706"/>
              <a:gd name="connsiteX7" fmla="*/ 0 w 201456"/>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456" h="277706">
                <a:moveTo>
                  <a:pt x="201456" y="222165"/>
                </a:moveTo>
                <a:lnTo>
                  <a:pt x="100728" y="222165"/>
                </a:lnTo>
                <a:lnTo>
                  <a:pt x="100728" y="277706"/>
                </a:lnTo>
                <a:lnTo>
                  <a:pt x="0" y="138853"/>
                </a:lnTo>
                <a:lnTo>
                  <a:pt x="100728" y="0"/>
                </a:lnTo>
                <a:lnTo>
                  <a:pt x="100728" y="55541"/>
                </a:lnTo>
                <a:lnTo>
                  <a:pt x="201456" y="55541"/>
                </a:lnTo>
                <a:lnTo>
                  <a:pt x="201456" y="222165"/>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5327" tIns="41655" rIns="0" bIns="41656"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36" name="Freeform: Shape 16">
            <a:extLst>
              <a:ext uri="{FF2B5EF4-FFF2-40B4-BE49-F238E27FC236}">
                <a16:creationId xmlns:a16="http://schemas.microsoft.com/office/drawing/2014/main" id="{F78FCD4B-CBAB-4E96-AD9B-D048CBE013CC}"/>
              </a:ext>
            </a:extLst>
          </p:cNvPr>
          <p:cNvSpPr/>
          <p:nvPr/>
        </p:nvSpPr>
        <p:spPr>
          <a:xfrm>
            <a:off x="3757637" y="3721850"/>
            <a:ext cx="1107128" cy="639317"/>
          </a:xfrm>
          <a:custGeom>
            <a:avLst/>
            <a:gdLst>
              <a:gd name="connsiteX0" fmla="*/ 0 w 1476171"/>
              <a:gd name="connsiteY0" fmla="*/ 426211 h 852422"/>
              <a:gd name="connsiteX1" fmla="*/ 738086 w 1476171"/>
              <a:gd name="connsiteY1" fmla="*/ 0 h 852422"/>
              <a:gd name="connsiteX2" fmla="*/ 1476172 w 1476171"/>
              <a:gd name="connsiteY2" fmla="*/ 426211 h 852422"/>
              <a:gd name="connsiteX3" fmla="*/ 738086 w 1476171"/>
              <a:gd name="connsiteY3" fmla="*/ 852422 h 852422"/>
              <a:gd name="connsiteX4" fmla="*/ 0 w 1476171"/>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171" h="852422">
                <a:moveTo>
                  <a:pt x="0" y="426211"/>
                </a:moveTo>
                <a:cubicBezTo>
                  <a:pt x="0" y="190821"/>
                  <a:pt x="330452" y="0"/>
                  <a:pt x="738086" y="0"/>
                </a:cubicBezTo>
                <a:cubicBezTo>
                  <a:pt x="1145720" y="0"/>
                  <a:pt x="1476172" y="190821"/>
                  <a:pt x="1476172" y="426211"/>
                </a:cubicBezTo>
                <a:cubicBezTo>
                  <a:pt x="1476172" y="661601"/>
                  <a:pt x="1145720" y="852422"/>
                  <a:pt x="738086" y="852422"/>
                </a:cubicBezTo>
                <a:cubicBezTo>
                  <a:pt x="330452"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Speed of Action</a:t>
            </a:r>
          </a:p>
        </p:txBody>
      </p:sp>
      <p:sp>
        <p:nvSpPr>
          <p:cNvPr id="37" name="Freeform: Shape 17">
            <a:extLst>
              <a:ext uri="{FF2B5EF4-FFF2-40B4-BE49-F238E27FC236}">
                <a16:creationId xmlns:a16="http://schemas.microsoft.com/office/drawing/2014/main" id="{574F4688-0518-4C2B-B434-9DEBC81125BD}"/>
              </a:ext>
            </a:extLst>
          </p:cNvPr>
          <p:cNvSpPr/>
          <p:nvPr/>
        </p:nvSpPr>
        <p:spPr>
          <a:xfrm rot="18228173">
            <a:off x="5978797" y="3348999"/>
            <a:ext cx="111775" cy="208280"/>
          </a:xfrm>
          <a:custGeom>
            <a:avLst/>
            <a:gdLst>
              <a:gd name="connsiteX0" fmla="*/ 0 w 149032"/>
              <a:gd name="connsiteY0" fmla="*/ 55541 h 277706"/>
              <a:gd name="connsiteX1" fmla="*/ 74516 w 149032"/>
              <a:gd name="connsiteY1" fmla="*/ 55541 h 277706"/>
              <a:gd name="connsiteX2" fmla="*/ 74516 w 149032"/>
              <a:gd name="connsiteY2" fmla="*/ 0 h 277706"/>
              <a:gd name="connsiteX3" fmla="*/ 149032 w 149032"/>
              <a:gd name="connsiteY3" fmla="*/ 138853 h 277706"/>
              <a:gd name="connsiteX4" fmla="*/ 74516 w 149032"/>
              <a:gd name="connsiteY4" fmla="*/ 277706 h 277706"/>
              <a:gd name="connsiteX5" fmla="*/ 74516 w 149032"/>
              <a:gd name="connsiteY5" fmla="*/ 222165 h 277706"/>
              <a:gd name="connsiteX6" fmla="*/ 0 w 149032"/>
              <a:gd name="connsiteY6" fmla="*/ 222165 h 277706"/>
              <a:gd name="connsiteX7" fmla="*/ 0 w 149032"/>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032" h="277706">
                <a:moveTo>
                  <a:pt x="149032" y="222165"/>
                </a:moveTo>
                <a:lnTo>
                  <a:pt x="74516" y="222165"/>
                </a:lnTo>
                <a:lnTo>
                  <a:pt x="74516" y="277706"/>
                </a:lnTo>
                <a:lnTo>
                  <a:pt x="0" y="138853"/>
                </a:lnTo>
                <a:lnTo>
                  <a:pt x="74516" y="0"/>
                </a:lnTo>
                <a:lnTo>
                  <a:pt x="74516" y="55541"/>
                </a:lnTo>
                <a:lnTo>
                  <a:pt x="149032" y="55541"/>
                </a:lnTo>
                <a:lnTo>
                  <a:pt x="149032" y="222165"/>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3532" tIns="41656" rIns="1" bIns="41656"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38" name="Freeform: Shape 18">
            <a:extLst>
              <a:ext uri="{FF2B5EF4-FFF2-40B4-BE49-F238E27FC236}">
                <a16:creationId xmlns:a16="http://schemas.microsoft.com/office/drawing/2014/main" id="{BDA2C807-CB43-447E-8776-CDCA0DF92C50}"/>
              </a:ext>
            </a:extLst>
          </p:cNvPr>
          <p:cNvSpPr/>
          <p:nvPr/>
        </p:nvSpPr>
        <p:spPr>
          <a:xfrm>
            <a:off x="2938931" y="3323933"/>
            <a:ext cx="1074705" cy="639317"/>
          </a:xfrm>
          <a:custGeom>
            <a:avLst/>
            <a:gdLst>
              <a:gd name="connsiteX0" fmla="*/ 0 w 1432940"/>
              <a:gd name="connsiteY0" fmla="*/ 426211 h 852422"/>
              <a:gd name="connsiteX1" fmla="*/ 716470 w 1432940"/>
              <a:gd name="connsiteY1" fmla="*/ 0 h 852422"/>
              <a:gd name="connsiteX2" fmla="*/ 1432940 w 1432940"/>
              <a:gd name="connsiteY2" fmla="*/ 426211 h 852422"/>
              <a:gd name="connsiteX3" fmla="*/ 716470 w 1432940"/>
              <a:gd name="connsiteY3" fmla="*/ 852422 h 852422"/>
              <a:gd name="connsiteX4" fmla="*/ 0 w 1432940"/>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940" h="852422">
                <a:moveTo>
                  <a:pt x="0" y="426211"/>
                </a:moveTo>
                <a:cubicBezTo>
                  <a:pt x="0" y="190821"/>
                  <a:pt x="320775" y="0"/>
                  <a:pt x="716470" y="0"/>
                </a:cubicBezTo>
                <a:cubicBezTo>
                  <a:pt x="1112165" y="0"/>
                  <a:pt x="1432940" y="190821"/>
                  <a:pt x="1432940" y="426211"/>
                </a:cubicBezTo>
                <a:cubicBezTo>
                  <a:pt x="1432940" y="661601"/>
                  <a:pt x="1112165" y="852422"/>
                  <a:pt x="716470" y="852422"/>
                </a:cubicBezTo>
                <a:cubicBezTo>
                  <a:pt x="320775"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Flexible dose </a:t>
            </a:r>
          </a:p>
        </p:txBody>
      </p:sp>
      <p:sp>
        <p:nvSpPr>
          <p:cNvPr id="39" name="Freeform: Shape 19">
            <a:extLst>
              <a:ext uri="{FF2B5EF4-FFF2-40B4-BE49-F238E27FC236}">
                <a16:creationId xmlns:a16="http://schemas.microsoft.com/office/drawing/2014/main" id="{BDA2C9D2-1114-48BD-9742-54EBFE6BFECB}"/>
              </a:ext>
            </a:extLst>
          </p:cNvPr>
          <p:cNvSpPr/>
          <p:nvPr/>
        </p:nvSpPr>
        <p:spPr>
          <a:xfrm rot="20022468">
            <a:off x="5362745" y="3939584"/>
            <a:ext cx="2148" cy="208280"/>
          </a:xfrm>
          <a:custGeom>
            <a:avLst/>
            <a:gdLst>
              <a:gd name="connsiteX0" fmla="*/ 0 w 10000"/>
              <a:gd name="connsiteY0" fmla="*/ 2000 h 10000"/>
              <a:gd name="connsiteX1" fmla="*/ 5000 w 10000"/>
              <a:gd name="connsiteY1" fmla="*/ 2000 h 10000"/>
              <a:gd name="connsiteX2" fmla="*/ 5000 w 10000"/>
              <a:gd name="connsiteY2" fmla="*/ 0 h 10000"/>
              <a:gd name="connsiteX3" fmla="*/ 10000 w 10000"/>
              <a:gd name="connsiteY3" fmla="*/ 5000 h 10000"/>
              <a:gd name="connsiteX4" fmla="*/ 5000 w 10000"/>
              <a:gd name="connsiteY4" fmla="*/ 10000 h 10000"/>
              <a:gd name="connsiteX5" fmla="*/ 5000 w 10000"/>
              <a:gd name="connsiteY5" fmla="*/ 8000 h 10000"/>
              <a:gd name="connsiteX6" fmla="*/ 0 w 10000"/>
              <a:gd name="connsiteY6" fmla="*/ 8000 h 10000"/>
              <a:gd name="connsiteX7" fmla="*/ 0 w 10000"/>
              <a:gd name="connsiteY7"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2000"/>
                </a:moveTo>
                <a:lnTo>
                  <a:pt x="5000" y="2000"/>
                </a:lnTo>
                <a:lnTo>
                  <a:pt x="5000" y="0"/>
                </a:lnTo>
                <a:lnTo>
                  <a:pt x="10000" y="5000"/>
                </a:lnTo>
                <a:lnTo>
                  <a:pt x="5000" y="10000"/>
                </a:lnTo>
                <a:lnTo>
                  <a:pt x="5000" y="8000"/>
                </a:lnTo>
                <a:lnTo>
                  <a:pt x="0" y="8000"/>
                </a:lnTo>
                <a:lnTo>
                  <a:pt x="0" y="2000"/>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 tIns="41655" rIns="644" bIns="41656"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40" name="Freeform: Shape 21">
            <a:extLst>
              <a:ext uri="{FF2B5EF4-FFF2-40B4-BE49-F238E27FC236}">
                <a16:creationId xmlns:a16="http://schemas.microsoft.com/office/drawing/2014/main" id="{211B6698-537B-483C-8247-F1430530B07A}"/>
              </a:ext>
            </a:extLst>
          </p:cNvPr>
          <p:cNvSpPr/>
          <p:nvPr/>
        </p:nvSpPr>
        <p:spPr>
          <a:xfrm>
            <a:off x="4439270" y="3940757"/>
            <a:ext cx="8159" cy="208280"/>
          </a:xfrm>
          <a:custGeom>
            <a:avLst/>
            <a:gdLst>
              <a:gd name="connsiteX0" fmla="*/ 0 w 10879"/>
              <a:gd name="connsiteY0" fmla="*/ 55541 h 277706"/>
              <a:gd name="connsiteX1" fmla="*/ 5440 w 10879"/>
              <a:gd name="connsiteY1" fmla="*/ 55541 h 277706"/>
              <a:gd name="connsiteX2" fmla="*/ 5440 w 10879"/>
              <a:gd name="connsiteY2" fmla="*/ 0 h 277706"/>
              <a:gd name="connsiteX3" fmla="*/ 10879 w 10879"/>
              <a:gd name="connsiteY3" fmla="*/ 138853 h 277706"/>
              <a:gd name="connsiteX4" fmla="*/ 5440 w 10879"/>
              <a:gd name="connsiteY4" fmla="*/ 277706 h 277706"/>
              <a:gd name="connsiteX5" fmla="*/ 5440 w 10879"/>
              <a:gd name="connsiteY5" fmla="*/ 222165 h 277706"/>
              <a:gd name="connsiteX6" fmla="*/ 0 w 10879"/>
              <a:gd name="connsiteY6" fmla="*/ 222165 h 277706"/>
              <a:gd name="connsiteX7" fmla="*/ 0 w 10879"/>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9" h="277706">
                <a:moveTo>
                  <a:pt x="0" y="55541"/>
                </a:moveTo>
                <a:lnTo>
                  <a:pt x="5440" y="55541"/>
                </a:lnTo>
                <a:lnTo>
                  <a:pt x="5440" y="0"/>
                </a:lnTo>
                <a:lnTo>
                  <a:pt x="10879" y="138853"/>
                </a:lnTo>
                <a:lnTo>
                  <a:pt x="5440" y="277706"/>
                </a:lnTo>
                <a:lnTo>
                  <a:pt x="5440" y="222165"/>
                </a:lnTo>
                <a:lnTo>
                  <a:pt x="0" y="222165"/>
                </a:lnTo>
                <a:lnTo>
                  <a:pt x="0" y="55541"/>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41656" rIns="2448" bIns="41656"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41" name="Freeform: Shape 22">
            <a:extLst>
              <a:ext uri="{FF2B5EF4-FFF2-40B4-BE49-F238E27FC236}">
                <a16:creationId xmlns:a16="http://schemas.microsoft.com/office/drawing/2014/main" id="{0D525B5E-9BB2-426D-8053-9C9AB5FE4977}"/>
              </a:ext>
            </a:extLst>
          </p:cNvPr>
          <p:cNvSpPr/>
          <p:nvPr/>
        </p:nvSpPr>
        <p:spPr>
          <a:xfrm>
            <a:off x="5698753" y="3986977"/>
            <a:ext cx="1051559" cy="631406"/>
          </a:xfrm>
          <a:custGeom>
            <a:avLst/>
            <a:gdLst>
              <a:gd name="connsiteX0" fmla="*/ 0 w 1060599"/>
              <a:gd name="connsiteY0" fmla="*/ 426211 h 852422"/>
              <a:gd name="connsiteX1" fmla="*/ 530300 w 1060599"/>
              <a:gd name="connsiteY1" fmla="*/ 0 h 852422"/>
              <a:gd name="connsiteX2" fmla="*/ 1060600 w 1060599"/>
              <a:gd name="connsiteY2" fmla="*/ 426211 h 852422"/>
              <a:gd name="connsiteX3" fmla="*/ 530300 w 1060599"/>
              <a:gd name="connsiteY3" fmla="*/ 852422 h 852422"/>
              <a:gd name="connsiteX4" fmla="*/ 0 w 1060599"/>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99" h="852422">
                <a:moveTo>
                  <a:pt x="0" y="426211"/>
                </a:moveTo>
                <a:cubicBezTo>
                  <a:pt x="0" y="190821"/>
                  <a:pt x="237423" y="0"/>
                  <a:pt x="530300" y="0"/>
                </a:cubicBezTo>
                <a:cubicBezTo>
                  <a:pt x="823177" y="0"/>
                  <a:pt x="1060600" y="190821"/>
                  <a:pt x="1060600" y="426211"/>
                </a:cubicBezTo>
                <a:cubicBezTo>
                  <a:pt x="1060600" y="661601"/>
                  <a:pt x="823177" y="852422"/>
                  <a:pt x="530300" y="852422"/>
                </a:cubicBezTo>
                <a:cubicBezTo>
                  <a:pt x="237423"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Price</a:t>
            </a:r>
          </a:p>
        </p:txBody>
      </p:sp>
      <p:sp>
        <p:nvSpPr>
          <p:cNvPr id="42" name="Freeform: Shape 23">
            <a:extLst>
              <a:ext uri="{FF2B5EF4-FFF2-40B4-BE49-F238E27FC236}">
                <a16:creationId xmlns:a16="http://schemas.microsoft.com/office/drawing/2014/main" id="{72BBE51B-D84D-41A3-80E3-380219827713}"/>
              </a:ext>
            </a:extLst>
          </p:cNvPr>
          <p:cNvSpPr/>
          <p:nvPr/>
        </p:nvSpPr>
        <p:spPr>
          <a:xfrm rot="1661538">
            <a:off x="3693477" y="3757195"/>
            <a:ext cx="20657" cy="208280"/>
          </a:xfrm>
          <a:custGeom>
            <a:avLst/>
            <a:gdLst>
              <a:gd name="connsiteX0" fmla="*/ 0 w 27542"/>
              <a:gd name="connsiteY0" fmla="*/ 55541 h 277706"/>
              <a:gd name="connsiteX1" fmla="*/ 13771 w 27542"/>
              <a:gd name="connsiteY1" fmla="*/ 55541 h 277706"/>
              <a:gd name="connsiteX2" fmla="*/ 13771 w 27542"/>
              <a:gd name="connsiteY2" fmla="*/ 0 h 277706"/>
              <a:gd name="connsiteX3" fmla="*/ 27542 w 27542"/>
              <a:gd name="connsiteY3" fmla="*/ 138853 h 277706"/>
              <a:gd name="connsiteX4" fmla="*/ 13771 w 27542"/>
              <a:gd name="connsiteY4" fmla="*/ 277706 h 277706"/>
              <a:gd name="connsiteX5" fmla="*/ 13771 w 27542"/>
              <a:gd name="connsiteY5" fmla="*/ 222165 h 277706"/>
              <a:gd name="connsiteX6" fmla="*/ 0 w 27542"/>
              <a:gd name="connsiteY6" fmla="*/ 222165 h 277706"/>
              <a:gd name="connsiteX7" fmla="*/ 0 w 27542"/>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42" h="277706">
                <a:moveTo>
                  <a:pt x="27541" y="222165"/>
                </a:moveTo>
                <a:lnTo>
                  <a:pt x="13771" y="222165"/>
                </a:lnTo>
                <a:lnTo>
                  <a:pt x="13771" y="277706"/>
                </a:lnTo>
                <a:lnTo>
                  <a:pt x="1" y="138853"/>
                </a:lnTo>
                <a:lnTo>
                  <a:pt x="13771" y="0"/>
                </a:lnTo>
                <a:lnTo>
                  <a:pt x="13771" y="55541"/>
                </a:lnTo>
                <a:lnTo>
                  <a:pt x="27541" y="55541"/>
                </a:lnTo>
                <a:lnTo>
                  <a:pt x="27541" y="222165"/>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197" tIns="41655" rIns="0" bIns="41656"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43" name="Freeform: Shape 24">
            <a:extLst>
              <a:ext uri="{FF2B5EF4-FFF2-40B4-BE49-F238E27FC236}">
                <a16:creationId xmlns:a16="http://schemas.microsoft.com/office/drawing/2014/main" id="{4BAED722-E60D-4C44-AF23-6E17D2C210D6}"/>
              </a:ext>
            </a:extLst>
          </p:cNvPr>
          <p:cNvSpPr/>
          <p:nvPr/>
        </p:nvSpPr>
        <p:spPr>
          <a:xfrm>
            <a:off x="5770970" y="2741625"/>
            <a:ext cx="1154119" cy="639317"/>
          </a:xfrm>
          <a:custGeom>
            <a:avLst/>
            <a:gdLst>
              <a:gd name="connsiteX0" fmla="*/ 0 w 1807938"/>
              <a:gd name="connsiteY0" fmla="*/ 426211 h 852422"/>
              <a:gd name="connsiteX1" fmla="*/ 903969 w 1807938"/>
              <a:gd name="connsiteY1" fmla="*/ 0 h 852422"/>
              <a:gd name="connsiteX2" fmla="*/ 1807938 w 1807938"/>
              <a:gd name="connsiteY2" fmla="*/ 426211 h 852422"/>
              <a:gd name="connsiteX3" fmla="*/ 903969 w 1807938"/>
              <a:gd name="connsiteY3" fmla="*/ 852422 h 852422"/>
              <a:gd name="connsiteX4" fmla="*/ 0 w 1807938"/>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938" h="852422">
                <a:moveTo>
                  <a:pt x="0" y="426211"/>
                </a:moveTo>
                <a:cubicBezTo>
                  <a:pt x="0" y="190821"/>
                  <a:pt x="404721" y="0"/>
                  <a:pt x="903969" y="0"/>
                </a:cubicBezTo>
                <a:cubicBezTo>
                  <a:pt x="1403217" y="0"/>
                  <a:pt x="1807938" y="190821"/>
                  <a:pt x="1807938" y="426211"/>
                </a:cubicBezTo>
                <a:cubicBezTo>
                  <a:pt x="1807938" y="661601"/>
                  <a:pt x="1403217" y="852422"/>
                  <a:pt x="903969" y="852422"/>
                </a:cubicBezTo>
                <a:cubicBezTo>
                  <a:pt x="404721"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Side effects</a:t>
            </a:r>
          </a:p>
        </p:txBody>
      </p:sp>
      <p:sp>
        <p:nvSpPr>
          <p:cNvPr id="44" name="Freeform: Shape 25">
            <a:extLst>
              <a:ext uri="{FF2B5EF4-FFF2-40B4-BE49-F238E27FC236}">
                <a16:creationId xmlns:a16="http://schemas.microsoft.com/office/drawing/2014/main" id="{C6F9A249-284E-4FC7-9F02-9F48501C3719}"/>
              </a:ext>
            </a:extLst>
          </p:cNvPr>
          <p:cNvSpPr/>
          <p:nvPr/>
        </p:nvSpPr>
        <p:spPr>
          <a:xfrm rot="3323077">
            <a:off x="2919701" y="3129722"/>
            <a:ext cx="101424" cy="208280"/>
          </a:xfrm>
          <a:custGeom>
            <a:avLst/>
            <a:gdLst>
              <a:gd name="connsiteX0" fmla="*/ 0 w 135231"/>
              <a:gd name="connsiteY0" fmla="*/ 55541 h 277706"/>
              <a:gd name="connsiteX1" fmla="*/ 67616 w 135231"/>
              <a:gd name="connsiteY1" fmla="*/ 55541 h 277706"/>
              <a:gd name="connsiteX2" fmla="*/ 67616 w 135231"/>
              <a:gd name="connsiteY2" fmla="*/ 0 h 277706"/>
              <a:gd name="connsiteX3" fmla="*/ 135231 w 135231"/>
              <a:gd name="connsiteY3" fmla="*/ 138853 h 277706"/>
              <a:gd name="connsiteX4" fmla="*/ 67616 w 135231"/>
              <a:gd name="connsiteY4" fmla="*/ 277706 h 277706"/>
              <a:gd name="connsiteX5" fmla="*/ 67616 w 135231"/>
              <a:gd name="connsiteY5" fmla="*/ 222165 h 277706"/>
              <a:gd name="connsiteX6" fmla="*/ 0 w 135231"/>
              <a:gd name="connsiteY6" fmla="*/ 222165 h 277706"/>
              <a:gd name="connsiteX7" fmla="*/ 0 w 135231"/>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1" h="277706">
                <a:moveTo>
                  <a:pt x="135231" y="222165"/>
                </a:moveTo>
                <a:lnTo>
                  <a:pt x="67615" y="222165"/>
                </a:lnTo>
                <a:lnTo>
                  <a:pt x="67615" y="277706"/>
                </a:lnTo>
                <a:lnTo>
                  <a:pt x="0" y="138853"/>
                </a:lnTo>
                <a:lnTo>
                  <a:pt x="67615" y="0"/>
                </a:lnTo>
                <a:lnTo>
                  <a:pt x="67615" y="55541"/>
                </a:lnTo>
                <a:lnTo>
                  <a:pt x="135231" y="55541"/>
                </a:lnTo>
                <a:lnTo>
                  <a:pt x="135231" y="222165"/>
                </a:lnTo>
                <a:close/>
              </a:path>
            </a:pathLst>
          </a:custGeom>
          <a:solidFill>
            <a:schemeClr val="accent2">
              <a:hueOff val="0"/>
              <a:satOff val="0"/>
              <a:lumOff val="0"/>
              <a:alpha val="0"/>
            </a:schemeClr>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30427" tIns="41656" rIns="0" bIns="41655"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45" name="Freeform: Shape 26">
            <a:extLst>
              <a:ext uri="{FF2B5EF4-FFF2-40B4-BE49-F238E27FC236}">
                <a16:creationId xmlns:a16="http://schemas.microsoft.com/office/drawing/2014/main" id="{4A8F574F-747B-42C1-AD07-338B927D091A}"/>
              </a:ext>
            </a:extLst>
          </p:cNvPr>
          <p:cNvSpPr/>
          <p:nvPr/>
        </p:nvSpPr>
        <p:spPr>
          <a:xfrm>
            <a:off x="2210871" y="2158581"/>
            <a:ext cx="1095941" cy="639317"/>
          </a:xfrm>
          <a:custGeom>
            <a:avLst/>
            <a:gdLst>
              <a:gd name="connsiteX0" fmla="*/ 0 w 1657944"/>
              <a:gd name="connsiteY0" fmla="*/ 426211 h 852422"/>
              <a:gd name="connsiteX1" fmla="*/ 828972 w 1657944"/>
              <a:gd name="connsiteY1" fmla="*/ 0 h 852422"/>
              <a:gd name="connsiteX2" fmla="*/ 1657944 w 1657944"/>
              <a:gd name="connsiteY2" fmla="*/ 426211 h 852422"/>
              <a:gd name="connsiteX3" fmla="*/ 828972 w 1657944"/>
              <a:gd name="connsiteY3" fmla="*/ 852422 h 852422"/>
              <a:gd name="connsiteX4" fmla="*/ 0 w 1657944"/>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44" h="852422">
                <a:moveTo>
                  <a:pt x="0" y="426211"/>
                </a:moveTo>
                <a:cubicBezTo>
                  <a:pt x="0" y="190821"/>
                  <a:pt x="371143" y="0"/>
                  <a:pt x="828972" y="0"/>
                </a:cubicBezTo>
                <a:cubicBezTo>
                  <a:pt x="1286801" y="0"/>
                  <a:pt x="1657944" y="190821"/>
                  <a:pt x="1657944" y="426211"/>
                </a:cubicBezTo>
                <a:cubicBezTo>
                  <a:pt x="1657944" y="661601"/>
                  <a:pt x="1286801" y="852422"/>
                  <a:pt x="828972" y="852422"/>
                </a:cubicBezTo>
                <a:cubicBezTo>
                  <a:pt x="371143"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Patient preference</a:t>
            </a:r>
          </a:p>
        </p:txBody>
      </p:sp>
      <p:sp>
        <p:nvSpPr>
          <p:cNvPr id="46" name="Freeform: Shape 27">
            <a:extLst>
              <a:ext uri="{FF2B5EF4-FFF2-40B4-BE49-F238E27FC236}">
                <a16:creationId xmlns:a16="http://schemas.microsoft.com/office/drawing/2014/main" id="{380D7BCA-2CCA-461C-91B9-2DC424245FD4}"/>
              </a:ext>
            </a:extLst>
          </p:cNvPr>
          <p:cNvSpPr/>
          <p:nvPr/>
        </p:nvSpPr>
        <p:spPr>
          <a:xfrm rot="4984615">
            <a:off x="2578174" y="2484142"/>
            <a:ext cx="156442" cy="208280"/>
          </a:xfrm>
          <a:custGeom>
            <a:avLst/>
            <a:gdLst>
              <a:gd name="connsiteX0" fmla="*/ 0 w 208589"/>
              <a:gd name="connsiteY0" fmla="*/ 55541 h 277706"/>
              <a:gd name="connsiteX1" fmla="*/ 104295 w 208589"/>
              <a:gd name="connsiteY1" fmla="*/ 55541 h 277706"/>
              <a:gd name="connsiteX2" fmla="*/ 104295 w 208589"/>
              <a:gd name="connsiteY2" fmla="*/ 0 h 277706"/>
              <a:gd name="connsiteX3" fmla="*/ 208589 w 208589"/>
              <a:gd name="connsiteY3" fmla="*/ 138853 h 277706"/>
              <a:gd name="connsiteX4" fmla="*/ 104295 w 208589"/>
              <a:gd name="connsiteY4" fmla="*/ 277706 h 277706"/>
              <a:gd name="connsiteX5" fmla="*/ 104295 w 208589"/>
              <a:gd name="connsiteY5" fmla="*/ 222165 h 277706"/>
              <a:gd name="connsiteX6" fmla="*/ 0 w 208589"/>
              <a:gd name="connsiteY6" fmla="*/ 222165 h 277706"/>
              <a:gd name="connsiteX7" fmla="*/ 0 w 208589"/>
              <a:gd name="connsiteY7" fmla="*/ 55541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89" h="277706">
                <a:moveTo>
                  <a:pt x="208589" y="222165"/>
                </a:moveTo>
                <a:lnTo>
                  <a:pt x="104294" y="222165"/>
                </a:lnTo>
                <a:lnTo>
                  <a:pt x="104294" y="277706"/>
                </a:lnTo>
                <a:lnTo>
                  <a:pt x="0" y="138853"/>
                </a:lnTo>
                <a:lnTo>
                  <a:pt x="104294" y="0"/>
                </a:lnTo>
                <a:lnTo>
                  <a:pt x="104294" y="55541"/>
                </a:lnTo>
                <a:lnTo>
                  <a:pt x="208589" y="55541"/>
                </a:lnTo>
                <a:lnTo>
                  <a:pt x="208589" y="222165"/>
                </a:lnTo>
                <a:close/>
              </a:path>
            </a:pathLst>
          </a:custGeom>
          <a:solidFill>
            <a:schemeClr val="accent6">
              <a:hueOff val="0"/>
              <a:satOff val="0"/>
              <a:lumOff val="0"/>
              <a:alpha val="0"/>
            </a:schemeClr>
          </a:solidFill>
        </p:spPr>
        <p:style>
          <a:lnRef idx="0">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46933" tIns="41655" rIns="-1" bIns="41657" numCol="1" spcCol="1270" anchor="ctr" anchorCtr="0">
            <a:noAutofit/>
          </a:bodyPr>
          <a:lstStyle/>
          <a:p>
            <a:pPr algn="ctr" defTabSz="366713">
              <a:lnSpc>
                <a:spcPct val="90000"/>
              </a:lnSpc>
              <a:spcBef>
                <a:spcPct val="0"/>
              </a:spcBef>
              <a:spcAft>
                <a:spcPct val="35000"/>
              </a:spcAft>
            </a:pPr>
            <a:endParaRPr lang="en-US" sz="500" dirty="0">
              <a:latin typeface="Verdana" panose="020B0604030504040204" pitchFamily="34" charset="0"/>
              <a:ea typeface="Verdana" panose="020B0604030504040204" pitchFamily="34" charset="0"/>
              <a:cs typeface="Verdana" panose="020B0604030504040204" pitchFamily="34" charset="0"/>
            </a:endParaRPr>
          </a:p>
        </p:txBody>
      </p:sp>
      <p:sp>
        <p:nvSpPr>
          <p:cNvPr id="47" name="Freeform: Shape 28">
            <a:extLst>
              <a:ext uri="{FF2B5EF4-FFF2-40B4-BE49-F238E27FC236}">
                <a16:creationId xmlns:a16="http://schemas.microsoft.com/office/drawing/2014/main" id="{A44160B6-5C36-46CD-83BA-85EFB081ABA3}"/>
              </a:ext>
            </a:extLst>
          </p:cNvPr>
          <p:cNvSpPr/>
          <p:nvPr/>
        </p:nvSpPr>
        <p:spPr>
          <a:xfrm>
            <a:off x="5622298" y="3368301"/>
            <a:ext cx="1179579" cy="617125"/>
          </a:xfrm>
          <a:custGeom>
            <a:avLst/>
            <a:gdLst>
              <a:gd name="connsiteX0" fmla="*/ 0 w 1572772"/>
              <a:gd name="connsiteY0" fmla="*/ 411417 h 822833"/>
              <a:gd name="connsiteX1" fmla="*/ 786386 w 1572772"/>
              <a:gd name="connsiteY1" fmla="*/ 0 h 822833"/>
              <a:gd name="connsiteX2" fmla="*/ 1572772 w 1572772"/>
              <a:gd name="connsiteY2" fmla="*/ 411417 h 822833"/>
              <a:gd name="connsiteX3" fmla="*/ 786386 w 1572772"/>
              <a:gd name="connsiteY3" fmla="*/ 822834 h 822833"/>
              <a:gd name="connsiteX4" fmla="*/ 0 w 1572772"/>
              <a:gd name="connsiteY4" fmla="*/ 411417 h 82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72" h="822833">
                <a:moveTo>
                  <a:pt x="0" y="411417"/>
                </a:moveTo>
                <a:cubicBezTo>
                  <a:pt x="0" y="184198"/>
                  <a:pt x="352077" y="0"/>
                  <a:pt x="786386" y="0"/>
                </a:cubicBezTo>
                <a:cubicBezTo>
                  <a:pt x="1220695" y="0"/>
                  <a:pt x="1572772" y="184198"/>
                  <a:pt x="1572772" y="411417"/>
                </a:cubicBezTo>
                <a:cubicBezTo>
                  <a:pt x="1572772" y="638636"/>
                  <a:pt x="1220695" y="822834"/>
                  <a:pt x="786386" y="822834"/>
                </a:cubicBezTo>
                <a:cubicBezTo>
                  <a:pt x="352077" y="822834"/>
                  <a:pt x="0" y="638636"/>
                  <a:pt x="0" y="411417"/>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Long term efficacy </a:t>
            </a:r>
          </a:p>
        </p:txBody>
      </p:sp>
      <p:sp>
        <p:nvSpPr>
          <p:cNvPr id="48" name="Freeform: Shape 30">
            <a:extLst>
              <a:ext uri="{FF2B5EF4-FFF2-40B4-BE49-F238E27FC236}">
                <a16:creationId xmlns:a16="http://schemas.microsoft.com/office/drawing/2014/main" id="{9CA7FDA4-E0AE-465F-87DF-C64CA5893CBC}"/>
              </a:ext>
            </a:extLst>
          </p:cNvPr>
          <p:cNvSpPr/>
          <p:nvPr/>
        </p:nvSpPr>
        <p:spPr>
          <a:xfrm>
            <a:off x="2200233" y="1571483"/>
            <a:ext cx="1152419" cy="617125"/>
          </a:xfrm>
          <a:custGeom>
            <a:avLst/>
            <a:gdLst>
              <a:gd name="connsiteX0" fmla="*/ 0 w 1536559"/>
              <a:gd name="connsiteY0" fmla="*/ 411417 h 822833"/>
              <a:gd name="connsiteX1" fmla="*/ 768280 w 1536559"/>
              <a:gd name="connsiteY1" fmla="*/ 0 h 822833"/>
              <a:gd name="connsiteX2" fmla="*/ 1536560 w 1536559"/>
              <a:gd name="connsiteY2" fmla="*/ 411417 h 822833"/>
              <a:gd name="connsiteX3" fmla="*/ 768280 w 1536559"/>
              <a:gd name="connsiteY3" fmla="*/ 822834 h 822833"/>
              <a:gd name="connsiteX4" fmla="*/ 0 w 1536559"/>
              <a:gd name="connsiteY4" fmla="*/ 411417 h 82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559" h="822833">
                <a:moveTo>
                  <a:pt x="0" y="411417"/>
                </a:moveTo>
                <a:cubicBezTo>
                  <a:pt x="0" y="184198"/>
                  <a:pt x="343971" y="0"/>
                  <a:pt x="768280" y="0"/>
                </a:cubicBezTo>
                <a:cubicBezTo>
                  <a:pt x="1192589" y="0"/>
                  <a:pt x="1536560" y="184198"/>
                  <a:pt x="1536560" y="411417"/>
                </a:cubicBezTo>
                <a:cubicBezTo>
                  <a:pt x="1536560" y="638636"/>
                  <a:pt x="1192589" y="822834"/>
                  <a:pt x="768280" y="822834"/>
                </a:cubicBezTo>
                <a:cubicBezTo>
                  <a:pt x="343971" y="822834"/>
                  <a:pt x="0" y="638636"/>
                  <a:pt x="0" y="411417"/>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Mono therapy</a:t>
            </a:r>
          </a:p>
        </p:txBody>
      </p:sp>
      <p:sp>
        <p:nvSpPr>
          <p:cNvPr id="49" name="Freeform: Shape 169984">
            <a:extLst>
              <a:ext uri="{FF2B5EF4-FFF2-40B4-BE49-F238E27FC236}">
                <a16:creationId xmlns:a16="http://schemas.microsoft.com/office/drawing/2014/main" id="{9A1394FD-6301-4012-9375-F6D9CAB73B5A}"/>
              </a:ext>
            </a:extLst>
          </p:cNvPr>
          <p:cNvSpPr/>
          <p:nvPr/>
        </p:nvSpPr>
        <p:spPr>
          <a:xfrm>
            <a:off x="4819817" y="3764158"/>
            <a:ext cx="1124988" cy="617125"/>
          </a:xfrm>
          <a:custGeom>
            <a:avLst/>
            <a:gdLst>
              <a:gd name="connsiteX0" fmla="*/ 0 w 1499984"/>
              <a:gd name="connsiteY0" fmla="*/ 411417 h 822833"/>
              <a:gd name="connsiteX1" fmla="*/ 749992 w 1499984"/>
              <a:gd name="connsiteY1" fmla="*/ 0 h 822833"/>
              <a:gd name="connsiteX2" fmla="*/ 1499984 w 1499984"/>
              <a:gd name="connsiteY2" fmla="*/ 411417 h 822833"/>
              <a:gd name="connsiteX3" fmla="*/ 749992 w 1499984"/>
              <a:gd name="connsiteY3" fmla="*/ 822834 h 822833"/>
              <a:gd name="connsiteX4" fmla="*/ 0 w 1499984"/>
              <a:gd name="connsiteY4" fmla="*/ 411417 h 82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984" h="822833">
                <a:moveTo>
                  <a:pt x="0" y="411417"/>
                </a:moveTo>
                <a:cubicBezTo>
                  <a:pt x="0" y="184198"/>
                  <a:pt x="335783" y="0"/>
                  <a:pt x="749992" y="0"/>
                </a:cubicBezTo>
                <a:cubicBezTo>
                  <a:pt x="1164201" y="0"/>
                  <a:pt x="1499984" y="184198"/>
                  <a:pt x="1499984" y="411417"/>
                </a:cubicBezTo>
                <a:cubicBezTo>
                  <a:pt x="1499984" y="638636"/>
                  <a:pt x="1164201" y="822834"/>
                  <a:pt x="749992" y="822834"/>
                </a:cubicBezTo>
                <a:cubicBezTo>
                  <a:pt x="335783" y="822834"/>
                  <a:pt x="0" y="638636"/>
                  <a:pt x="0" y="411417"/>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Mucosal healing</a:t>
            </a:r>
          </a:p>
        </p:txBody>
      </p:sp>
      <p:pic>
        <p:nvPicPr>
          <p:cNvPr id="50" name="Picture 18">
            <a:extLst>
              <a:ext uri="{FF2B5EF4-FFF2-40B4-BE49-F238E27FC236}">
                <a16:creationId xmlns:a16="http://schemas.microsoft.com/office/drawing/2014/main" id="{E76BA3C9-9A79-49F5-86AA-982962BC7391}"/>
              </a:ext>
            </a:extLst>
          </p:cNvPr>
          <p:cNvPicPr>
            <a:picLocks noChangeAspect="1" noChangeArrowheads="1"/>
          </p:cNvPicPr>
          <p:nvPr/>
        </p:nvPicPr>
        <p:blipFill>
          <a:blip r:embed="rId2" cstate="print"/>
          <a:srcRect/>
          <a:stretch>
            <a:fillRect/>
          </a:stretch>
        </p:blipFill>
        <p:spPr bwMode="auto">
          <a:xfrm>
            <a:off x="3571110" y="2193346"/>
            <a:ext cx="782963" cy="765390"/>
          </a:xfrm>
          <a:prstGeom prst="ellipse">
            <a:avLst/>
          </a:prstGeom>
          <a:noFill/>
          <a:ln w="9525">
            <a:noFill/>
            <a:miter lim="800000"/>
            <a:headEnd/>
            <a:tailEnd/>
          </a:ln>
        </p:spPr>
      </p:pic>
      <p:pic>
        <p:nvPicPr>
          <p:cNvPr id="51" name="Afbeelding 6" descr="Afbeelding1.jpg">
            <a:extLst>
              <a:ext uri="{FF2B5EF4-FFF2-40B4-BE49-F238E27FC236}">
                <a16:creationId xmlns:a16="http://schemas.microsoft.com/office/drawing/2014/main" id="{45B3DA64-739D-4357-B99C-0229861CC88D}"/>
              </a:ext>
            </a:extLst>
          </p:cNvPr>
          <p:cNvPicPr>
            <a:picLocks noChangeAspect="1"/>
          </p:cNvPicPr>
          <p:nvPr/>
        </p:nvPicPr>
        <p:blipFill>
          <a:blip r:embed="rId3" cstate="print"/>
          <a:srcRect l="15347"/>
          <a:stretch>
            <a:fillRect/>
          </a:stretch>
        </p:blipFill>
        <p:spPr>
          <a:xfrm>
            <a:off x="4539298" y="1550597"/>
            <a:ext cx="785492" cy="765390"/>
          </a:xfrm>
          <a:prstGeom prst="ellipse">
            <a:avLst/>
          </a:prstGeom>
        </p:spPr>
      </p:pic>
      <p:pic>
        <p:nvPicPr>
          <p:cNvPr id="52" name="Picture 24" descr="vas-02">
            <a:extLst>
              <a:ext uri="{FF2B5EF4-FFF2-40B4-BE49-F238E27FC236}">
                <a16:creationId xmlns:a16="http://schemas.microsoft.com/office/drawing/2014/main" id="{2751252A-7873-4E44-B068-16F6CCACAB8A}"/>
              </a:ext>
            </a:extLst>
          </p:cNvPr>
          <p:cNvPicPr>
            <a:picLocks noChangeAspect="1" noChangeArrowheads="1"/>
          </p:cNvPicPr>
          <p:nvPr/>
        </p:nvPicPr>
        <p:blipFill>
          <a:blip r:embed="rId4" cstate="print"/>
          <a:srcRect/>
          <a:stretch>
            <a:fillRect/>
          </a:stretch>
        </p:blipFill>
        <p:spPr bwMode="auto">
          <a:xfrm>
            <a:off x="4180760" y="2646778"/>
            <a:ext cx="806852" cy="805207"/>
          </a:xfrm>
          <a:prstGeom prst="ellipse">
            <a:avLst/>
          </a:prstGeom>
          <a:noFill/>
          <a:ln w="9525">
            <a:noFill/>
            <a:miter lim="800000"/>
            <a:headEnd/>
            <a:tailEnd/>
          </a:ln>
        </p:spPr>
      </p:pic>
      <p:pic>
        <p:nvPicPr>
          <p:cNvPr id="53" name="Picture 20">
            <a:extLst>
              <a:ext uri="{FF2B5EF4-FFF2-40B4-BE49-F238E27FC236}">
                <a16:creationId xmlns:a16="http://schemas.microsoft.com/office/drawing/2014/main" id="{99514BAA-3353-42DB-8AEA-BC072F7CA932}"/>
              </a:ext>
            </a:extLst>
          </p:cNvPr>
          <p:cNvPicPr>
            <a:picLocks noChangeAspect="1" noChangeArrowheads="1"/>
          </p:cNvPicPr>
          <p:nvPr/>
        </p:nvPicPr>
        <p:blipFill>
          <a:blip r:embed="rId5" cstate="print"/>
          <a:srcRect l="28405"/>
          <a:stretch>
            <a:fillRect/>
          </a:stretch>
        </p:blipFill>
        <p:spPr bwMode="auto">
          <a:xfrm>
            <a:off x="3776284" y="1541472"/>
            <a:ext cx="805052" cy="765584"/>
          </a:xfrm>
          <a:prstGeom prst="ellipse">
            <a:avLst/>
          </a:prstGeom>
          <a:noFill/>
          <a:ln w="9525">
            <a:noFill/>
            <a:miter lim="800000"/>
            <a:headEnd/>
            <a:tailEnd/>
          </a:ln>
        </p:spPr>
      </p:pic>
      <p:pic>
        <p:nvPicPr>
          <p:cNvPr id="54" name="Picture 35" descr="0011">
            <a:extLst>
              <a:ext uri="{FF2B5EF4-FFF2-40B4-BE49-F238E27FC236}">
                <a16:creationId xmlns:a16="http://schemas.microsoft.com/office/drawing/2014/main" id="{30716AEC-B854-4A5D-BC3D-28495A59CE07}"/>
              </a:ext>
            </a:extLst>
          </p:cNvPr>
          <p:cNvPicPr>
            <a:picLocks noChangeAspect="1" noChangeArrowheads="1"/>
          </p:cNvPicPr>
          <p:nvPr/>
        </p:nvPicPr>
        <p:blipFill>
          <a:blip r:embed="rId6" cstate="print"/>
          <a:srcRect r="11060"/>
          <a:stretch>
            <a:fillRect/>
          </a:stretch>
        </p:blipFill>
        <p:spPr bwMode="auto">
          <a:xfrm>
            <a:off x="4695733" y="2269007"/>
            <a:ext cx="801860" cy="765390"/>
          </a:xfrm>
          <a:prstGeom prst="ellipse">
            <a:avLst/>
          </a:prstGeom>
          <a:noFill/>
          <a:ln w="9525">
            <a:noFill/>
            <a:miter lim="800000"/>
            <a:headEnd/>
            <a:tailEnd/>
          </a:ln>
        </p:spPr>
      </p:pic>
      <p:sp>
        <p:nvSpPr>
          <p:cNvPr id="55" name="TextBox 31">
            <a:extLst>
              <a:ext uri="{FF2B5EF4-FFF2-40B4-BE49-F238E27FC236}">
                <a16:creationId xmlns:a16="http://schemas.microsoft.com/office/drawing/2014/main" id="{4FF366AF-478D-4134-A63A-FC50156E5BA0}"/>
              </a:ext>
            </a:extLst>
          </p:cNvPr>
          <p:cNvSpPr txBox="1"/>
          <p:nvPr/>
        </p:nvSpPr>
        <p:spPr>
          <a:xfrm>
            <a:off x="3358294" y="168538"/>
            <a:ext cx="1759136" cy="646331"/>
          </a:xfrm>
          <a:prstGeom prst="rect">
            <a:avLst/>
          </a:prstGeom>
          <a:noFill/>
        </p:spPr>
        <p:txBody>
          <a:bodyPr wrap="none" rtlCol="0">
            <a:spAutoFit/>
          </a:bodyPr>
          <a:lstStyle/>
          <a:p>
            <a:pPr marL="128588" indent="-128588">
              <a:buFontTx/>
              <a:buChar char="-"/>
            </a:pPr>
            <a:r>
              <a:rPr lang="nl-BE" sz="900" b="1" u="sng" dirty="0" err="1">
                <a:latin typeface="Verdana" panose="020B0604030504040204" pitchFamily="34" charset="0"/>
                <a:ea typeface="Verdana" panose="020B0604030504040204" pitchFamily="34" charset="0"/>
                <a:cs typeface="Verdana" panose="020B0604030504040204" pitchFamily="34" charset="0"/>
              </a:rPr>
              <a:t>Extent</a:t>
            </a:r>
            <a:endParaRPr lang="nl-BE" sz="900" b="1" u="sng" dirty="0">
              <a:latin typeface="Verdana" panose="020B0604030504040204" pitchFamily="34" charset="0"/>
              <a:ea typeface="Verdana" panose="020B0604030504040204" pitchFamily="34" charset="0"/>
              <a:cs typeface="Verdana" panose="020B0604030504040204" pitchFamily="34" charset="0"/>
            </a:endParaRPr>
          </a:p>
          <a:p>
            <a:pPr marL="128588" indent="-128588">
              <a:buFontTx/>
              <a:buChar char="-"/>
            </a:pPr>
            <a:r>
              <a:rPr lang="nl-BE" sz="900" b="1" u="sng" dirty="0" err="1">
                <a:latin typeface="Verdana" panose="020B0604030504040204" pitchFamily="34" charset="0"/>
                <a:ea typeface="Verdana" panose="020B0604030504040204" pitchFamily="34" charset="0"/>
                <a:cs typeface="Verdana" panose="020B0604030504040204" pitchFamily="34" charset="0"/>
              </a:rPr>
              <a:t>Perianal</a:t>
            </a:r>
            <a:r>
              <a:rPr lang="nl-BE" sz="900" b="1" u="sng" dirty="0">
                <a:latin typeface="Verdana" panose="020B0604030504040204" pitchFamily="34" charset="0"/>
                <a:ea typeface="Verdana" panose="020B0604030504040204" pitchFamily="34" charset="0"/>
                <a:cs typeface="Verdana" panose="020B0604030504040204" pitchFamily="34" charset="0"/>
              </a:rPr>
              <a:t> dis. / </a:t>
            </a:r>
            <a:r>
              <a:rPr lang="nl-BE" sz="900" b="1" u="sng" dirty="0" err="1">
                <a:latin typeface="Verdana" panose="020B0604030504040204" pitchFamily="34" charset="0"/>
                <a:ea typeface="Verdana" panose="020B0604030504040204" pitchFamily="34" charset="0"/>
                <a:cs typeface="Verdana" panose="020B0604030504040204" pitchFamily="34" charset="0"/>
              </a:rPr>
              <a:t>fistulas</a:t>
            </a:r>
            <a:endParaRPr lang="en-US" sz="900" b="1" u="sng" dirty="0">
              <a:latin typeface="Verdana" panose="020B0604030504040204" pitchFamily="34" charset="0"/>
              <a:ea typeface="Verdana" panose="020B0604030504040204" pitchFamily="34" charset="0"/>
              <a:cs typeface="Verdana" panose="020B0604030504040204" pitchFamily="34" charset="0"/>
            </a:endParaRPr>
          </a:p>
          <a:p>
            <a:pPr marL="128588" indent="-128588">
              <a:buFontTx/>
              <a:buChar char="-"/>
            </a:pPr>
            <a:endParaRPr 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56" name="TextBox 32">
            <a:extLst>
              <a:ext uri="{FF2B5EF4-FFF2-40B4-BE49-F238E27FC236}">
                <a16:creationId xmlns:a16="http://schemas.microsoft.com/office/drawing/2014/main" id="{7F7D3B13-E20E-409F-BB54-3043E4581FE9}"/>
              </a:ext>
            </a:extLst>
          </p:cNvPr>
          <p:cNvSpPr txBox="1"/>
          <p:nvPr/>
        </p:nvSpPr>
        <p:spPr>
          <a:xfrm>
            <a:off x="5305867" y="216499"/>
            <a:ext cx="1744572" cy="507831"/>
          </a:xfrm>
          <a:prstGeom prst="rect">
            <a:avLst/>
          </a:prstGeom>
          <a:noFill/>
        </p:spPr>
        <p:txBody>
          <a:bodyPr wrap="square" rtlCol="0">
            <a:spAutoFit/>
          </a:bodyPr>
          <a:lstStyle/>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General Physical Condition / impact on daily life</a:t>
            </a:r>
          </a:p>
        </p:txBody>
      </p:sp>
      <p:sp>
        <p:nvSpPr>
          <p:cNvPr id="57" name="TextBox 33">
            <a:extLst>
              <a:ext uri="{FF2B5EF4-FFF2-40B4-BE49-F238E27FC236}">
                <a16:creationId xmlns:a16="http://schemas.microsoft.com/office/drawing/2014/main" id="{6810055A-71C8-45E1-AD25-A213EAF7EBDD}"/>
              </a:ext>
            </a:extLst>
          </p:cNvPr>
          <p:cNvSpPr txBox="1"/>
          <p:nvPr/>
        </p:nvSpPr>
        <p:spPr>
          <a:xfrm>
            <a:off x="6803965" y="683501"/>
            <a:ext cx="2042855" cy="1269578"/>
          </a:xfrm>
          <a:prstGeom prst="rect">
            <a:avLst/>
          </a:prstGeom>
          <a:noFill/>
        </p:spPr>
        <p:txBody>
          <a:bodyPr wrap="square" rtlCol="0">
            <a:spAutoFit/>
          </a:bodyPr>
          <a:lstStyle/>
          <a:p>
            <a:pPr marL="128588" indent="-128588">
              <a:buFontTx/>
              <a:buChar char="-"/>
            </a:pPr>
            <a:r>
              <a:rPr lang="en-US" sz="900" b="1" dirty="0" err="1">
                <a:latin typeface="Verdana" panose="020B0604030504040204" pitchFamily="34" charset="0"/>
                <a:ea typeface="Verdana" panose="020B0604030504040204" pitchFamily="34" charset="0"/>
                <a:cs typeface="Verdana" panose="020B0604030504040204" pitchFamily="34" charset="0"/>
              </a:rPr>
              <a:t>Sclerosing</a:t>
            </a:r>
            <a:r>
              <a:rPr lang="en-US" sz="900" b="1" dirty="0">
                <a:latin typeface="Verdana" panose="020B0604030504040204" pitchFamily="34" charset="0"/>
                <a:ea typeface="Verdana" panose="020B0604030504040204" pitchFamily="34" charset="0"/>
                <a:cs typeface="Verdana" panose="020B0604030504040204" pitchFamily="34" charset="0"/>
              </a:rPr>
              <a:t> cholangitis</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cardiac</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Multiple sclerosis</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Cancer</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Obesity</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a:t>
            </a:r>
          </a:p>
        </p:txBody>
      </p:sp>
      <p:sp>
        <p:nvSpPr>
          <p:cNvPr id="58" name="TextBox 34">
            <a:extLst>
              <a:ext uri="{FF2B5EF4-FFF2-40B4-BE49-F238E27FC236}">
                <a16:creationId xmlns:a16="http://schemas.microsoft.com/office/drawing/2014/main" id="{405DD476-44A7-434C-97AA-1E47D9A909A1}"/>
              </a:ext>
            </a:extLst>
          </p:cNvPr>
          <p:cNvSpPr txBox="1"/>
          <p:nvPr/>
        </p:nvSpPr>
        <p:spPr>
          <a:xfrm>
            <a:off x="6890417" y="2720048"/>
            <a:ext cx="1766427" cy="854080"/>
          </a:xfrm>
          <a:prstGeom prst="rect">
            <a:avLst/>
          </a:prstGeom>
          <a:noFill/>
        </p:spPr>
        <p:txBody>
          <a:bodyPr wrap="square" rtlCol="0">
            <a:spAutoFit/>
          </a:bodyPr>
          <a:lstStyle/>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Infections</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Paradoxical reaction</a:t>
            </a:r>
          </a:p>
          <a:p>
            <a:pPr marL="128588" indent="-128588">
              <a:buFontTx/>
              <a:buChar char="-"/>
            </a:pPr>
            <a:r>
              <a:rPr lang="nl-BE" sz="900" b="1" dirty="0" err="1">
                <a:latin typeface="Verdana" panose="020B0604030504040204" pitchFamily="34" charset="0"/>
                <a:ea typeface="Verdana" panose="020B0604030504040204" pitchFamily="34" charset="0"/>
                <a:cs typeface="Verdana" panose="020B0604030504040204" pitchFamily="34" charset="0"/>
              </a:rPr>
              <a:t>Allergies</a:t>
            </a:r>
            <a:endParaRPr lang="nl-BE" sz="900" b="1" dirty="0">
              <a:latin typeface="Verdana" panose="020B0604030504040204" pitchFamily="34" charset="0"/>
              <a:ea typeface="Verdana" panose="020B0604030504040204" pitchFamily="34" charset="0"/>
              <a:cs typeface="Verdana" panose="020B0604030504040204" pitchFamily="34" charset="0"/>
            </a:endParaRPr>
          </a:p>
          <a:p>
            <a:pPr marL="128588" indent="-128588">
              <a:buFontTx/>
              <a:buChar char="-"/>
            </a:pPr>
            <a:r>
              <a:rPr lang="nl-BE" sz="900" b="1" dirty="0">
                <a:latin typeface="Verdana" panose="020B0604030504040204" pitchFamily="34" charset="0"/>
                <a:ea typeface="Verdana" panose="020B0604030504040204" pitchFamily="34" charset="0"/>
                <a:cs typeface="Verdana" panose="020B0604030504040204" pitchFamily="34" charset="0"/>
              </a:rPr>
              <a:t>…</a:t>
            </a:r>
            <a:endParaRPr lang="en-US" sz="900" b="1" dirty="0">
              <a:latin typeface="Verdana" panose="020B0604030504040204" pitchFamily="34" charset="0"/>
              <a:ea typeface="Verdana" panose="020B0604030504040204" pitchFamily="34" charset="0"/>
              <a:cs typeface="Verdana" panose="020B0604030504040204" pitchFamily="34" charset="0"/>
            </a:endParaRPr>
          </a:p>
        </p:txBody>
      </p:sp>
      <p:sp>
        <p:nvSpPr>
          <p:cNvPr id="59" name="TextBox 35">
            <a:extLst>
              <a:ext uri="{FF2B5EF4-FFF2-40B4-BE49-F238E27FC236}">
                <a16:creationId xmlns:a16="http://schemas.microsoft.com/office/drawing/2014/main" id="{898653DA-664E-4C1E-9E70-881978C5BA8E}"/>
              </a:ext>
            </a:extLst>
          </p:cNvPr>
          <p:cNvSpPr txBox="1"/>
          <p:nvPr/>
        </p:nvSpPr>
        <p:spPr>
          <a:xfrm>
            <a:off x="6678275" y="3861335"/>
            <a:ext cx="1929791" cy="369332"/>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cs typeface="Verdana" panose="020B0604030504040204" pitchFamily="34" charset="0"/>
              </a:rPr>
              <a:t>Secondary loss of response vs sustained</a:t>
            </a:r>
          </a:p>
        </p:txBody>
      </p:sp>
      <p:sp>
        <p:nvSpPr>
          <p:cNvPr id="60" name="TextBox 37">
            <a:extLst>
              <a:ext uri="{FF2B5EF4-FFF2-40B4-BE49-F238E27FC236}">
                <a16:creationId xmlns:a16="http://schemas.microsoft.com/office/drawing/2014/main" id="{BCBD62E1-41BC-4889-8F2B-46F6EB1C7335}"/>
              </a:ext>
            </a:extLst>
          </p:cNvPr>
          <p:cNvSpPr txBox="1"/>
          <p:nvPr/>
        </p:nvSpPr>
        <p:spPr>
          <a:xfrm>
            <a:off x="610109" y="3721850"/>
            <a:ext cx="2542684" cy="438582"/>
          </a:xfrm>
          <a:prstGeom prst="rect">
            <a:avLst/>
          </a:prstGeom>
          <a:noFill/>
        </p:spPr>
        <p:txBody>
          <a:bodyPr wrap="none" rtlCol="0">
            <a:spAutoFit/>
          </a:bodyPr>
          <a:lstStyle/>
          <a:p>
            <a:r>
              <a:rPr lang="en-US" sz="900" b="1" dirty="0">
                <a:latin typeface="Verdana" panose="020B0604030504040204" pitchFamily="34" charset="0"/>
                <a:ea typeface="Verdana" panose="020B0604030504040204" pitchFamily="34" charset="0"/>
                <a:cs typeface="Verdana" panose="020B0604030504040204" pitchFamily="34" charset="0"/>
              </a:rPr>
              <a:t>Treatment </a:t>
            </a:r>
            <a:r>
              <a:rPr lang="en-US" sz="900" b="1" dirty="0" err="1">
                <a:latin typeface="Verdana" panose="020B0604030504040204" pitchFamily="34" charset="0"/>
                <a:ea typeface="Verdana" panose="020B0604030504040204" pitchFamily="34" charset="0"/>
                <a:cs typeface="Verdana" panose="020B0604030504040204" pitchFamily="34" charset="0"/>
              </a:rPr>
              <a:t>optimisation</a:t>
            </a:r>
            <a:r>
              <a:rPr lang="en-US" sz="900" b="1" dirty="0">
                <a:latin typeface="Verdana" panose="020B0604030504040204" pitchFamily="34" charset="0"/>
                <a:ea typeface="Verdana" panose="020B0604030504040204" pitchFamily="34" charset="0"/>
                <a:cs typeface="Verdana" panose="020B0604030504040204" pitchFamily="34" charset="0"/>
              </a:rPr>
              <a:t> </a:t>
            </a:r>
          </a:p>
          <a:p>
            <a:r>
              <a:rPr lang="en-US" sz="900" b="1" dirty="0">
                <a:latin typeface="Verdana" panose="020B0604030504040204" pitchFamily="34" charset="0"/>
                <a:ea typeface="Verdana" panose="020B0604030504040204" pitchFamily="34" charset="0"/>
                <a:cs typeface="Verdana" panose="020B0604030504040204" pitchFamily="34" charset="0"/>
              </a:rPr>
              <a:t>Modify dose, interval, re-induction…</a:t>
            </a:r>
          </a:p>
        </p:txBody>
      </p:sp>
      <p:sp>
        <p:nvSpPr>
          <p:cNvPr id="61" name="TextBox 38">
            <a:extLst>
              <a:ext uri="{FF2B5EF4-FFF2-40B4-BE49-F238E27FC236}">
                <a16:creationId xmlns:a16="http://schemas.microsoft.com/office/drawing/2014/main" id="{F54D0F99-8F18-4D7D-A6A1-C361375FC0E6}"/>
              </a:ext>
            </a:extLst>
          </p:cNvPr>
          <p:cNvSpPr txBox="1"/>
          <p:nvPr/>
        </p:nvSpPr>
        <p:spPr>
          <a:xfrm>
            <a:off x="885334" y="2546487"/>
            <a:ext cx="1727515" cy="577081"/>
          </a:xfrm>
          <a:prstGeom prst="rect">
            <a:avLst/>
          </a:prstGeom>
          <a:noFill/>
        </p:spPr>
        <p:txBody>
          <a:bodyPr wrap="square" rtlCol="0">
            <a:spAutoFit/>
          </a:bodyPr>
          <a:lstStyle/>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IV versus SC </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Interval between administrations</a:t>
            </a:r>
          </a:p>
        </p:txBody>
      </p:sp>
      <p:sp>
        <p:nvSpPr>
          <p:cNvPr id="62" name="TextBox 40">
            <a:extLst>
              <a:ext uri="{FF2B5EF4-FFF2-40B4-BE49-F238E27FC236}">
                <a16:creationId xmlns:a16="http://schemas.microsoft.com/office/drawing/2014/main" id="{BC6FCCF5-6598-4682-B734-3DBDFA04E11B}"/>
              </a:ext>
            </a:extLst>
          </p:cNvPr>
          <p:cNvSpPr txBox="1"/>
          <p:nvPr/>
        </p:nvSpPr>
        <p:spPr>
          <a:xfrm>
            <a:off x="1235202" y="1713063"/>
            <a:ext cx="1552981" cy="438582"/>
          </a:xfrm>
          <a:prstGeom prst="rect">
            <a:avLst/>
          </a:prstGeom>
          <a:noFill/>
        </p:spPr>
        <p:txBody>
          <a:bodyPr wrap="square" rtlCol="0">
            <a:spAutoFit/>
          </a:bodyPr>
          <a:lstStyle/>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Mono</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 IS, +CS, </a:t>
            </a:r>
          </a:p>
        </p:txBody>
      </p:sp>
      <p:sp>
        <p:nvSpPr>
          <p:cNvPr id="63" name="Freeform: Shape 41">
            <a:extLst>
              <a:ext uri="{FF2B5EF4-FFF2-40B4-BE49-F238E27FC236}">
                <a16:creationId xmlns:a16="http://schemas.microsoft.com/office/drawing/2014/main" id="{B30879AD-A0B4-4C27-BB68-AB84607118CD}"/>
              </a:ext>
            </a:extLst>
          </p:cNvPr>
          <p:cNvSpPr/>
          <p:nvPr/>
        </p:nvSpPr>
        <p:spPr>
          <a:xfrm>
            <a:off x="5720002" y="1817712"/>
            <a:ext cx="1170415" cy="639317"/>
          </a:xfrm>
          <a:custGeom>
            <a:avLst/>
            <a:gdLst>
              <a:gd name="connsiteX0" fmla="*/ 0 w 1546096"/>
              <a:gd name="connsiteY0" fmla="*/ 426211 h 852422"/>
              <a:gd name="connsiteX1" fmla="*/ 773048 w 1546096"/>
              <a:gd name="connsiteY1" fmla="*/ 0 h 852422"/>
              <a:gd name="connsiteX2" fmla="*/ 1546096 w 1546096"/>
              <a:gd name="connsiteY2" fmla="*/ 426211 h 852422"/>
              <a:gd name="connsiteX3" fmla="*/ 773048 w 1546096"/>
              <a:gd name="connsiteY3" fmla="*/ 852422 h 852422"/>
              <a:gd name="connsiteX4" fmla="*/ 0 w 1546096"/>
              <a:gd name="connsiteY4" fmla="*/ 426211 h 85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096" h="852422">
                <a:moveTo>
                  <a:pt x="0" y="426211"/>
                </a:moveTo>
                <a:cubicBezTo>
                  <a:pt x="0" y="190821"/>
                  <a:pt x="346105" y="0"/>
                  <a:pt x="773048" y="0"/>
                </a:cubicBezTo>
                <a:cubicBezTo>
                  <a:pt x="1199991" y="0"/>
                  <a:pt x="1546096" y="190821"/>
                  <a:pt x="1546096" y="426211"/>
                </a:cubicBezTo>
                <a:cubicBezTo>
                  <a:pt x="1546096" y="661601"/>
                  <a:pt x="1199991" y="852422"/>
                  <a:pt x="773048" y="852422"/>
                </a:cubicBezTo>
                <a:cubicBezTo>
                  <a:pt x="346105" y="852422"/>
                  <a:pt x="0" y="661601"/>
                  <a:pt x="0" y="426211"/>
                </a:cubicBezTo>
                <a:close/>
              </a:path>
            </a:pathLst>
          </a:custGeom>
          <a:solidFill>
            <a:schemeClr val="accent3"/>
          </a:solidFill>
          <a:ln w="15875"/>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1956" tIns="106961" rIns="171956" bIns="106961" numCol="1" spcCol="1270" anchor="ctr" anchorCtr="0">
            <a:noAutofit/>
          </a:bodyPr>
          <a:lstStyle/>
          <a:p>
            <a:pPr algn="ctr" defTabSz="466725">
              <a:lnSpc>
                <a:spcPct val="90000"/>
              </a:lnSpc>
              <a:spcBef>
                <a:spcPct val="0"/>
              </a:spcBef>
              <a:spcAft>
                <a:spcPct val="35000"/>
              </a:spcAft>
            </a:pPr>
            <a:r>
              <a:rPr 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EIM</a:t>
            </a:r>
          </a:p>
        </p:txBody>
      </p:sp>
      <p:sp>
        <p:nvSpPr>
          <p:cNvPr id="64" name="Rectangle 63">
            <a:extLst>
              <a:ext uri="{FF2B5EF4-FFF2-40B4-BE49-F238E27FC236}">
                <a16:creationId xmlns:a16="http://schemas.microsoft.com/office/drawing/2014/main" id="{70AE7024-A56C-473B-B368-F6D37237B8A2}"/>
              </a:ext>
            </a:extLst>
          </p:cNvPr>
          <p:cNvSpPr/>
          <p:nvPr/>
        </p:nvSpPr>
        <p:spPr>
          <a:xfrm>
            <a:off x="7012232" y="1850564"/>
            <a:ext cx="1904016" cy="646331"/>
          </a:xfrm>
          <a:prstGeom prst="rect">
            <a:avLst/>
          </a:prstGeom>
        </p:spPr>
        <p:txBody>
          <a:bodyPr wrap="square">
            <a:spAutoFit/>
          </a:bodyPr>
          <a:lstStyle/>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Skin</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Joints (</a:t>
            </a:r>
            <a:r>
              <a:rPr lang="en-US" sz="900" b="1" dirty="0" err="1">
                <a:latin typeface="Verdana" panose="020B0604030504040204" pitchFamily="34" charset="0"/>
                <a:ea typeface="Verdana" panose="020B0604030504040204" pitchFamily="34" charset="0"/>
                <a:cs typeface="Verdana" panose="020B0604030504040204" pitchFamily="34" charset="0"/>
              </a:rPr>
              <a:t>periph</a:t>
            </a:r>
            <a:r>
              <a:rPr lang="en-US" sz="900" b="1" dirty="0">
                <a:latin typeface="Verdana" panose="020B0604030504040204" pitchFamily="34" charset="0"/>
                <a:ea typeface="Verdana" panose="020B0604030504040204" pitchFamily="34" charset="0"/>
                <a:cs typeface="Verdana" panose="020B0604030504040204" pitchFamily="34" charset="0"/>
              </a:rPr>
              <a:t>. vs. axial)</a:t>
            </a:r>
          </a:p>
          <a:p>
            <a:pPr marL="128588" indent="-128588">
              <a:buFontTx/>
              <a:buChar char="-"/>
            </a:pPr>
            <a:r>
              <a:rPr lang="en-US" sz="900" b="1" dirty="0">
                <a:latin typeface="Verdana" panose="020B0604030504040204" pitchFamily="34" charset="0"/>
                <a:ea typeface="Verdana" panose="020B0604030504040204" pitchFamily="34" charset="0"/>
                <a:cs typeface="Verdana" panose="020B0604030504040204" pitchFamily="34" charset="0"/>
              </a:rPr>
              <a:t>Eyes</a:t>
            </a:r>
          </a:p>
        </p:txBody>
      </p:sp>
      <p:sp>
        <p:nvSpPr>
          <p:cNvPr id="65" name="Left Brace 29">
            <a:extLst>
              <a:ext uri="{FF2B5EF4-FFF2-40B4-BE49-F238E27FC236}">
                <a16:creationId xmlns:a16="http://schemas.microsoft.com/office/drawing/2014/main" id="{644622B7-5165-4874-AAE8-492E5978B6AB}"/>
              </a:ext>
            </a:extLst>
          </p:cNvPr>
          <p:cNvSpPr/>
          <p:nvPr/>
        </p:nvSpPr>
        <p:spPr>
          <a:xfrm>
            <a:off x="6581121" y="706888"/>
            <a:ext cx="153415" cy="1044131"/>
          </a:xfrm>
          <a:prstGeom prst="leftBrace">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66" name="Titre 42">
            <a:extLst>
              <a:ext uri="{FF2B5EF4-FFF2-40B4-BE49-F238E27FC236}">
                <a16:creationId xmlns:a16="http://schemas.microsoft.com/office/drawing/2014/main" id="{731F1F68-32DE-492C-A15A-1616BE595424}"/>
              </a:ext>
            </a:extLst>
          </p:cNvPr>
          <p:cNvSpPr txBox="1">
            <a:spLocks/>
          </p:cNvSpPr>
          <p:nvPr/>
        </p:nvSpPr>
        <p:spPr>
          <a:xfrm>
            <a:off x="1089200" y="168537"/>
            <a:ext cx="2276165" cy="5201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400" b="1" dirty="0">
                <a:latin typeface="Verdana" panose="020B0604030504040204" pitchFamily="34" charset="0"/>
                <a:ea typeface="Verdana" panose="020B0604030504040204" pitchFamily="34" charset="0"/>
                <a:cs typeface="Verdana" panose="020B0604030504040204" pitchFamily="34" charset="0"/>
              </a:rPr>
              <a:t>                </a:t>
            </a:r>
            <a:r>
              <a:rPr lang="fr-FR" sz="1400" b="1" dirty="0" err="1">
                <a:latin typeface="Verdana" panose="020B0604030504040204" pitchFamily="34" charset="0"/>
                <a:ea typeface="Verdana" panose="020B0604030504040204" pitchFamily="34" charset="0"/>
                <a:cs typeface="Verdana" panose="020B0604030504040204" pitchFamily="34" charset="0"/>
              </a:rPr>
              <a:t>Disease</a:t>
            </a:r>
            <a:r>
              <a:rPr lang="fr-FR" sz="1400" b="1" dirty="0">
                <a:latin typeface="Verdana" panose="020B0604030504040204" pitchFamily="34" charset="0"/>
                <a:ea typeface="Verdana" panose="020B0604030504040204" pitchFamily="34" charset="0"/>
                <a:cs typeface="Verdana" panose="020B0604030504040204" pitchFamily="34" charset="0"/>
              </a:rPr>
              <a:t>/Patient</a:t>
            </a:r>
            <a:br>
              <a:rPr lang="fr-FR" sz="1400" b="1" dirty="0">
                <a:latin typeface="Verdana" panose="020B0604030504040204" pitchFamily="34" charset="0"/>
                <a:ea typeface="Verdana" panose="020B0604030504040204" pitchFamily="34" charset="0"/>
                <a:cs typeface="Verdana" panose="020B0604030504040204" pitchFamily="34" charset="0"/>
              </a:rPr>
            </a:br>
            <a:br>
              <a:rPr lang="fr-FR" sz="1400" b="1" dirty="0">
                <a:latin typeface="Verdana" panose="020B0604030504040204" pitchFamily="34" charset="0"/>
                <a:ea typeface="Verdana" panose="020B0604030504040204" pitchFamily="34" charset="0"/>
                <a:cs typeface="Verdana" panose="020B0604030504040204" pitchFamily="34" charset="0"/>
              </a:rPr>
            </a:br>
            <a:br>
              <a:rPr lang="fr-FR" sz="1400" b="1" dirty="0">
                <a:latin typeface="Verdana" panose="020B0604030504040204" pitchFamily="34" charset="0"/>
                <a:ea typeface="Verdana" panose="020B0604030504040204" pitchFamily="34" charset="0"/>
                <a:cs typeface="Verdana" panose="020B0604030504040204" pitchFamily="34" charset="0"/>
              </a:rPr>
            </a:br>
            <a:endParaRPr lang="fr-FR" sz="1400" b="1" dirty="0">
              <a:latin typeface="Verdana" panose="020B0604030504040204" pitchFamily="34" charset="0"/>
              <a:ea typeface="Verdana" panose="020B0604030504040204" pitchFamily="34" charset="0"/>
              <a:cs typeface="Verdana" panose="020B0604030504040204" pitchFamily="34" charset="0"/>
            </a:endParaRPr>
          </a:p>
        </p:txBody>
      </p:sp>
      <p:sp>
        <p:nvSpPr>
          <p:cNvPr id="67" name="Arc 66">
            <a:extLst>
              <a:ext uri="{FF2B5EF4-FFF2-40B4-BE49-F238E27FC236}">
                <a16:creationId xmlns:a16="http://schemas.microsoft.com/office/drawing/2014/main" id="{0511B77A-C6BE-4BB2-A536-88F76A9CBD98}"/>
              </a:ext>
            </a:extLst>
          </p:cNvPr>
          <p:cNvSpPr/>
          <p:nvPr/>
        </p:nvSpPr>
        <p:spPr>
          <a:xfrm>
            <a:off x="1153534" y="279339"/>
            <a:ext cx="34289" cy="3428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latin typeface="Verdana" panose="020B0604030504040204" pitchFamily="34" charset="0"/>
              <a:ea typeface="Verdana" panose="020B0604030504040204" pitchFamily="34" charset="0"/>
              <a:cs typeface="Verdana" panose="020B0604030504040204" pitchFamily="34" charset="0"/>
            </a:endParaRPr>
          </a:p>
        </p:txBody>
      </p:sp>
      <p:sp>
        <p:nvSpPr>
          <p:cNvPr id="68" name="Titre 42">
            <a:extLst>
              <a:ext uri="{FF2B5EF4-FFF2-40B4-BE49-F238E27FC236}">
                <a16:creationId xmlns:a16="http://schemas.microsoft.com/office/drawing/2014/main" id="{731F1F68-32DE-492C-A15A-1616BE595424}"/>
              </a:ext>
            </a:extLst>
          </p:cNvPr>
          <p:cNvSpPr txBox="1">
            <a:spLocks/>
          </p:cNvSpPr>
          <p:nvPr/>
        </p:nvSpPr>
        <p:spPr>
          <a:xfrm>
            <a:off x="535119" y="1385132"/>
            <a:ext cx="1400166" cy="2862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b="1" dirty="0" err="1">
                <a:latin typeface="Verdana" panose="020B0604030504040204" pitchFamily="34" charset="0"/>
                <a:ea typeface="Verdana" panose="020B0604030504040204" pitchFamily="34" charset="0"/>
                <a:cs typeface="Verdana" panose="020B0604030504040204" pitchFamily="34" charset="0"/>
              </a:rPr>
              <a:t>Treatment</a:t>
            </a:r>
            <a:endParaRPr lang="fr-FR" sz="1400" b="1" dirty="0">
              <a:latin typeface="Verdana" panose="020B0604030504040204" pitchFamily="34" charset="0"/>
              <a:ea typeface="Verdana" panose="020B0604030504040204" pitchFamily="34" charset="0"/>
              <a:cs typeface="Verdana" panose="020B0604030504040204" pitchFamily="34" charset="0"/>
            </a:endParaRPr>
          </a:p>
        </p:txBody>
      </p:sp>
      <p:sp>
        <p:nvSpPr>
          <p:cNvPr id="69" name="TextBox 68">
            <a:extLst>
              <a:ext uri="{FF2B5EF4-FFF2-40B4-BE49-F238E27FC236}">
                <a16:creationId xmlns:a16="http://schemas.microsoft.com/office/drawing/2014/main" id="{7F6082D3-884F-42CB-8CEF-E8D6D6B4A1E8}"/>
              </a:ext>
            </a:extLst>
          </p:cNvPr>
          <p:cNvSpPr txBox="1"/>
          <p:nvPr/>
        </p:nvSpPr>
        <p:spPr>
          <a:xfrm rot="16200000">
            <a:off x="8401429" y="3959316"/>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
        <p:nvSpPr>
          <p:cNvPr id="3" name="Text Placeholder 2">
            <a:extLst>
              <a:ext uri="{FF2B5EF4-FFF2-40B4-BE49-F238E27FC236}">
                <a16:creationId xmlns:a16="http://schemas.microsoft.com/office/drawing/2014/main" id="{71F322C8-812C-7F4B-930B-0B0BBCDC0903}"/>
              </a:ext>
            </a:extLst>
          </p:cNvPr>
          <p:cNvSpPr>
            <a:spLocks noGrp="1"/>
          </p:cNvSpPr>
          <p:nvPr>
            <p:ph type="body" sz="quarter" idx="17"/>
          </p:nvPr>
        </p:nvSpPr>
        <p:spPr/>
        <p:txBody>
          <a:bodyPr/>
          <a:lstStyle/>
          <a:p>
            <a:r>
              <a:rPr lang="en-GB" dirty="0"/>
              <a:t>Lichtenstein et al. Am J Gastroenterol 2018; 113:481-517; doi:10.10.1038/ajg.2018.27; published online 27 March 2018</a:t>
            </a:r>
            <a:endParaRPr lang="en-BE" dirty="0"/>
          </a:p>
        </p:txBody>
      </p:sp>
    </p:spTree>
    <p:extLst>
      <p:ext uri="{BB962C8B-B14F-4D97-AF65-F5344CB8AC3E}">
        <p14:creationId xmlns:p14="http://schemas.microsoft.com/office/powerpoint/2010/main" val="174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0C256-9B5A-154F-AE24-935577339577}"/>
              </a:ext>
            </a:extLst>
          </p:cNvPr>
          <p:cNvSpPr>
            <a:spLocks noGrp="1"/>
          </p:cNvSpPr>
          <p:nvPr>
            <p:ph type="title"/>
          </p:nvPr>
        </p:nvSpPr>
        <p:spPr>
          <a:xfrm>
            <a:off x="454024" y="624585"/>
            <a:ext cx="8235949" cy="664797"/>
          </a:xfrm>
        </p:spPr>
        <p:txBody>
          <a:bodyPr/>
          <a:lstStyle/>
          <a:p>
            <a:r>
              <a:rPr lang="en-GB" dirty="0"/>
              <a:t>Comment </a:t>
            </a:r>
            <a:r>
              <a:rPr lang="en-GB" dirty="0" err="1"/>
              <a:t>l’ustekinumab</a:t>
            </a:r>
            <a:r>
              <a:rPr lang="en-GB" dirty="0"/>
              <a:t> </a:t>
            </a:r>
            <a:r>
              <a:rPr lang="en-GB" dirty="0" err="1"/>
              <a:t>répond</a:t>
            </a:r>
            <a:r>
              <a:rPr lang="en-GB" dirty="0"/>
              <a:t> aux </a:t>
            </a:r>
            <a:r>
              <a:rPr lang="en-GB" dirty="0" err="1"/>
              <a:t>attentes</a:t>
            </a:r>
            <a:r>
              <a:rPr lang="en-GB" dirty="0"/>
              <a:t> d’un premier </a:t>
            </a:r>
            <a:r>
              <a:rPr lang="en-GB" dirty="0" err="1"/>
              <a:t>biologique</a:t>
            </a:r>
            <a:r>
              <a:rPr lang="en-GB" dirty="0"/>
              <a:t> dans la MC</a:t>
            </a:r>
            <a:endParaRPr lang="en-BE" dirty="0"/>
          </a:p>
        </p:txBody>
      </p:sp>
      <p:sp>
        <p:nvSpPr>
          <p:cNvPr id="3" name="Slide Number Placeholder 2">
            <a:extLst>
              <a:ext uri="{FF2B5EF4-FFF2-40B4-BE49-F238E27FC236}">
                <a16:creationId xmlns:a16="http://schemas.microsoft.com/office/drawing/2014/main" id="{F4F816B4-B8C2-EC4F-8F63-17A7CC2EB954}"/>
              </a:ext>
            </a:extLst>
          </p:cNvPr>
          <p:cNvSpPr>
            <a:spLocks noGrp="1"/>
          </p:cNvSpPr>
          <p:nvPr>
            <p:ph type="sldNum" sz="quarter" idx="4"/>
          </p:nvPr>
        </p:nvSpPr>
        <p:spPr/>
        <p:txBody>
          <a:bodyPr/>
          <a:lstStyle/>
          <a:p>
            <a:fld id="{AD816501-AAE5-214E-B100-00C3DC5F5E3F}" type="slidenum">
              <a:rPr lang="en-US" smtClean="0"/>
              <a:pPr/>
              <a:t>22</a:t>
            </a:fld>
            <a:endParaRPr lang="en-US" dirty="0"/>
          </a:p>
        </p:txBody>
      </p:sp>
      <p:sp>
        <p:nvSpPr>
          <p:cNvPr id="7" name="Text Placeholder 6">
            <a:extLst>
              <a:ext uri="{FF2B5EF4-FFF2-40B4-BE49-F238E27FC236}">
                <a16:creationId xmlns:a16="http://schemas.microsoft.com/office/drawing/2014/main" id="{CD0E9705-9A8F-2F43-943F-5F4A4C2DE020}"/>
              </a:ext>
            </a:extLst>
          </p:cNvPr>
          <p:cNvSpPr>
            <a:spLocks noGrp="1"/>
          </p:cNvSpPr>
          <p:nvPr>
            <p:ph type="body" sz="quarter" idx="17"/>
          </p:nvPr>
        </p:nvSpPr>
        <p:spPr/>
        <p:txBody>
          <a:bodyPr/>
          <a:lstStyle/>
          <a:p>
            <a:endParaRPr lang="en-BE"/>
          </a:p>
        </p:txBody>
      </p:sp>
      <p:sp>
        <p:nvSpPr>
          <p:cNvPr id="8" name="Rectangle 7">
            <a:extLst>
              <a:ext uri="{FF2B5EF4-FFF2-40B4-BE49-F238E27FC236}">
                <a16:creationId xmlns:a16="http://schemas.microsoft.com/office/drawing/2014/main" id="{A88B5A24-C1F2-8F4D-ACC2-8EB42CBFF4D6}"/>
              </a:ext>
            </a:extLst>
          </p:cNvPr>
          <p:cNvSpPr/>
          <p:nvPr/>
        </p:nvSpPr>
        <p:spPr>
          <a:xfrm>
            <a:off x="451446" y="2006523"/>
            <a:ext cx="5728637" cy="338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Capacité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à</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atteindre</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la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cible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7ED98385-0D5D-EB4B-A243-AAEC5FF9C8FC}"/>
              </a:ext>
            </a:extLst>
          </p:cNvPr>
          <p:cNvSpPr/>
          <p:nvPr/>
        </p:nvSpPr>
        <p:spPr>
          <a:xfrm>
            <a:off x="451446" y="2471605"/>
            <a:ext cx="5728637"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Sécurité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et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tolérance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B0155EF8-C047-9045-A7D4-E004364B4595}"/>
              </a:ext>
            </a:extLst>
          </p:cNvPr>
          <p:cNvSpPr/>
          <p:nvPr/>
        </p:nvSpPr>
        <p:spPr>
          <a:xfrm>
            <a:off x="451446" y="2936687"/>
            <a:ext cx="5728637"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Qualité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de vie et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capacité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de vivre la vie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souhaitée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48742690-DF21-4B5D-9FB3-EB264FA3C601}"/>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72698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ECF732-8DED-DF49-84B7-D40BC512FFE9}"/>
              </a:ext>
            </a:extLst>
          </p:cNvPr>
          <p:cNvSpPr>
            <a:spLocks noGrp="1"/>
          </p:cNvSpPr>
          <p:nvPr>
            <p:ph type="title"/>
          </p:nvPr>
        </p:nvSpPr>
        <p:spPr>
          <a:xfrm>
            <a:off x="454025" y="554493"/>
            <a:ext cx="8235950" cy="553998"/>
          </a:xfrm>
        </p:spPr>
        <p:txBody>
          <a:bodyPr/>
          <a:lstStyle/>
          <a:p>
            <a:r>
              <a:rPr lang="en-GB" sz="2000" dirty="0"/>
              <a:t>Clinical Remission at Week 44 in Anti-TNF Failure &amp; </a:t>
            </a:r>
            <a:br>
              <a:rPr lang="en-GB" sz="2000" dirty="0"/>
            </a:br>
            <a:r>
              <a:rPr lang="en-GB" sz="2000" dirty="0"/>
              <a:t>in Anti-TNF-naïve Subjects</a:t>
            </a:r>
            <a:endParaRPr lang="en-BE" sz="2000" dirty="0"/>
          </a:p>
        </p:txBody>
      </p:sp>
      <p:sp>
        <p:nvSpPr>
          <p:cNvPr id="5" name="Text Placeholder 4">
            <a:extLst>
              <a:ext uri="{FF2B5EF4-FFF2-40B4-BE49-F238E27FC236}">
                <a16:creationId xmlns:a16="http://schemas.microsoft.com/office/drawing/2014/main" id="{7F2C1309-5410-FC4E-BFC5-49E45BE724A6}"/>
              </a:ext>
            </a:extLst>
          </p:cNvPr>
          <p:cNvSpPr>
            <a:spLocks noGrp="1"/>
          </p:cNvSpPr>
          <p:nvPr>
            <p:ph type="body" sz="quarter" idx="10"/>
          </p:nvPr>
        </p:nvSpPr>
        <p:spPr/>
        <p:txBody>
          <a:bodyPr/>
          <a:lstStyle/>
          <a:p>
            <a:r>
              <a:rPr lang="en-GB" dirty="0"/>
              <a:t>IM-UNITI</a:t>
            </a:r>
            <a:endParaRPr lang="en-BE" dirty="0"/>
          </a:p>
        </p:txBody>
      </p:sp>
      <p:sp>
        <p:nvSpPr>
          <p:cNvPr id="6" name="Text Placeholder 5">
            <a:extLst>
              <a:ext uri="{FF2B5EF4-FFF2-40B4-BE49-F238E27FC236}">
                <a16:creationId xmlns:a16="http://schemas.microsoft.com/office/drawing/2014/main" id="{7F6A688A-5EA8-0F49-9F5A-A4332042235E}"/>
              </a:ext>
            </a:extLst>
          </p:cNvPr>
          <p:cNvSpPr>
            <a:spLocks noGrp="1"/>
          </p:cNvSpPr>
          <p:nvPr>
            <p:ph type="body" sz="quarter" idx="17"/>
          </p:nvPr>
        </p:nvSpPr>
        <p:spPr/>
        <p:txBody>
          <a:bodyPr/>
          <a:lstStyle/>
          <a:p>
            <a:r>
              <a:rPr lang="en-GB" dirty="0"/>
              <a:t>*Subjects who were in clinical response to </a:t>
            </a:r>
            <a:r>
              <a:rPr lang="en-GB" dirty="0" err="1"/>
              <a:t>ustekinumab</a:t>
            </a:r>
            <a:r>
              <a:rPr lang="en-GB" dirty="0"/>
              <a:t> IV induction dosing and were randomized to placebo SC on entry to this maintenance study</a:t>
            </a:r>
          </a:p>
          <a:p>
            <a:r>
              <a:rPr lang="en-GB" dirty="0" err="1"/>
              <a:t>Feagan</a:t>
            </a:r>
            <a:r>
              <a:rPr lang="en-GB" dirty="0"/>
              <a:t> B.G. et al. Ustekinumab as Induction and Maintenance Therapy for Crohn's Disease, N </a:t>
            </a:r>
            <a:r>
              <a:rPr lang="en-GB" dirty="0" err="1"/>
              <a:t>Engl</a:t>
            </a:r>
            <a:r>
              <a:rPr lang="en-GB" dirty="0"/>
              <a:t> J Med 2016;375:1946-60 </a:t>
            </a:r>
          </a:p>
        </p:txBody>
      </p:sp>
      <p:sp>
        <p:nvSpPr>
          <p:cNvPr id="7" name="Text Box 57">
            <a:extLst>
              <a:ext uri="{FF2B5EF4-FFF2-40B4-BE49-F238E27FC236}">
                <a16:creationId xmlns:a16="http://schemas.microsoft.com/office/drawing/2014/main" id="{EEE85D86-91BE-5540-B6EB-290D3D0455F9}"/>
              </a:ext>
            </a:extLst>
          </p:cNvPr>
          <p:cNvSpPr txBox="1">
            <a:spLocks noChangeArrowheads="1"/>
          </p:cNvSpPr>
          <p:nvPr/>
        </p:nvSpPr>
        <p:spPr bwMode="auto">
          <a:xfrm>
            <a:off x="1085850" y="1166077"/>
            <a:ext cx="697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200" dirty="0">
                <a:solidFill>
                  <a:srgbClr val="505050"/>
                </a:solidFill>
                <a:latin typeface="Verdana" panose="020B0604030504040204" pitchFamily="34" charset="0"/>
                <a:ea typeface="Verdana" panose="020B0604030504040204" pitchFamily="34" charset="0"/>
                <a:cs typeface="Verdana" panose="020B0604030504040204" pitchFamily="34" charset="0"/>
              </a:rPr>
              <a:t>Overall IM-UNITI Population  (delta’s vs. </a:t>
            </a:r>
            <a:r>
              <a:rPr lang="en-US" altLang="en-US" sz="1200" dirty="0" err="1">
                <a:solidFill>
                  <a:srgbClr val="505050"/>
                </a:solidFill>
                <a:latin typeface="Verdana" panose="020B0604030504040204" pitchFamily="34" charset="0"/>
                <a:ea typeface="Verdana" panose="020B0604030504040204" pitchFamily="34" charset="0"/>
                <a:cs typeface="Verdana" panose="020B0604030504040204" pitchFamily="34" charset="0"/>
              </a:rPr>
              <a:t>Pbo</a:t>
            </a:r>
            <a:r>
              <a:rPr lang="en-US" altLang="en-US" sz="1200" dirty="0">
                <a:solidFill>
                  <a:srgbClr val="505050"/>
                </a:solidFill>
                <a:latin typeface="Verdana" panose="020B0604030504040204" pitchFamily="34" charset="0"/>
                <a:ea typeface="Verdana" panose="020B0604030504040204" pitchFamily="34" charset="0"/>
                <a:cs typeface="Verdana" panose="020B0604030504040204" pitchFamily="34" charset="0"/>
              </a:rPr>
              <a:t>): 12.9% q12w,  17.2% q8w</a:t>
            </a:r>
          </a:p>
        </p:txBody>
      </p:sp>
      <p:graphicFrame>
        <p:nvGraphicFramePr>
          <p:cNvPr id="8" name="Content Placeholder 8">
            <a:extLst>
              <a:ext uri="{FF2B5EF4-FFF2-40B4-BE49-F238E27FC236}">
                <a16:creationId xmlns:a16="http://schemas.microsoft.com/office/drawing/2014/main" id="{6FA409DD-563A-294C-943C-F5E3DCD5D2B6}"/>
              </a:ext>
            </a:extLst>
          </p:cNvPr>
          <p:cNvGraphicFramePr>
            <a:graphicFrameLocks/>
          </p:cNvGraphicFramePr>
          <p:nvPr>
            <p:extLst>
              <p:ext uri="{D42A27DB-BD31-4B8C-83A1-F6EECF244321}">
                <p14:modId xmlns:p14="http://schemas.microsoft.com/office/powerpoint/2010/main" val="3454857960"/>
              </p:ext>
            </p:extLst>
          </p:nvPr>
        </p:nvGraphicFramePr>
        <p:xfrm>
          <a:off x="4739878" y="1839804"/>
          <a:ext cx="2832497" cy="2645569"/>
        </p:xfrm>
        <a:graphic>
          <a:graphicData uri="http://schemas.openxmlformats.org/presentationml/2006/ole">
            <mc:AlternateContent xmlns:mc="http://schemas.openxmlformats.org/markup-compatibility/2006">
              <mc:Choice xmlns:v="urn:schemas-microsoft-com:vml" Requires="v">
                <p:oleObj r:id="rId3" imgW="3773751" imgH="3523793" progId="Excel.Chart.8">
                  <p:embed/>
                </p:oleObj>
              </mc:Choice>
              <mc:Fallback>
                <p:oleObj r:id="rId3" imgW="3773751" imgH="3523793" progId="Excel.Chart.8">
                  <p:embed/>
                  <p:pic>
                    <p:nvPicPr>
                      <p:cNvPr id="110595"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878" y="1839804"/>
                        <a:ext cx="2832497" cy="264556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DC7D422-E91E-C04F-A2EE-3A4F3CE5960F}"/>
              </a:ext>
            </a:extLst>
          </p:cNvPr>
          <p:cNvSpPr txBox="1"/>
          <p:nvPr/>
        </p:nvSpPr>
        <p:spPr>
          <a:xfrm>
            <a:off x="5842398" y="2029114"/>
            <a:ext cx="688009" cy="230832"/>
          </a:xfrm>
          <a:prstGeom prst="rect">
            <a:avLst/>
          </a:prstGeom>
          <a:noFill/>
        </p:spPr>
        <p:txBody>
          <a:bodyPr wrap="none">
            <a:spAutoFit/>
          </a:bodyPr>
          <a:lstStyle/>
          <a:p>
            <a:pPr defTabSz="685718" fontAlgn="auto">
              <a:spcBef>
                <a:spcPts val="0"/>
              </a:spcBef>
              <a:spcAft>
                <a:spcPts val="0"/>
              </a:spcAft>
              <a:defRPr/>
            </a:pPr>
            <a:r>
              <a:rPr lang="en-US" sz="900" dirty="0">
                <a:latin typeface="Verdana" panose="020B0604030504040204" pitchFamily="34" charset="0"/>
                <a:ea typeface="Verdana" panose="020B0604030504040204" pitchFamily="34" charset="0"/>
                <a:cs typeface="Verdana" panose="020B0604030504040204" pitchFamily="34" charset="0"/>
              </a:rPr>
              <a:t>p=0.146</a:t>
            </a:r>
          </a:p>
        </p:txBody>
      </p:sp>
      <p:sp>
        <p:nvSpPr>
          <p:cNvPr id="10" name="TextBox 9">
            <a:extLst>
              <a:ext uri="{FF2B5EF4-FFF2-40B4-BE49-F238E27FC236}">
                <a16:creationId xmlns:a16="http://schemas.microsoft.com/office/drawing/2014/main" id="{BEE3ACBC-E5AF-6A40-9DCE-73A36E59A79B}"/>
              </a:ext>
            </a:extLst>
          </p:cNvPr>
          <p:cNvSpPr txBox="1"/>
          <p:nvPr/>
        </p:nvSpPr>
        <p:spPr>
          <a:xfrm>
            <a:off x="6713935" y="2019589"/>
            <a:ext cx="614271" cy="230832"/>
          </a:xfrm>
          <a:prstGeom prst="rect">
            <a:avLst/>
          </a:prstGeom>
          <a:noFill/>
        </p:spPr>
        <p:txBody>
          <a:bodyPr wrap="none">
            <a:spAutoFit/>
          </a:bodyPr>
          <a:lstStyle/>
          <a:p>
            <a:pPr defTabSz="685718" fontAlgn="auto">
              <a:spcBef>
                <a:spcPts val="0"/>
              </a:spcBef>
              <a:spcAft>
                <a:spcPts val="0"/>
              </a:spcAft>
              <a:defRPr/>
            </a:pPr>
            <a:r>
              <a:rPr lang="en-US" sz="900" dirty="0">
                <a:latin typeface="Verdana" panose="020B0604030504040204" pitchFamily="34" charset="0"/>
                <a:ea typeface="Verdana" panose="020B0604030504040204" pitchFamily="34" charset="0"/>
                <a:cs typeface="Verdana" panose="020B0604030504040204" pitchFamily="34" charset="0"/>
              </a:rPr>
              <a:t>p=0.02</a:t>
            </a:r>
          </a:p>
        </p:txBody>
      </p:sp>
      <p:sp>
        <p:nvSpPr>
          <p:cNvPr id="11" name="TextBox 10">
            <a:extLst>
              <a:ext uri="{FF2B5EF4-FFF2-40B4-BE49-F238E27FC236}">
                <a16:creationId xmlns:a16="http://schemas.microsoft.com/office/drawing/2014/main" id="{5B109C13-A28C-8D4C-A8AC-DE8B7D71A7B8}"/>
              </a:ext>
            </a:extLst>
          </p:cNvPr>
          <p:cNvSpPr txBox="1"/>
          <p:nvPr/>
        </p:nvSpPr>
        <p:spPr>
          <a:xfrm>
            <a:off x="6055519" y="4448464"/>
            <a:ext cx="1180131" cy="253916"/>
          </a:xfrm>
          <a:prstGeom prst="rect">
            <a:avLst/>
          </a:prstGeom>
          <a:noFill/>
        </p:spPr>
        <p:txBody>
          <a:bodyPr wrap="none">
            <a:spAutoFit/>
          </a:bodyPr>
          <a:lstStyle/>
          <a:p>
            <a:pPr defTabSz="685718" fontAlgn="auto">
              <a:spcBef>
                <a:spcPts val="0"/>
              </a:spcBef>
              <a:spcAft>
                <a:spcPts val="0"/>
              </a:spcAft>
              <a:defRPr/>
            </a:pPr>
            <a:r>
              <a:rPr lang="en-US" sz="1050" b="1" dirty="0">
                <a:solidFill>
                  <a:srgbClr val="505050"/>
                </a:solidFill>
                <a:latin typeface="Verdana" panose="020B0604030504040204" pitchFamily="34" charset="0"/>
                <a:ea typeface="Verdana" panose="020B0604030504040204" pitchFamily="34" charset="0"/>
                <a:cs typeface="Verdana" panose="020B0604030504040204" pitchFamily="34" charset="0"/>
              </a:rPr>
              <a:t>Ustekinumab</a:t>
            </a:r>
          </a:p>
        </p:txBody>
      </p:sp>
      <p:cxnSp>
        <p:nvCxnSpPr>
          <p:cNvPr id="12" name="Straight Connector 12">
            <a:extLst>
              <a:ext uri="{FF2B5EF4-FFF2-40B4-BE49-F238E27FC236}">
                <a16:creationId xmlns:a16="http://schemas.microsoft.com/office/drawing/2014/main" id="{26EC727D-E3D4-3145-BAC7-EC5D7951EAF6}"/>
              </a:ext>
            </a:extLst>
          </p:cNvPr>
          <p:cNvCxnSpPr>
            <a:cxnSpLocks noChangeShapeType="1"/>
          </p:cNvCxnSpPr>
          <p:nvPr/>
        </p:nvCxnSpPr>
        <p:spPr bwMode="auto">
          <a:xfrm>
            <a:off x="5856685" y="4475848"/>
            <a:ext cx="1490663" cy="0"/>
          </a:xfrm>
          <a:prstGeom prst="line">
            <a:avLst/>
          </a:prstGeom>
          <a:noFill/>
          <a:ln w="15875" algn="ctr">
            <a:solidFill>
              <a:schemeClr val="tx1"/>
            </a:solidFill>
            <a:round/>
            <a:headEnd/>
            <a:tailEnd/>
          </a:ln>
        </p:spPr>
      </p:cxnSp>
      <p:sp>
        <p:nvSpPr>
          <p:cNvPr id="13" name="Text Box 5">
            <a:extLst>
              <a:ext uri="{FF2B5EF4-FFF2-40B4-BE49-F238E27FC236}">
                <a16:creationId xmlns:a16="http://schemas.microsoft.com/office/drawing/2014/main" id="{3B5FB7ED-0A78-8C44-A0A4-D3689B63A645}"/>
              </a:ext>
            </a:extLst>
          </p:cNvPr>
          <p:cNvSpPr txBox="1">
            <a:spLocks noChangeArrowheads="1"/>
          </p:cNvSpPr>
          <p:nvPr/>
        </p:nvSpPr>
        <p:spPr bwMode="auto">
          <a:xfrm rot="16200000">
            <a:off x="436365" y="2767145"/>
            <a:ext cx="2284810" cy="253916"/>
          </a:xfrm>
          <a:prstGeom prst="rect">
            <a:avLst/>
          </a:prstGeom>
          <a:noFill/>
          <a:ln w="9525">
            <a:noFill/>
            <a:miter lim="800000"/>
            <a:headEnd/>
            <a:tailEnd/>
          </a:ln>
          <a:effectLst/>
        </p:spPr>
        <p:txBody>
          <a:bodyPr>
            <a:spAutoFit/>
          </a:bodyPr>
          <a:lstStyle/>
          <a:p>
            <a:pPr algn="ctr" defTabSz="685718" eaLnBrk="0" fontAlgn="auto" hangingPunct="0">
              <a:spcAft>
                <a:spcPts val="0"/>
              </a:spcAft>
              <a:defRPr/>
            </a:pPr>
            <a:r>
              <a:rPr lang="en-US" sz="1050" dirty="0">
                <a:solidFill>
                  <a:srgbClr val="505050"/>
                </a:solidFill>
                <a:latin typeface="Verdana" panose="020B0604030504040204" pitchFamily="34" charset="0"/>
                <a:ea typeface="Verdana" panose="020B0604030504040204" pitchFamily="34" charset="0"/>
                <a:cs typeface="Verdana" panose="020B0604030504040204" pitchFamily="34" charset="0"/>
              </a:rPr>
              <a:t>Proportion of Subjects (%)</a:t>
            </a:r>
          </a:p>
        </p:txBody>
      </p:sp>
      <p:graphicFrame>
        <p:nvGraphicFramePr>
          <p:cNvPr id="14" name="Content Placeholder 8">
            <a:extLst>
              <a:ext uri="{FF2B5EF4-FFF2-40B4-BE49-F238E27FC236}">
                <a16:creationId xmlns:a16="http://schemas.microsoft.com/office/drawing/2014/main" id="{353BE7FA-881E-0148-AF56-76B9B7B90D72}"/>
              </a:ext>
            </a:extLst>
          </p:cNvPr>
          <p:cNvGraphicFramePr>
            <a:graphicFrameLocks/>
          </p:cNvGraphicFramePr>
          <p:nvPr>
            <p:extLst>
              <p:ext uri="{D42A27DB-BD31-4B8C-83A1-F6EECF244321}">
                <p14:modId xmlns:p14="http://schemas.microsoft.com/office/powerpoint/2010/main" val="3157068721"/>
              </p:ext>
            </p:extLst>
          </p:nvPr>
        </p:nvGraphicFramePr>
        <p:xfrm>
          <a:off x="1653779" y="1831470"/>
          <a:ext cx="3086100" cy="2646759"/>
        </p:xfrm>
        <a:graphic>
          <a:graphicData uri="http://schemas.openxmlformats.org/presentationml/2006/ole">
            <mc:AlternateContent xmlns:mc="http://schemas.openxmlformats.org/markup-compatibility/2006">
              <mc:Choice xmlns:v="urn:schemas-microsoft-com:vml" Requires="v">
                <p:oleObj r:id="rId5" imgW="4115157" imgH="3529890" progId="Excel.Chart.8">
                  <p:embed/>
                </p:oleObj>
              </mc:Choice>
              <mc:Fallback>
                <p:oleObj r:id="rId5" imgW="4115157" imgH="3529890" progId="Excel.Chart.8">
                  <p:embed/>
                  <p:pic>
                    <p:nvPicPr>
                      <p:cNvPr id="110606" name="Content Placeholder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779" y="1831470"/>
                        <a:ext cx="3086100" cy="26467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9B11975F-8388-B247-944B-BE6A03A0EB82}"/>
              </a:ext>
            </a:extLst>
          </p:cNvPr>
          <p:cNvSpPr txBox="1"/>
          <p:nvPr/>
        </p:nvSpPr>
        <p:spPr>
          <a:xfrm>
            <a:off x="3287317" y="4455607"/>
            <a:ext cx="1180131" cy="253916"/>
          </a:xfrm>
          <a:prstGeom prst="rect">
            <a:avLst/>
          </a:prstGeom>
          <a:noFill/>
        </p:spPr>
        <p:txBody>
          <a:bodyPr wrap="none">
            <a:spAutoFit/>
          </a:bodyPr>
          <a:lstStyle/>
          <a:p>
            <a:pPr defTabSz="685718" fontAlgn="auto">
              <a:spcBef>
                <a:spcPts val="0"/>
              </a:spcBef>
              <a:spcAft>
                <a:spcPts val="0"/>
              </a:spcAft>
              <a:defRPr/>
            </a:pPr>
            <a:r>
              <a:rPr lang="en-US" sz="1050" b="1" dirty="0">
                <a:solidFill>
                  <a:srgbClr val="505050"/>
                </a:solidFill>
                <a:latin typeface="Verdana" panose="020B0604030504040204" pitchFamily="34" charset="0"/>
                <a:ea typeface="Verdana" panose="020B0604030504040204" pitchFamily="34" charset="0"/>
                <a:cs typeface="Verdana" panose="020B0604030504040204" pitchFamily="34" charset="0"/>
              </a:rPr>
              <a:t>Ustekinumab</a:t>
            </a:r>
          </a:p>
        </p:txBody>
      </p:sp>
      <p:cxnSp>
        <p:nvCxnSpPr>
          <p:cNvPr id="16" name="Straight Connector 21">
            <a:extLst>
              <a:ext uri="{FF2B5EF4-FFF2-40B4-BE49-F238E27FC236}">
                <a16:creationId xmlns:a16="http://schemas.microsoft.com/office/drawing/2014/main" id="{D5E2CBA4-8FD8-8343-A250-7A2ADBA23CF2}"/>
              </a:ext>
            </a:extLst>
          </p:cNvPr>
          <p:cNvCxnSpPr>
            <a:cxnSpLocks noChangeShapeType="1"/>
          </p:cNvCxnSpPr>
          <p:nvPr/>
        </p:nvCxnSpPr>
        <p:spPr bwMode="auto">
          <a:xfrm>
            <a:off x="3088481" y="4474657"/>
            <a:ext cx="1490663" cy="0"/>
          </a:xfrm>
          <a:prstGeom prst="line">
            <a:avLst/>
          </a:prstGeom>
          <a:noFill/>
          <a:ln w="15875" algn="ctr">
            <a:solidFill>
              <a:schemeClr val="tx1"/>
            </a:solidFill>
            <a:round/>
            <a:headEnd/>
            <a:tailEnd/>
          </a:ln>
        </p:spPr>
      </p:cxnSp>
      <p:sp>
        <p:nvSpPr>
          <p:cNvPr id="17" name="TextBox 16">
            <a:extLst>
              <a:ext uri="{FF2B5EF4-FFF2-40B4-BE49-F238E27FC236}">
                <a16:creationId xmlns:a16="http://schemas.microsoft.com/office/drawing/2014/main" id="{EA4EA363-63A7-2940-8A81-43AFE6DF5B60}"/>
              </a:ext>
            </a:extLst>
          </p:cNvPr>
          <p:cNvSpPr txBox="1"/>
          <p:nvPr/>
        </p:nvSpPr>
        <p:spPr>
          <a:xfrm>
            <a:off x="3013473" y="2357726"/>
            <a:ext cx="688009" cy="230832"/>
          </a:xfrm>
          <a:prstGeom prst="rect">
            <a:avLst/>
          </a:prstGeom>
          <a:noFill/>
        </p:spPr>
        <p:txBody>
          <a:bodyPr wrap="none">
            <a:spAutoFit/>
          </a:bodyPr>
          <a:lstStyle/>
          <a:p>
            <a:pPr defTabSz="685718" fontAlgn="auto">
              <a:spcBef>
                <a:spcPts val="0"/>
              </a:spcBef>
              <a:spcAft>
                <a:spcPts val="0"/>
              </a:spcAft>
              <a:defRPr/>
            </a:pPr>
            <a:r>
              <a:rPr lang="en-US" sz="900" dirty="0">
                <a:latin typeface="Verdana" panose="020B0604030504040204" pitchFamily="34" charset="0"/>
                <a:ea typeface="Verdana" panose="020B0604030504040204" pitchFamily="34" charset="0"/>
                <a:cs typeface="Verdana" panose="020B0604030504040204" pitchFamily="34" charset="0"/>
              </a:rPr>
              <a:t>p=0.140</a:t>
            </a:r>
          </a:p>
        </p:txBody>
      </p:sp>
      <p:sp>
        <p:nvSpPr>
          <p:cNvPr id="18" name="TextBox 17">
            <a:extLst>
              <a:ext uri="{FF2B5EF4-FFF2-40B4-BE49-F238E27FC236}">
                <a16:creationId xmlns:a16="http://schemas.microsoft.com/office/drawing/2014/main" id="{C43EC91E-5BC8-D547-A179-DD6B7D7D8134}"/>
              </a:ext>
            </a:extLst>
          </p:cNvPr>
          <p:cNvSpPr txBox="1"/>
          <p:nvPr/>
        </p:nvSpPr>
        <p:spPr>
          <a:xfrm>
            <a:off x="3862388" y="2357726"/>
            <a:ext cx="688009" cy="230832"/>
          </a:xfrm>
          <a:prstGeom prst="rect">
            <a:avLst/>
          </a:prstGeom>
          <a:noFill/>
        </p:spPr>
        <p:txBody>
          <a:bodyPr wrap="none">
            <a:spAutoFit/>
          </a:bodyPr>
          <a:lstStyle/>
          <a:p>
            <a:pPr defTabSz="685718" fontAlgn="auto">
              <a:spcBef>
                <a:spcPts val="0"/>
              </a:spcBef>
              <a:spcAft>
                <a:spcPts val="0"/>
              </a:spcAft>
              <a:defRPr/>
            </a:pPr>
            <a:r>
              <a:rPr lang="en-US" sz="900" dirty="0">
                <a:latin typeface="Verdana" panose="020B0604030504040204" pitchFamily="34" charset="0"/>
                <a:ea typeface="Verdana" panose="020B0604030504040204" pitchFamily="34" charset="0"/>
                <a:cs typeface="Verdana" panose="020B0604030504040204" pitchFamily="34" charset="0"/>
              </a:rPr>
              <a:t>p=0.102</a:t>
            </a:r>
          </a:p>
        </p:txBody>
      </p:sp>
      <p:sp>
        <p:nvSpPr>
          <p:cNvPr id="19" name="TextBox 16">
            <a:extLst>
              <a:ext uri="{FF2B5EF4-FFF2-40B4-BE49-F238E27FC236}">
                <a16:creationId xmlns:a16="http://schemas.microsoft.com/office/drawing/2014/main" id="{5247ADFB-76CD-394C-83D1-EB9EFB8044CA}"/>
              </a:ext>
            </a:extLst>
          </p:cNvPr>
          <p:cNvSpPr txBox="1">
            <a:spLocks noChangeArrowheads="1"/>
          </p:cNvSpPr>
          <p:nvPr/>
        </p:nvSpPr>
        <p:spPr bwMode="auto">
          <a:xfrm>
            <a:off x="5829300" y="2186276"/>
            <a:ext cx="7521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457200" eaLnBrk="0" hangingPunct="0">
              <a:defRPr>
                <a:solidFill>
                  <a:schemeClr val="tx1"/>
                </a:solidFill>
                <a:latin typeface="Calibri" pitchFamily="34" charset="0"/>
                <a:cs typeface="Arial" pitchFamily="34" charset="0"/>
              </a:defRPr>
            </a:lvl2pPr>
            <a:lvl3pPr marL="914400" eaLnBrk="0" hangingPunct="0">
              <a:defRPr>
                <a:solidFill>
                  <a:schemeClr val="tx1"/>
                </a:solidFill>
                <a:latin typeface="Calibri" pitchFamily="34" charset="0"/>
                <a:cs typeface="Arial" pitchFamily="34" charset="0"/>
              </a:defRPr>
            </a:lvl3pPr>
            <a:lvl4pPr marL="1371600" eaLnBrk="0" hangingPunct="0">
              <a:defRPr>
                <a:solidFill>
                  <a:schemeClr val="tx1"/>
                </a:solidFill>
                <a:latin typeface="Calibri" pitchFamily="34" charset="0"/>
                <a:cs typeface="Arial" pitchFamily="34" charset="0"/>
              </a:defRPr>
            </a:lvl4pPr>
            <a:lvl5pPr marL="1828800" eaLnBrk="0" hangingPunct="0">
              <a:defRPr>
                <a:solidFill>
                  <a:schemeClr val="tx1"/>
                </a:solidFill>
                <a:latin typeface="Calibri" pitchFamily="34" charset="0"/>
                <a:cs typeface="Arial" pitchFamily="34" charset="0"/>
              </a:defRPr>
            </a:lvl5pPr>
            <a:lvl6pPr defTabSz="912813" eaLnBrk="0" fontAlgn="base" hangingPunct="0">
              <a:spcBef>
                <a:spcPct val="0"/>
              </a:spcBef>
              <a:spcAft>
                <a:spcPct val="0"/>
              </a:spcAft>
              <a:defRPr>
                <a:solidFill>
                  <a:schemeClr val="tx1"/>
                </a:solidFill>
                <a:latin typeface="Calibri" pitchFamily="34" charset="0"/>
                <a:cs typeface="Arial" pitchFamily="34" charset="0"/>
              </a:defRPr>
            </a:lvl6pPr>
            <a:lvl7pPr defTabSz="912813" eaLnBrk="0" fontAlgn="base" hangingPunct="0">
              <a:spcBef>
                <a:spcPct val="0"/>
              </a:spcBef>
              <a:spcAft>
                <a:spcPct val="0"/>
              </a:spcAft>
              <a:defRPr>
                <a:solidFill>
                  <a:schemeClr val="tx1"/>
                </a:solidFill>
                <a:latin typeface="Calibri" pitchFamily="34" charset="0"/>
                <a:cs typeface="Arial" pitchFamily="34" charset="0"/>
              </a:defRPr>
            </a:lvl7pPr>
            <a:lvl8pPr defTabSz="912813" eaLnBrk="0" fontAlgn="base" hangingPunct="0">
              <a:spcBef>
                <a:spcPct val="0"/>
              </a:spcBef>
              <a:spcAft>
                <a:spcPct val="0"/>
              </a:spcAft>
              <a:defRPr>
                <a:solidFill>
                  <a:schemeClr val="tx1"/>
                </a:solidFill>
                <a:latin typeface="Calibri" pitchFamily="34" charset="0"/>
                <a:cs typeface="Arial" pitchFamily="34" charset="0"/>
              </a:defRPr>
            </a:lvl8pPr>
            <a:lvl9pPr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l-GR" altLang="en-US" sz="900" b="1">
                <a:latin typeface="Verdana" panose="020B0604030504040204" pitchFamily="34" charset="0"/>
                <a:ea typeface="Verdana" panose="020B0604030504040204" pitchFamily="34" charset="0"/>
                <a:cs typeface="Verdana" panose="020B0604030504040204" pitchFamily="34" charset="0"/>
              </a:rPr>
              <a:t>Δ</a:t>
            </a:r>
            <a:r>
              <a:rPr lang="en-US" altLang="en-US" sz="900" b="1">
                <a:latin typeface="Verdana" panose="020B0604030504040204" pitchFamily="34" charset="0"/>
                <a:ea typeface="Verdana" panose="020B0604030504040204" pitchFamily="34" charset="0"/>
                <a:cs typeface="Verdana" panose="020B0604030504040204" pitchFamily="34" charset="0"/>
              </a:rPr>
              <a:t> 12.6%</a:t>
            </a:r>
          </a:p>
        </p:txBody>
      </p:sp>
      <p:sp>
        <p:nvSpPr>
          <p:cNvPr id="20" name="TextBox 16">
            <a:extLst>
              <a:ext uri="{FF2B5EF4-FFF2-40B4-BE49-F238E27FC236}">
                <a16:creationId xmlns:a16="http://schemas.microsoft.com/office/drawing/2014/main" id="{F9E7644F-D1E4-6D47-A3FF-7A72CEE14FD1}"/>
              </a:ext>
            </a:extLst>
          </p:cNvPr>
          <p:cNvSpPr txBox="1">
            <a:spLocks noChangeArrowheads="1"/>
          </p:cNvSpPr>
          <p:nvPr/>
        </p:nvSpPr>
        <p:spPr bwMode="auto">
          <a:xfrm>
            <a:off x="6686550" y="2186276"/>
            <a:ext cx="7521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457200" eaLnBrk="0" hangingPunct="0">
              <a:defRPr>
                <a:solidFill>
                  <a:schemeClr val="tx1"/>
                </a:solidFill>
                <a:latin typeface="Calibri" pitchFamily="34" charset="0"/>
                <a:cs typeface="Arial" pitchFamily="34" charset="0"/>
              </a:defRPr>
            </a:lvl2pPr>
            <a:lvl3pPr marL="914400" eaLnBrk="0" hangingPunct="0">
              <a:defRPr>
                <a:solidFill>
                  <a:schemeClr val="tx1"/>
                </a:solidFill>
                <a:latin typeface="Calibri" pitchFamily="34" charset="0"/>
                <a:cs typeface="Arial" pitchFamily="34" charset="0"/>
              </a:defRPr>
            </a:lvl3pPr>
            <a:lvl4pPr marL="1371600" eaLnBrk="0" hangingPunct="0">
              <a:defRPr>
                <a:solidFill>
                  <a:schemeClr val="tx1"/>
                </a:solidFill>
                <a:latin typeface="Calibri" pitchFamily="34" charset="0"/>
                <a:cs typeface="Arial" pitchFamily="34" charset="0"/>
              </a:defRPr>
            </a:lvl4pPr>
            <a:lvl5pPr marL="1828800" eaLnBrk="0" hangingPunct="0">
              <a:defRPr>
                <a:solidFill>
                  <a:schemeClr val="tx1"/>
                </a:solidFill>
                <a:latin typeface="Calibri" pitchFamily="34" charset="0"/>
                <a:cs typeface="Arial" pitchFamily="34" charset="0"/>
              </a:defRPr>
            </a:lvl5pPr>
            <a:lvl6pPr defTabSz="912813" eaLnBrk="0" fontAlgn="base" hangingPunct="0">
              <a:spcBef>
                <a:spcPct val="0"/>
              </a:spcBef>
              <a:spcAft>
                <a:spcPct val="0"/>
              </a:spcAft>
              <a:defRPr>
                <a:solidFill>
                  <a:schemeClr val="tx1"/>
                </a:solidFill>
                <a:latin typeface="Calibri" pitchFamily="34" charset="0"/>
                <a:cs typeface="Arial" pitchFamily="34" charset="0"/>
              </a:defRPr>
            </a:lvl6pPr>
            <a:lvl7pPr defTabSz="912813" eaLnBrk="0" fontAlgn="base" hangingPunct="0">
              <a:spcBef>
                <a:spcPct val="0"/>
              </a:spcBef>
              <a:spcAft>
                <a:spcPct val="0"/>
              </a:spcAft>
              <a:defRPr>
                <a:solidFill>
                  <a:schemeClr val="tx1"/>
                </a:solidFill>
                <a:latin typeface="Calibri" pitchFamily="34" charset="0"/>
                <a:cs typeface="Arial" pitchFamily="34" charset="0"/>
              </a:defRPr>
            </a:lvl7pPr>
            <a:lvl8pPr defTabSz="912813" eaLnBrk="0" fontAlgn="base" hangingPunct="0">
              <a:spcBef>
                <a:spcPct val="0"/>
              </a:spcBef>
              <a:spcAft>
                <a:spcPct val="0"/>
              </a:spcAft>
              <a:defRPr>
                <a:solidFill>
                  <a:schemeClr val="tx1"/>
                </a:solidFill>
                <a:latin typeface="Calibri" pitchFamily="34" charset="0"/>
                <a:cs typeface="Arial" pitchFamily="34" charset="0"/>
              </a:defRPr>
            </a:lvl8pPr>
            <a:lvl9pPr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l-GR" altLang="en-US" sz="900" b="1">
                <a:latin typeface="Verdana" panose="020B0604030504040204" pitchFamily="34" charset="0"/>
                <a:ea typeface="Verdana" panose="020B0604030504040204" pitchFamily="34" charset="0"/>
                <a:cs typeface="Verdana" panose="020B0604030504040204" pitchFamily="34" charset="0"/>
              </a:rPr>
              <a:t>Δ</a:t>
            </a:r>
            <a:r>
              <a:rPr lang="en-US" altLang="en-US" sz="900" b="1">
                <a:latin typeface="Verdana" panose="020B0604030504040204" pitchFamily="34" charset="0"/>
                <a:ea typeface="Verdana" panose="020B0604030504040204" pitchFamily="34" charset="0"/>
                <a:cs typeface="Verdana" panose="020B0604030504040204" pitchFamily="34" charset="0"/>
              </a:rPr>
              <a:t> 18.2%</a:t>
            </a:r>
          </a:p>
        </p:txBody>
      </p:sp>
      <p:sp>
        <p:nvSpPr>
          <p:cNvPr id="21" name="TextBox 16">
            <a:extLst>
              <a:ext uri="{FF2B5EF4-FFF2-40B4-BE49-F238E27FC236}">
                <a16:creationId xmlns:a16="http://schemas.microsoft.com/office/drawing/2014/main" id="{F4F461B4-873F-EF46-85DB-94ABD825F6C1}"/>
              </a:ext>
            </a:extLst>
          </p:cNvPr>
          <p:cNvSpPr txBox="1">
            <a:spLocks noChangeArrowheads="1"/>
          </p:cNvSpPr>
          <p:nvPr/>
        </p:nvSpPr>
        <p:spPr bwMode="auto">
          <a:xfrm>
            <a:off x="2999185" y="2519651"/>
            <a:ext cx="7521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457200" eaLnBrk="0" hangingPunct="0">
              <a:defRPr>
                <a:solidFill>
                  <a:schemeClr val="tx1"/>
                </a:solidFill>
                <a:latin typeface="Calibri" pitchFamily="34" charset="0"/>
                <a:cs typeface="Arial" pitchFamily="34" charset="0"/>
              </a:defRPr>
            </a:lvl2pPr>
            <a:lvl3pPr marL="914400" eaLnBrk="0" hangingPunct="0">
              <a:defRPr>
                <a:solidFill>
                  <a:schemeClr val="tx1"/>
                </a:solidFill>
                <a:latin typeface="Calibri" pitchFamily="34" charset="0"/>
                <a:cs typeface="Arial" pitchFamily="34" charset="0"/>
              </a:defRPr>
            </a:lvl3pPr>
            <a:lvl4pPr marL="1371600" eaLnBrk="0" hangingPunct="0">
              <a:defRPr>
                <a:solidFill>
                  <a:schemeClr val="tx1"/>
                </a:solidFill>
                <a:latin typeface="Calibri" pitchFamily="34" charset="0"/>
                <a:cs typeface="Arial" pitchFamily="34" charset="0"/>
              </a:defRPr>
            </a:lvl4pPr>
            <a:lvl5pPr marL="1828800" eaLnBrk="0" hangingPunct="0">
              <a:defRPr>
                <a:solidFill>
                  <a:schemeClr val="tx1"/>
                </a:solidFill>
                <a:latin typeface="Calibri" pitchFamily="34" charset="0"/>
                <a:cs typeface="Arial" pitchFamily="34" charset="0"/>
              </a:defRPr>
            </a:lvl5pPr>
            <a:lvl6pPr defTabSz="912813" eaLnBrk="0" fontAlgn="base" hangingPunct="0">
              <a:spcBef>
                <a:spcPct val="0"/>
              </a:spcBef>
              <a:spcAft>
                <a:spcPct val="0"/>
              </a:spcAft>
              <a:defRPr>
                <a:solidFill>
                  <a:schemeClr val="tx1"/>
                </a:solidFill>
                <a:latin typeface="Calibri" pitchFamily="34" charset="0"/>
                <a:cs typeface="Arial" pitchFamily="34" charset="0"/>
              </a:defRPr>
            </a:lvl6pPr>
            <a:lvl7pPr defTabSz="912813" eaLnBrk="0" fontAlgn="base" hangingPunct="0">
              <a:spcBef>
                <a:spcPct val="0"/>
              </a:spcBef>
              <a:spcAft>
                <a:spcPct val="0"/>
              </a:spcAft>
              <a:defRPr>
                <a:solidFill>
                  <a:schemeClr val="tx1"/>
                </a:solidFill>
                <a:latin typeface="Calibri" pitchFamily="34" charset="0"/>
                <a:cs typeface="Arial" pitchFamily="34" charset="0"/>
              </a:defRPr>
            </a:lvl7pPr>
            <a:lvl8pPr defTabSz="912813" eaLnBrk="0" fontAlgn="base" hangingPunct="0">
              <a:spcBef>
                <a:spcPct val="0"/>
              </a:spcBef>
              <a:spcAft>
                <a:spcPct val="0"/>
              </a:spcAft>
              <a:defRPr>
                <a:solidFill>
                  <a:schemeClr val="tx1"/>
                </a:solidFill>
                <a:latin typeface="Calibri" pitchFamily="34" charset="0"/>
                <a:cs typeface="Arial" pitchFamily="34" charset="0"/>
              </a:defRPr>
            </a:lvl8pPr>
            <a:lvl9pPr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l-GR" altLang="en-US" sz="900" b="1" dirty="0">
                <a:latin typeface="Verdana" panose="020B0604030504040204" pitchFamily="34" charset="0"/>
                <a:ea typeface="Verdana" panose="020B0604030504040204" pitchFamily="34" charset="0"/>
                <a:cs typeface="Verdana" panose="020B0604030504040204" pitchFamily="34" charset="0"/>
              </a:rPr>
              <a:t>Δ</a:t>
            </a:r>
            <a:r>
              <a:rPr lang="en-US" altLang="en-US" sz="900" b="1" dirty="0">
                <a:latin typeface="Verdana" panose="020B0604030504040204" pitchFamily="34" charset="0"/>
                <a:ea typeface="Verdana" panose="020B0604030504040204" pitchFamily="34" charset="0"/>
                <a:cs typeface="Verdana" panose="020B0604030504040204" pitchFamily="34" charset="0"/>
              </a:rPr>
              <a:t> 12.4%</a:t>
            </a:r>
          </a:p>
        </p:txBody>
      </p:sp>
      <p:sp>
        <p:nvSpPr>
          <p:cNvPr id="22" name="TextBox 16">
            <a:extLst>
              <a:ext uri="{FF2B5EF4-FFF2-40B4-BE49-F238E27FC236}">
                <a16:creationId xmlns:a16="http://schemas.microsoft.com/office/drawing/2014/main" id="{D6178BB5-9CFE-A641-A4A6-ABAFCE222E78}"/>
              </a:ext>
            </a:extLst>
          </p:cNvPr>
          <p:cNvSpPr txBox="1">
            <a:spLocks noChangeArrowheads="1"/>
          </p:cNvSpPr>
          <p:nvPr/>
        </p:nvSpPr>
        <p:spPr bwMode="auto">
          <a:xfrm>
            <a:off x="3854054" y="2519651"/>
            <a:ext cx="7521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457200" eaLnBrk="0" hangingPunct="0">
              <a:defRPr>
                <a:solidFill>
                  <a:schemeClr val="tx1"/>
                </a:solidFill>
                <a:latin typeface="Calibri" pitchFamily="34" charset="0"/>
                <a:cs typeface="Arial" pitchFamily="34" charset="0"/>
              </a:defRPr>
            </a:lvl2pPr>
            <a:lvl3pPr marL="914400" eaLnBrk="0" hangingPunct="0">
              <a:defRPr>
                <a:solidFill>
                  <a:schemeClr val="tx1"/>
                </a:solidFill>
                <a:latin typeface="Calibri" pitchFamily="34" charset="0"/>
                <a:cs typeface="Arial" pitchFamily="34" charset="0"/>
              </a:defRPr>
            </a:lvl3pPr>
            <a:lvl4pPr marL="1371600" eaLnBrk="0" hangingPunct="0">
              <a:defRPr>
                <a:solidFill>
                  <a:schemeClr val="tx1"/>
                </a:solidFill>
                <a:latin typeface="Calibri" pitchFamily="34" charset="0"/>
                <a:cs typeface="Arial" pitchFamily="34" charset="0"/>
              </a:defRPr>
            </a:lvl4pPr>
            <a:lvl5pPr marL="1828800" eaLnBrk="0" hangingPunct="0">
              <a:defRPr>
                <a:solidFill>
                  <a:schemeClr val="tx1"/>
                </a:solidFill>
                <a:latin typeface="Calibri" pitchFamily="34" charset="0"/>
                <a:cs typeface="Arial" pitchFamily="34" charset="0"/>
              </a:defRPr>
            </a:lvl5pPr>
            <a:lvl6pPr defTabSz="912813" eaLnBrk="0" fontAlgn="base" hangingPunct="0">
              <a:spcBef>
                <a:spcPct val="0"/>
              </a:spcBef>
              <a:spcAft>
                <a:spcPct val="0"/>
              </a:spcAft>
              <a:defRPr>
                <a:solidFill>
                  <a:schemeClr val="tx1"/>
                </a:solidFill>
                <a:latin typeface="Calibri" pitchFamily="34" charset="0"/>
                <a:cs typeface="Arial" pitchFamily="34" charset="0"/>
              </a:defRPr>
            </a:lvl6pPr>
            <a:lvl7pPr defTabSz="912813" eaLnBrk="0" fontAlgn="base" hangingPunct="0">
              <a:spcBef>
                <a:spcPct val="0"/>
              </a:spcBef>
              <a:spcAft>
                <a:spcPct val="0"/>
              </a:spcAft>
              <a:defRPr>
                <a:solidFill>
                  <a:schemeClr val="tx1"/>
                </a:solidFill>
                <a:latin typeface="Calibri" pitchFamily="34" charset="0"/>
                <a:cs typeface="Arial" pitchFamily="34" charset="0"/>
              </a:defRPr>
            </a:lvl7pPr>
            <a:lvl8pPr defTabSz="912813" eaLnBrk="0" fontAlgn="base" hangingPunct="0">
              <a:spcBef>
                <a:spcPct val="0"/>
              </a:spcBef>
              <a:spcAft>
                <a:spcPct val="0"/>
              </a:spcAft>
              <a:defRPr>
                <a:solidFill>
                  <a:schemeClr val="tx1"/>
                </a:solidFill>
                <a:latin typeface="Calibri" pitchFamily="34" charset="0"/>
                <a:cs typeface="Arial" pitchFamily="34" charset="0"/>
              </a:defRPr>
            </a:lvl8pPr>
            <a:lvl9pPr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l-GR" altLang="en-US" sz="900" b="1">
                <a:latin typeface="Verdana" panose="020B0604030504040204" pitchFamily="34" charset="0"/>
                <a:ea typeface="Verdana" panose="020B0604030504040204" pitchFamily="34" charset="0"/>
                <a:cs typeface="Verdana" panose="020B0604030504040204" pitchFamily="34" charset="0"/>
              </a:rPr>
              <a:t>Δ</a:t>
            </a:r>
            <a:r>
              <a:rPr lang="en-US" altLang="en-US" sz="900" b="1">
                <a:latin typeface="Verdana" panose="020B0604030504040204" pitchFamily="34" charset="0"/>
                <a:ea typeface="Verdana" panose="020B0604030504040204" pitchFamily="34" charset="0"/>
                <a:cs typeface="Verdana" panose="020B0604030504040204" pitchFamily="34" charset="0"/>
              </a:rPr>
              <a:t> 14.9%</a:t>
            </a:r>
          </a:p>
        </p:txBody>
      </p:sp>
      <p:sp>
        <p:nvSpPr>
          <p:cNvPr id="23" name="TextBox 22">
            <a:extLst>
              <a:ext uri="{FF2B5EF4-FFF2-40B4-BE49-F238E27FC236}">
                <a16:creationId xmlns:a16="http://schemas.microsoft.com/office/drawing/2014/main" id="{6AA212BC-E863-AC45-9BEE-F0FE984D4958}"/>
              </a:ext>
            </a:extLst>
          </p:cNvPr>
          <p:cNvSpPr txBox="1"/>
          <p:nvPr/>
        </p:nvSpPr>
        <p:spPr>
          <a:xfrm>
            <a:off x="3073731" y="1500539"/>
            <a:ext cx="837089" cy="261610"/>
          </a:xfrm>
          <a:prstGeom prst="rect">
            <a:avLst/>
          </a:prstGeom>
          <a:noFill/>
        </p:spPr>
        <p:txBody>
          <a:bodyPr wrap="none">
            <a:spAutoFit/>
          </a:bodyPr>
          <a:lstStyle/>
          <a:p>
            <a:pPr algn="ctr" defTabSz="685718" fontAlgn="auto">
              <a:spcBef>
                <a:spcPts val="0"/>
              </a:spcBef>
              <a:spcAft>
                <a:spcPts val="0"/>
              </a:spcAft>
              <a:defRPr/>
            </a:pPr>
            <a:r>
              <a:rPr lang="en-US" sz="1100" b="1" dirty="0">
                <a:solidFill>
                  <a:srgbClr val="CC00FF"/>
                </a:solidFill>
                <a:latin typeface="Verdana" panose="020B0604030504040204" pitchFamily="34" charset="0"/>
                <a:ea typeface="Verdana" panose="020B0604030504040204" pitchFamily="34" charset="0"/>
                <a:cs typeface="Verdana" panose="020B0604030504040204" pitchFamily="34" charset="0"/>
              </a:rPr>
              <a:t>UNITI-1</a:t>
            </a:r>
          </a:p>
        </p:txBody>
      </p:sp>
      <p:sp>
        <p:nvSpPr>
          <p:cNvPr id="24" name="TextBox 23">
            <a:extLst>
              <a:ext uri="{FF2B5EF4-FFF2-40B4-BE49-F238E27FC236}">
                <a16:creationId xmlns:a16="http://schemas.microsoft.com/office/drawing/2014/main" id="{A9EDA6C3-10E2-8343-A63D-0F1F48F39A05}"/>
              </a:ext>
            </a:extLst>
          </p:cNvPr>
          <p:cNvSpPr txBox="1"/>
          <p:nvPr/>
        </p:nvSpPr>
        <p:spPr>
          <a:xfrm>
            <a:off x="5833454" y="1500369"/>
            <a:ext cx="837089" cy="261610"/>
          </a:xfrm>
          <a:prstGeom prst="rect">
            <a:avLst/>
          </a:prstGeom>
          <a:noFill/>
        </p:spPr>
        <p:txBody>
          <a:bodyPr wrap="none">
            <a:spAutoFit/>
          </a:bodyPr>
          <a:lstStyle/>
          <a:p>
            <a:pPr algn="ctr" defTabSz="685718" fontAlgn="auto">
              <a:spcBef>
                <a:spcPts val="0"/>
              </a:spcBef>
              <a:spcAft>
                <a:spcPts val="0"/>
              </a:spcAft>
              <a:defRPr/>
            </a:pPr>
            <a:r>
              <a:rPr lang="en-US" sz="1100" b="1" dirty="0">
                <a:solidFill>
                  <a:srgbClr val="CC00FF"/>
                </a:solidFill>
                <a:latin typeface="Verdana" panose="020B0604030504040204" pitchFamily="34" charset="0"/>
                <a:ea typeface="Verdana" panose="020B0604030504040204" pitchFamily="34" charset="0"/>
                <a:cs typeface="Verdana" panose="020B0604030504040204" pitchFamily="34" charset="0"/>
              </a:rPr>
              <a:t>UNITI-2</a:t>
            </a:r>
          </a:p>
        </p:txBody>
      </p:sp>
      <p:cxnSp>
        <p:nvCxnSpPr>
          <p:cNvPr id="25" name="Straight Connector 24">
            <a:extLst>
              <a:ext uri="{FF2B5EF4-FFF2-40B4-BE49-F238E27FC236}">
                <a16:creationId xmlns:a16="http://schemas.microsoft.com/office/drawing/2014/main" id="{5E344679-D164-B74E-B3B2-B46E0924363F}"/>
              </a:ext>
            </a:extLst>
          </p:cNvPr>
          <p:cNvCxnSpPr/>
          <p:nvPr/>
        </p:nvCxnSpPr>
        <p:spPr bwMode="auto">
          <a:xfrm>
            <a:off x="2191941" y="1968391"/>
            <a:ext cx="2299097" cy="0"/>
          </a:xfrm>
          <a:prstGeom prst="line">
            <a:avLst/>
          </a:prstGeom>
          <a:solidFill>
            <a:schemeClr val="accent1"/>
          </a:solidFill>
          <a:ln w="15875" cap="flat" cmpd="sng" algn="ctr">
            <a:solidFill>
              <a:schemeClr val="bg1">
                <a:lumMod val="8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261F2003-1D2D-6441-914E-5A27DA3F2382}"/>
              </a:ext>
            </a:extLst>
          </p:cNvPr>
          <p:cNvCxnSpPr/>
          <p:nvPr/>
        </p:nvCxnSpPr>
        <p:spPr bwMode="auto">
          <a:xfrm>
            <a:off x="5003007" y="1968391"/>
            <a:ext cx="2274094" cy="0"/>
          </a:xfrm>
          <a:prstGeom prst="line">
            <a:avLst/>
          </a:prstGeom>
          <a:solidFill>
            <a:schemeClr val="accent1"/>
          </a:solidFill>
          <a:ln w="15875" cap="flat" cmpd="sng" algn="ctr">
            <a:solidFill>
              <a:schemeClr val="bg1">
                <a:lumMod val="85000"/>
              </a:schemeClr>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71944C78-03C6-8249-9A0C-515AD19F24DA}"/>
              </a:ext>
            </a:extLst>
          </p:cNvPr>
          <p:cNvSpPr txBox="1"/>
          <p:nvPr/>
        </p:nvSpPr>
        <p:spPr>
          <a:xfrm>
            <a:off x="5756587" y="1668246"/>
            <a:ext cx="981359" cy="219291"/>
          </a:xfrm>
          <a:prstGeom prst="rect">
            <a:avLst/>
          </a:prstGeom>
          <a:noFill/>
        </p:spPr>
        <p:txBody>
          <a:bodyPr wrap="none">
            <a:spAutoFit/>
          </a:bodyPr>
          <a:lstStyle>
            <a:defPPr>
              <a:defRPr lang="en-US"/>
            </a:defPPr>
            <a:lvl1pPr>
              <a:defRPr sz="1200"/>
            </a:lvl1pPr>
          </a:lstStyle>
          <a:p>
            <a:pPr algn="ctr" defTabSz="685718" fontAlgn="auto">
              <a:spcBef>
                <a:spcPts val="0"/>
              </a:spcBef>
              <a:spcAft>
                <a:spcPts val="0"/>
              </a:spcAft>
              <a:defRPr/>
            </a:pPr>
            <a:r>
              <a:rPr lang="en-US" sz="800" dirty="0">
                <a:solidFill>
                  <a:srgbClr val="505050"/>
                </a:solidFill>
                <a:latin typeface="Verdana" panose="020B0604030504040204" pitchFamily="34" charset="0"/>
                <a:ea typeface="Verdana" panose="020B0604030504040204" pitchFamily="34" charset="0"/>
                <a:cs typeface="Verdana" panose="020B0604030504040204" pitchFamily="34" charset="0"/>
              </a:rPr>
              <a:t>(Conv. Failure)</a:t>
            </a:r>
          </a:p>
        </p:txBody>
      </p:sp>
      <p:sp>
        <p:nvSpPr>
          <p:cNvPr id="28" name="TextBox 27">
            <a:extLst>
              <a:ext uri="{FF2B5EF4-FFF2-40B4-BE49-F238E27FC236}">
                <a16:creationId xmlns:a16="http://schemas.microsoft.com/office/drawing/2014/main" id="{8148FC4B-77EC-B94E-BB27-9A77CD2B5BE5}"/>
              </a:ext>
            </a:extLst>
          </p:cNvPr>
          <p:cNvSpPr txBox="1"/>
          <p:nvPr/>
        </p:nvSpPr>
        <p:spPr>
          <a:xfrm>
            <a:off x="2927056" y="1667226"/>
            <a:ext cx="1130438" cy="219291"/>
          </a:xfrm>
          <a:prstGeom prst="rect">
            <a:avLst/>
          </a:prstGeom>
          <a:noFill/>
        </p:spPr>
        <p:txBody>
          <a:bodyPr wrap="none">
            <a:spAutoFit/>
          </a:bodyPr>
          <a:lstStyle>
            <a:defPPr>
              <a:defRPr lang="en-US"/>
            </a:defPPr>
            <a:lvl1pPr>
              <a:defRPr sz="1200"/>
            </a:lvl1pPr>
          </a:lstStyle>
          <a:p>
            <a:pPr algn="ctr" defTabSz="685718" fontAlgn="auto">
              <a:spcBef>
                <a:spcPts val="0"/>
              </a:spcBef>
              <a:spcAft>
                <a:spcPts val="0"/>
              </a:spcAft>
              <a:defRPr/>
            </a:pPr>
            <a:r>
              <a:rPr lang="en-US" sz="800" dirty="0">
                <a:solidFill>
                  <a:srgbClr val="505050"/>
                </a:solidFill>
                <a:latin typeface="Verdana" panose="020B0604030504040204" pitchFamily="34" charset="0"/>
                <a:ea typeface="Verdana" panose="020B0604030504040204" pitchFamily="34" charset="0"/>
                <a:cs typeface="Verdana" panose="020B0604030504040204" pitchFamily="34" charset="0"/>
              </a:rPr>
              <a:t>(anti-TNF Failure)</a:t>
            </a:r>
          </a:p>
        </p:txBody>
      </p:sp>
      <p:cxnSp>
        <p:nvCxnSpPr>
          <p:cNvPr id="29" name="Straight Connector 28">
            <a:extLst>
              <a:ext uri="{FF2B5EF4-FFF2-40B4-BE49-F238E27FC236}">
                <a16:creationId xmlns:a16="http://schemas.microsoft.com/office/drawing/2014/main" id="{6AE0DE0E-B862-DA46-9304-631EF7BC1E43}"/>
              </a:ext>
            </a:extLst>
          </p:cNvPr>
          <p:cNvCxnSpPr>
            <a:cxnSpLocks/>
          </p:cNvCxnSpPr>
          <p:nvPr/>
        </p:nvCxnSpPr>
        <p:spPr>
          <a:xfrm>
            <a:off x="4777978" y="1751697"/>
            <a:ext cx="1191" cy="2795588"/>
          </a:xfrm>
          <a:prstGeom prst="line">
            <a:avLst/>
          </a:prstGeom>
          <a:ln w="9525">
            <a:prstDash val="sysDot"/>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A57680A-934B-4D1F-BF09-28E02C3D3B0C}"/>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31827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119231-A77A-BA43-B2A1-D72E849792C4}"/>
              </a:ext>
            </a:extLst>
          </p:cNvPr>
          <p:cNvSpPr>
            <a:spLocks noGrp="1"/>
          </p:cNvSpPr>
          <p:nvPr>
            <p:ph type="title"/>
          </p:nvPr>
        </p:nvSpPr>
        <p:spPr>
          <a:xfrm>
            <a:off x="454024" y="283843"/>
            <a:ext cx="8235949" cy="997196"/>
          </a:xfrm>
        </p:spPr>
        <p:txBody>
          <a:bodyPr/>
          <a:lstStyle/>
          <a:p>
            <a:r>
              <a:rPr lang="en-GB" dirty="0" err="1"/>
              <a:t>Changement</a:t>
            </a:r>
            <a:r>
              <a:rPr lang="en-GB" dirty="0"/>
              <a:t> </a:t>
            </a:r>
            <a:r>
              <a:rPr lang="en-GB" dirty="0" err="1"/>
              <a:t>moyen</a:t>
            </a:r>
            <a:r>
              <a:rPr lang="en-GB" dirty="0"/>
              <a:t> du </a:t>
            </a:r>
            <a:r>
              <a:rPr lang="en-GB" dirty="0" err="1"/>
              <a:t>nombre</a:t>
            </a:r>
            <a:r>
              <a:rPr lang="en-GB" dirty="0"/>
              <a:t> </a:t>
            </a:r>
            <a:r>
              <a:rPr lang="en-GB" dirty="0" err="1"/>
              <a:t>quotidien</a:t>
            </a:r>
            <a:r>
              <a:rPr lang="en-GB" dirty="0"/>
              <a:t> de </a:t>
            </a:r>
            <a:r>
              <a:rPr lang="en-GB" dirty="0" err="1"/>
              <a:t>selles</a:t>
            </a:r>
            <a:r>
              <a:rPr lang="en-GB" dirty="0"/>
              <a:t> </a:t>
            </a:r>
            <a:r>
              <a:rPr lang="en-GB" dirty="0" err="1"/>
              <a:t>liquides</a:t>
            </a:r>
            <a:r>
              <a:rPr lang="en-GB" dirty="0"/>
              <a:t> dans les </a:t>
            </a:r>
            <a:r>
              <a:rPr lang="en-GB" dirty="0" err="1"/>
              <a:t>jours</a:t>
            </a:r>
            <a:r>
              <a:rPr lang="en-GB" dirty="0"/>
              <a:t> qui </a:t>
            </a:r>
            <a:r>
              <a:rPr lang="en-GB" dirty="0" err="1"/>
              <a:t>suivent</a:t>
            </a:r>
            <a:r>
              <a:rPr lang="en-GB" dirty="0"/>
              <a:t> </a:t>
            </a:r>
            <a:r>
              <a:rPr lang="en-GB" dirty="0" err="1"/>
              <a:t>l’induction</a:t>
            </a:r>
            <a:r>
              <a:rPr lang="en-GB" dirty="0"/>
              <a:t> IV par </a:t>
            </a:r>
            <a:r>
              <a:rPr lang="en-GB" dirty="0" err="1"/>
              <a:t>ustekinumab</a:t>
            </a:r>
            <a:endParaRPr lang="en-BE" dirty="0"/>
          </a:p>
        </p:txBody>
      </p:sp>
      <p:sp>
        <p:nvSpPr>
          <p:cNvPr id="5" name="Text Placeholder 4">
            <a:extLst>
              <a:ext uri="{FF2B5EF4-FFF2-40B4-BE49-F238E27FC236}">
                <a16:creationId xmlns:a16="http://schemas.microsoft.com/office/drawing/2014/main" id="{2105006C-A359-1344-9883-51F99819EFE6}"/>
              </a:ext>
            </a:extLst>
          </p:cNvPr>
          <p:cNvSpPr>
            <a:spLocks noGrp="1"/>
          </p:cNvSpPr>
          <p:nvPr>
            <p:ph type="body" sz="quarter" idx="17"/>
          </p:nvPr>
        </p:nvSpPr>
        <p:spPr/>
        <p:txBody>
          <a:bodyPr/>
          <a:lstStyle/>
          <a:p>
            <a:r>
              <a:rPr lang="en-GB" dirty="0" err="1"/>
              <a:t>Sandborn</a:t>
            </a:r>
            <a:r>
              <a:rPr lang="en-GB" dirty="0"/>
              <a:t> WJ. UEGW 2017</a:t>
            </a:r>
          </a:p>
        </p:txBody>
      </p:sp>
      <p:sp>
        <p:nvSpPr>
          <p:cNvPr id="7" name="object 5">
            <a:extLst>
              <a:ext uri="{FF2B5EF4-FFF2-40B4-BE49-F238E27FC236}">
                <a16:creationId xmlns:a16="http://schemas.microsoft.com/office/drawing/2014/main" id="{8328D477-DEAC-BA46-98F0-D886FDD8792C}"/>
              </a:ext>
            </a:extLst>
          </p:cNvPr>
          <p:cNvSpPr txBox="1"/>
          <p:nvPr/>
        </p:nvSpPr>
        <p:spPr>
          <a:xfrm>
            <a:off x="4571998" y="2679415"/>
            <a:ext cx="4483292" cy="328295"/>
          </a:xfrm>
          <a:prstGeom prst="rect">
            <a:avLst/>
          </a:prstGeom>
        </p:spPr>
        <p:txBody>
          <a:bodyPr vert="horz" wrap="square" lIns="0" tIns="0" rIns="0" bIns="0" rtlCol="0">
            <a:spAutoFit/>
          </a:bodyPr>
          <a:lstStyle/>
          <a:p>
            <a:pPr marL="134938" indent="-125413">
              <a:spcBef>
                <a:spcPts val="248"/>
              </a:spcBef>
              <a:buClr>
                <a:srgbClr val="004882"/>
              </a:buClr>
              <a:buFont typeface="Arial"/>
              <a:buChar char="•"/>
              <a:tabLst>
                <a:tab pos="266700" algn="l"/>
              </a:tabLst>
            </a:pP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IV</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UST</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indu</a:t>
            </a:r>
            <a:r>
              <a:rPr sz="900" spc="4" dirty="0">
                <a:solidFill>
                  <a:srgbClr val="004882"/>
                </a:solidFill>
                <a:latin typeface="Verdana" panose="020B0604030504040204" pitchFamily="34" charset="0"/>
                <a:ea typeface="Verdana" panose="020B0604030504040204" pitchFamily="34" charset="0"/>
                <a:cs typeface="Verdana" panose="020B0604030504040204" pitchFamily="34" charset="0"/>
              </a:rPr>
              <a:t>c</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ed</a:t>
            </a:r>
            <a:r>
              <a:rPr sz="900" spc="-11"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significant</a:t>
            </a:r>
            <a:r>
              <a:rPr sz="900" spc="-23"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improvements</a:t>
            </a:r>
            <a:r>
              <a:rPr sz="900" spc="-26"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in </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S</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F wi</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t</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hin </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t</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he</a:t>
            </a:r>
            <a:r>
              <a:rPr sz="900" spc="-11"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first</a:t>
            </a:r>
            <a:r>
              <a:rPr sz="900" spc="-15"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2</a:t>
            </a:r>
            <a:r>
              <a:rPr sz="900" spc="-11"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wee</a:t>
            </a:r>
            <a:r>
              <a:rPr sz="900" spc="4" dirty="0">
                <a:solidFill>
                  <a:srgbClr val="004882"/>
                </a:solidFill>
                <a:latin typeface="Verdana" panose="020B0604030504040204" pitchFamily="34" charset="0"/>
                <a:ea typeface="Verdana" panose="020B0604030504040204" pitchFamily="34" charset="0"/>
                <a:cs typeface="Verdana" panose="020B0604030504040204" pitchFamily="34" charset="0"/>
              </a:rPr>
              <a:t>k</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s</a:t>
            </a:r>
            <a:endParaRPr sz="900" dirty="0">
              <a:latin typeface="Verdana" panose="020B0604030504040204" pitchFamily="34" charset="0"/>
              <a:ea typeface="Verdana" panose="020B0604030504040204" pitchFamily="34" charset="0"/>
              <a:cs typeface="Verdana" panose="020B0604030504040204" pitchFamily="34" charset="0"/>
            </a:endParaRPr>
          </a:p>
          <a:p>
            <a:pPr marL="134938" indent="-125413">
              <a:spcBef>
                <a:spcPts val="360"/>
              </a:spcBef>
              <a:buClr>
                <a:srgbClr val="004882"/>
              </a:buClr>
              <a:buFont typeface="Arial"/>
              <a:buChar char="•"/>
              <a:tabLst>
                <a:tab pos="266700" algn="l"/>
              </a:tabLst>
            </a:pP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Mean</a:t>
            </a:r>
            <a:r>
              <a:rPr sz="900" spc="-26"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impro</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v</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ement</a:t>
            </a:r>
            <a:r>
              <a:rPr sz="900" spc="-30"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in</a:t>
            </a:r>
            <a:r>
              <a:rPr sz="900" spc="-4"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S</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F</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was</a:t>
            </a:r>
            <a:r>
              <a:rPr sz="900" spc="-11"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significantly</a:t>
            </a:r>
            <a:r>
              <a:rPr sz="900" spc="-26"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bet</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t</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er</a:t>
            </a:r>
            <a:r>
              <a:rPr sz="900" spc="-19"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than</a:t>
            </a:r>
            <a:r>
              <a:rPr sz="900" spc="-19"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placebo</a:t>
            </a:r>
            <a:r>
              <a:rPr sz="900" spc="-19"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on</a:t>
            </a:r>
            <a:r>
              <a:rPr sz="900" spc="-11"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Day</a:t>
            </a:r>
            <a:r>
              <a:rPr sz="900" spc="-8" dirty="0">
                <a:solidFill>
                  <a:srgbClr val="004882"/>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004882"/>
                </a:solidFill>
                <a:latin typeface="Verdana" panose="020B0604030504040204" pitchFamily="34" charset="0"/>
                <a:ea typeface="Verdana" panose="020B0604030504040204" pitchFamily="34" charset="0"/>
                <a:cs typeface="Verdana" panose="020B0604030504040204" pitchFamily="34" charset="0"/>
              </a:rPr>
              <a:t>7</a:t>
            </a:r>
            <a:endParaRPr sz="900" dirty="0">
              <a:latin typeface="Verdana" panose="020B0604030504040204" pitchFamily="34" charset="0"/>
              <a:ea typeface="Verdana" panose="020B0604030504040204" pitchFamily="34" charset="0"/>
              <a:cs typeface="Verdana" panose="020B0604030504040204" pitchFamily="34" charset="0"/>
            </a:endParaRPr>
          </a:p>
        </p:txBody>
      </p:sp>
      <p:sp>
        <p:nvSpPr>
          <p:cNvPr id="8" name="object 5">
            <a:extLst>
              <a:ext uri="{FF2B5EF4-FFF2-40B4-BE49-F238E27FC236}">
                <a16:creationId xmlns:a16="http://schemas.microsoft.com/office/drawing/2014/main" id="{DF65EBF6-2946-504D-B172-B34E22B312E0}"/>
              </a:ext>
            </a:extLst>
          </p:cNvPr>
          <p:cNvSpPr txBox="1"/>
          <p:nvPr/>
        </p:nvSpPr>
        <p:spPr>
          <a:xfrm>
            <a:off x="451446" y="4185512"/>
            <a:ext cx="4483292" cy="138499"/>
          </a:xfrm>
          <a:prstGeom prst="rect">
            <a:avLst/>
          </a:prstGeom>
        </p:spPr>
        <p:txBody>
          <a:bodyPr vert="horz" wrap="square" lIns="0" tIns="0" rIns="0" bIns="0" rtlCol="0">
            <a:spAutoFit/>
          </a:bodyPr>
          <a:lstStyle/>
          <a:p>
            <a:pPr marL="4763"/>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*p</a:t>
            </a:r>
            <a:r>
              <a:rPr sz="900" spc="-4" dirty="0">
                <a:solidFill>
                  <a:srgbClr val="6F2F9F"/>
                </a:solidFill>
                <a:latin typeface="Verdana" panose="020B0604030504040204" pitchFamily="34" charset="0"/>
                <a:ea typeface="Verdana" panose="020B0604030504040204" pitchFamily="34" charset="0"/>
                <a:cs typeface="Verdana" panose="020B0604030504040204" pitchFamily="34" charset="0"/>
              </a:rPr>
              <a:t>&lt;</a:t>
            </a:r>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0.05</a:t>
            </a:r>
            <a:r>
              <a:rPr sz="900" spc="-34" dirty="0">
                <a:solidFill>
                  <a:srgbClr val="6F2F9F"/>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for</a:t>
            </a:r>
            <a:r>
              <a:rPr sz="900" spc="-15" dirty="0">
                <a:solidFill>
                  <a:srgbClr val="6F2F9F"/>
                </a:solidFill>
                <a:latin typeface="Verdana" panose="020B0604030504040204" pitchFamily="34" charset="0"/>
                <a:ea typeface="Verdana" panose="020B0604030504040204" pitchFamily="34" charset="0"/>
                <a:cs typeface="Verdana" panose="020B0604030504040204" pitchFamily="34" charset="0"/>
              </a:rPr>
              <a:t> </a:t>
            </a:r>
            <a:r>
              <a:rPr sz="900" spc="-8" dirty="0">
                <a:solidFill>
                  <a:srgbClr val="6F2F9F"/>
                </a:solidFill>
                <a:latin typeface="Verdana" panose="020B0604030504040204" pitchFamily="34" charset="0"/>
                <a:ea typeface="Verdana" panose="020B0604030504040204" pitchFamily="34" charset="0"/>
                <a:cs typeface="Verdana" panose="020B0604030504040204" pitchFamily="34" charset="0"/>
              </a:rPr>
              <a:t>U</a:t>
            </a:r>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ST</a:t>
            </a:r>
            <a:r>
              <a:rPr sz="900" spc="-30" dirty="0">
                <a:solidFill>
                  <a:srgbClr val="6F2F9F"/>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~6</a:t>
            </a:r>
            <a:r>
              <a:rPr sz="900" spc="-8" dirty="0">
                <a:solidFill>
                  <a:srgbClr val="6F2F9F"/>
                </a:solidFill>
                <a:latin typeface="Verdana" panose="020B0604030504040204" pitchFamily="34" charset="0"/>
                <a:ea typeface="Verdana" panose="020B0604030504040204" pitchFamily="34" charset="0"/>
                <a:cs typeface="Verdana" panose="020B0604030504040204" pitchFamily="34" charset="0"/>
              </a:rPr>
              <a:t> m</a:t>
            </a:r>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g/kg</a:t>
            </a:r>
            <a:r>
              <a:rPr sz="900" spc="-23" dirty="0">
                <a:solidFill>
                  <a:srgbClr val="6F2F9F"/>
                </a:solidFill>
                <a:latin typeface="Verdana" panose="020B0604030504040204" pitchFamily="34" charset="0"/>
                <a:ea typeface="Verdana" panose="020B0604030504040204" pitchFamily="34" charset="0"/>
                <a:cs typeface="Verdana" panose="020B0604030504040204" pitchFamily="34" charset="0"/>
              </a:rPr>
              <a:t> </a:t>
            </a:r>
            <a:r>
              <a:rPr sz="900" spc="-15" dirty="0">
                <a:solidFill>
                  <a:srgbClr val="6F2F9F"/>
                </a:solidFill>
                <a:latin typeface="Verdana" panose="020B0604030504040204" pitchFamily="34" charset="0"/>
                <a:ea typeface="Verdana" panose="020B0604030504040204" pitchFamily="34" charset="0"/>
                <a:cs typeface="Verdana" panose="020B0604030504040204" pitchFamily="34" charset="0"/>
              </a:rPr>
              <a:t>v</a:t>
            </a:r>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s.</a:t>
            </a:r>
            <a:r>
              <a:rPr sz="900" spc="-4" dirty="0">
                <a:solidFill>
                  <a:srgbClr val="6F2F9F"/>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6F2F9F"/>
                </a:solidFill>
                <a:latin typeface="Verdana" panose="020B0604030504040204" pitchFamily="34" charset="0"/>
                <a:ea typeface="Verdana" panose="020B0604030504040204" pitchFamily="34" charset="0"/>
                <a:cs typeface="Verdana" panose="020B0604030504040204" pitchFamily="34" charset="0"/>
              </a:rPr>
              <a:t>placebo</a:t>
            </a:r>
            <a:endParaRPr sz="9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2FC2814B-8832-4E28-88CF-2A8FEBE00336}"/>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pic>
        <p:nvPicPr>
          <p:cNvPr id="3" name="Picture 2">
            <a:extLst>
              <a:ext uri="{FF2B5EF4-FFF2-40B4-BE49-F238E27FC236}">
                <a16:creationId xmlns:a16="http://schemas.microsoft.com/office/drawing/2014/main" id="{660C6D31-D4A7-5149-BA35-1F4032AA161D}"/>
              </a:ext>
            </a:extLst>
          </p:cNvPr>
          <p:cNvPicPr>
            <a:picLocks noChangeAspect="1"/>
          </p:cNvPicPr>
          <p:nvPr/>
        </p:nvPicPr>
        <p:blipFill>
          <a:blip r:embed="rId2"/>
          <a:stretch>
            <a:fillRect/>
          </a:stretch>
        </p:blipFill>
        <p:spPr>
          <a:xfrm>
            <a:off x="386132" y="1743828"/>
            <a:ext cx="3658298" cy="2199468"/>
          </a:xfrm>
          <a:prstGeom prst="rect">
            <a:avLst/>
          </a:prstGeom>
        </p:spPr>
      </p:pic>
    </p:spTree>
    <p:extLst>
      <p:ext uri="{BB962C8B-B14F-4D97-AF65-F5344CB8AC3E}">
        <p14:creationId xmlns:p14="http://schemas.microsoft.com/office/powerpoint/2010/main" val="124916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9EFBB-6B60-B942-8FB2-A3AD0DCD1FC2}"/>
              </a:ext>
            </a:extLst>
          </p:cNvPr>
          <p:cNvSpPr>
            <a:spLocks noGrp="1"/>
          </p:cNvSpPr>
          <p:nvPr>
            <p:ph type="title"/>
          </p:nvPr>
        </p:nvSpPr>
        <p:spPr>
          <a:xfrm>
            <a:off x="454024" y="283843"/>
            <a:ext cx="8235949" cy="664797"/>
          </a:xfrm>
        </p:spPr>
        <p:txBody>
          <a:bodyPr/>
          <a:lstStyle/>
          <a:p>
            <a:r>
              <a:rPr lang="en-GB" dirty="0"/>
              <a:t>Proportion of bio-naïve patients in the real-life </a:t>
            </a:r>
            <a:r>
              <a:rPr lang="en-GB" dirty="0" err="1"/>
              <a:t>ustekinumab</a:t>
            </a:r>
            <a:r>
              <a:rPr lang="en-GB" dirty="0"/>
              <a:t> cohorts</a:t>
            </a:r>
            <a:endParaRPr lang="en-BE" dirty="0"/>
          </a:p>
        </p:txBody>
      </p:sp>
      <p:sp>
        <p:nvSpPr>
          <p:cNvPr id="5" name="Text Placeholder 4">
            <a:extLst>
              <a:ext uri="{FF2B5EF4-FFF2-40B4-BE49-F238E27FC236}">
                <a16:creationId xmlns:a16="http://schemas.microsoft.com/office/drawing/2014/main" id="{94AE57DE-CC62-BD43-A864-AD3376E681E8}"/>
              </a:ext>
            </a:extLst>
          </p:cNvPr>
          <p:cNvSpPr>
            <a:spLocks noGrp="1"/>
          </p:cNvSpPr>
          <p:nvPr>
            <p:ph type="body" sz="quarter" idx="17"/>
          </p:nvPr>
        </p:nvSpPr>
        <p:spPr/>
        <p:txBody>
          <a:bodyPr/>
          <a:lstStyle/>
          <a:p>
            <a:r>
              <a:rPr lang="en-GB" dirty="0" err="1"/>
              <a:t>Khorammi</a:t>
            </a:r>
            <a:r>
              <a:rPr lang="en-GB" dirty="0"/>
              <a:t> S et al. </a:t>
            </a:r>
            <a:r>
              <a:rPr lang="en-GB" dirty="0" err="1"/>
              <a:t>Inflamm</a:t>
            </a:r>
            <a:r>
              <a:rPr lang="en-GB" dirty="0"/>
              <a:t> Bowel Dis 2016; 22:16621669</a:t>
            </a:r>
          </a:p>
          <a:p>
            <a:r>
              <a:rPr lang="en-GB" dirty="0" err="1"/>
              <a:t>Battat</a:t>
            </a:r>
            <a:r>
              <a:rPr lang="en-GB" dirty="0"/>
              <a:t> R et al. JCC volume 11, issue suppl_1, 1 2017. S400-S401</a:t>
            </a:r>
          </a:p>
          <a:p>
            <a:r>
              <a:rPr lang="en-GB" dirty="0"/>
              <a:t>Greenup A et al. ECCO 2017. P625.</a:t>
            </a:r>
          </a:p>
          <a:p>
            <a:r>
              <a:rPr lang="en-GB" dirty="0" err="1"/>
              <a:t>Wils</a:t>
            </a:r>
            <a:r>
              <a:rPr lang="en-GB" dirty="0"/>
              <a:t> P, et al. Aliment </a:t>
            </a:r>
            <a:r>
              <a:rPr lang="en-GB" dirty="0" err="1"/>
              <a:t>Pharmacol</a:t>
            </a:r>
            <a:r>
              <a:rPr lang="en-GB" dirty="0"/>
              <a:t> </a:t>
            </a:r>
            <a:r>
              <a:rPr lang="en-GB" dirty="0" err="1"/>
              <a:t>Ther</a:t>
            </a:r>
            <a:r>
              <a:rPr lang="en-GB" dirty="0"/>
              <a:t>. 2018;1-8; doi:10.1111/apt.14487</a:t>
            </a:r>
          </a:p>
          <a:p>
            <a:r>
              <a:rPr lang="en-GB" dirty="0" err="1"/>
              <a:t>Verstockt</a:t>
            </a:r>
            <a:r>
              <a:rPr lang="en-GB" dirty="0"/>
              <a:t> et al. JCC ECCO 2019. Manuscript doi:10.1093/</a:t>
            </a:r>
            <a:r>
              <a:rPr lang="en-GB" dirty="0" err="1"/>
              <a:t>ecco-jcc</a:t>
            </a:r>
            <a:r>
              <a:rPr lang="en-GB" dirty="0"/>
              <a:t>/jjz008</a:t>
            </a:r>
          </a:p>
          <a:p>
            <a:r>
              <a:rPr lang="en-GB" dirty="0"/>
              <a:t>Biemans VBC et al. ECCO 2019. Manuscript doi:10.1093/</a:t>
            </a:r>
            <a:r>
              <a:rPr lang="en-GB" dirty="0" err="1"/>
              <a:t>ecco-jcc</a:t>
            </a:r>
            <a:r>
              <a:rPr lang="en-GB" dirty="0"/>
              <a:t>/jjz119</a:t>
            </a:r>
          </a:p>
          <a:p>
            <a:r>
              <a:rPr lang="en-GB" dirty="0" err="1"/>
              <a:t>Liefferinckx</a:t>
            </a:r>
            <a:r>
              <a:rPr lang="en-GB" dirty="0"/>
              <a:t> C et al. ECCO 2019. Manuscript doi:10.1093/</a:t>
            </a:r>
            <a:r>
              <a:rPr lang="en-GB" dirty="0" err="1"/>
              <a:t>ecco-jcc</a:t>
            </a:r>
            <a:r>
              <a:rPr lang="en-GB" dirty="0"/>
              <a:t>/jjz080</a:t>
            </a:r>
            <a:endParaRPr lang="en-BE" dirty="0"/>
          </a:p>
        </p:txBody>
      </p:sp>
      <p:graphicFrame>
        <p:nvGraphicFramePr>
          <p:cNvPr id="22" name="Espace réservé du contenu 6">
            <a:extLst>
              <a:ext uri="{FF2B5EF4-FFF2-40B4-BE49-F238E27FC236}">
                <a16:creationId xmlns:a16="http://schemas.microsoft.com/office/drawing/2014/main" id="{4A22CB02-79A6-4C43-8C0A-BFE37D347915}"/>
              </a:ext>
            </a:extLst>
          </p:cNvPr>
          <p:cNvGraphicFramePr>
            <a:graphicFrameLocks/>
          </p:cNvGraphicFramePr>
          <p:nvPr>
            <p:extLst>
              <p:ext uri="{D42A27DB-BD31-4B8C-83A1-F6EECF244321}">
                <p14:modId xmlns:p14="http://schemas.microsoft.com/office/powerpoint/2010/main" val="1399566456"/>
              </p:ext>
            </p:extLst>
          </p:nvPr>
        </p:nvGraphicFramePr>
        <p:xfrm>
          <a:off x="114300" y="1041138"/>
          <a:ext cx="2309030" cy="1547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Espace réservé du contenu 6">
            <a:extLst>
              <a:ext uri="{FF2B5EF4-FFF2-40B4-BE49-F238E27FC236}">
                <a16:creationId xmlns:a16="http://schemas.microsoft.com/office/drawing/2014/main" id="{B8A74DFB-48C0-C145-B7A3-79A9E151426C}"/>
              </a:ext>
            </a:extLst>
          </p:cNvPr>
          <p:cNvGraphicFramePr>
            <a:graphicFrameLocks/>
          </p:cNvGraphicFramePr>
          <p:nvPr>
            <p:extLst>
              <p:ext uri="{D42A27DB-BD31-4B8C-83A1-F6EECF244321}">
                <p14:modId xmlns:p14="http://schemas.microsoft.com/office/powerpoint/2010/main" val="1743057311"/>
              </p:ext>
            </p:extLst>
          </p:nvPr>
        </p:nvGraphicFramePr>
        <p:xfrm>
          <a:off x="2309029" y="1041138"/>
          <a:ext cx="2309030" cy="15479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Espace réservé du contenu 6">
            <a:extLst>
              <a:ext uri="{FF2B5EF4-FFF2-40B4-BE49-F238E27FC236}">
                <a16:creationId xmlns:a16="http://schemas.microsoft.com/office/drawing/2014/main" id="{A284DBFE-3178-7247-BCAC-74E18101751B}"/>
              </a:ext>
            </a:extLst>
          </p:cNvPr>
          <p:cNvGraphicFramePr>
            <a:graphicFrameLocks/>
          </p:cNvGraphicFramePr>
          <p:nvPr>
            <p:extLst>
              <p:ext uri="{D42A27DB-BD31-4B8C-83A1-F6EECF244321}">
                <p14:modId xmlns:p14="http://schemas.microsoft.com/office/powerpoint/2010/main" val="2275676990"/>
              </p:ext>
            </p:extLst>
          </p:nvPr>
        </p:nvGraphicFramePr>
        <p:xfrm>
          <a:off x="4466228" y="1059226"/>
          <a:ext cx="2309030" cy="15479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Espace réservé du contenu 6">
            <a:extLst>
              <a:ext uri="{FF2B5EF4-FFF2-40B4-BE49-F238E27FC236}">
                <a16:creationId xmlns:a16="http://schemas.microsoft.com/office/drawing/2014/main" id="{A9331E67-30FB-8144-A674-6B25CA5C1030}"/>
              </a:ext>
            </a:extLst>
          </p:cNvPr>
          <p:cNvGraphicFramePr>
            <a:graphicFrameLocks/>
          </p:cNvGraphicFramePr>
          <p:nvPr>
            <p:extLst>
              <p:ext uri="{D42A27DB-BD31-4B8C-83A1-F6EECF244321}">
                <p14:modId xmlns:p14="http://schemas.microsoft.com/office/powerpoint/2010/main" val="3010231521"/>
              </p:ext>
            </p:extLst>
          </p:nvPr>
        </p:nvGraphicFramePr>
        <p:xfrm>
          <a:off x="6623427" y="1041137"/>
          <a:ext cx="2309030" cy="15479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Espace réservé du contenu 6">
            <a:extLst>
              <a:ext uri="{FF2B5EF4-FFF2-40B4-BE49-F238E27FC236}">
                <a16:creationId xmlns:a16="http://schemas.microsoft.com/office/drawing/2014/main" id="{519F6373-B391-3E4C-BE51-89C9A398BE81}"/>
              </a:ext>
            </a:extLst>
          </p:cNvPr>
          <p:cNvGraphicFramePr>
            <a:graphicFrameLocks/>
          </p:cNvGraphicFramePr>
          <p:nvPr>
            <p:extLst>
              <p:ext uri="{D42A27DB-BD31-4B8C-83A1-F6EECF244321}">
                <p14:modId xmlns:p14="http://schemas.microsoft.com/office/powerpoint/2010/main" val="2814471552"/>
              </p:ext>
            </p:extLst>
          </p:nvPr>
        </p:nvGraphicFramePr>
        <p:xfrm>
          <a:off x="114300" y="2662115"/>
          <a:ext cx="2309030" cy="15479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Espace réservé du contenu 6">
            <a:extLst>
              <a:ext uri="{FF2B5EF4-FFF2-40B4-BE49-F238E27FC236}">
                <a16:creationId xmlns:a16="http://schemas.microsoft.com/office/drawing/2014/main" id="{BAB89984-3BF2-814F-B507-D34FDAF74747}"/>
              </a:ext>
            </a:extLst>
          </p:cNvPr>
          <p:cNvGraphicFramePr>
            <a:graphicFrameLocks/>
          </p:cNvGraphicFramePr>
          <p:nvPr>
            <p:extLst>
              <p:ext uri="{D42A27DB-BD31-4B8C-83A1-F6EECF244321}">
                <p14:modId xmlns:p14="http://schemas.microsoft.com/office/powerpoint/2010/main" val="2901080973"/>
              </p:ext>
            </p:extLst>
          </p:nvPr>
        </p:nvGraphicFramePr>
        <p:xfrm>
          <a:off x="2423329" y="2662115"/>
          <a:ext cx="2309030" cy="15479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Espace réservé du contenu 6">
            <a:extLst>
              <a:ext uri="{FF2B5EF4-FFF2-40B4-BE49-F238E27FC236}">
                <a16:creationId xmlns:a16="http://schemas.microsoft.com/office/drawing/2014/main" id="{853A564C-6A13-7C49-8D84-355F36FDC470}"/>
              </a:ext>
            </a:extLst>
          </p:cNvPr>
          <p:cNvGraphicFramePr>
            <a:graphicFrameLocks/>
          </p:cNvGraphicFramePr>
          <p:nvPr>
            <p:extLst>
              <p:ext uri="{D42A27DB-BD31-4B8C-83A1-F6EECF244321}">
                <p14:modId xmlns:p14="http://schemas.microsoft.com/office/powerpoint/2010/main" val="1370512995"/>
              </p:ext>
            </p:extLst>
          </p:nvPr>
        </p:nvGraphicFramePr>
        <p:xfrm>
          <a:off x="4542997" y="2662115"/>
          <a:ext cx="2309030" cy="15479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Espace réservé du contenu 6">
            <a:extLst>
              <a:ext uri="{FF2B5EF4-FFF2-40B4-BE49-F238E27FC236}">
                <a16:creationId xmlns:a16="http://schemas.microsoft.com/office/drawing/2014/main" id="{3960C4FB-9487-E54A-8839-854841B053E5}"/>
              </a:ext>
            </a:extLst>
          </p:cNvPr>
          <p:cNvGraphicFramePr>
            <a:graphicFrameLocks/>
          </p:cNvGraphicFramePr>
          <p:nvPr>
            <p:extLst>
              <p:ext uri="{D42A27DB-BD31-4B8C-83A1-F6EECF244321}">
                <p14:modId xmlns:p14="http://schemas.microsoft.com/office/powerpoint/2010/main" val="3581393449"/>
              </p:ext>
            </p:extLst>
          </p:nvPr>
        </p:nvGraphicFramePr>
        <p:xfrm>
          <a:off x="6662665" y="2662115"/>
          <a:ext cx="2309030" cy="1547990"/>
        </p:xfrm>
        <a:graphic>
          <a:graphicData uri="http://schemas.openxmlformats.org/drawingml/2006/chart">
            <c:chart xmlns:c="http://schemas.openxmlformats.org/drawingml/2006/chart" xmlns:r="http://schemas.openxmlformats.org/officeDocument/2006/relationships" r:id="rId9"/>
          </a:graphicData>
        </a:graphic>
      </p:graphicFrame>
      <p:sp>
        <p:nvSpPr>
          <p:cNvPr id="30" name="ZoneTexte 14">
            <a:extLst>
              <a:ext uri="{FF2B5EF4-FFF2-40B4-BE49-F238E27FC236}">
                <a16:creationId xmlns:a16="http://schemas.microsoft.com/office/drawing/2014/main" id="{01179D80-57DA-6945-9E5C-E79BE83A48B6}"/>
              </a:ext>
            </a:extLst>
          </p:cNvPr>
          <p:cNvSpPr txBox="1"/>
          <p:nvPr/>
        </p:nvSpPr>
        <p:spPr>
          <a:xfrm>
            <a:off x="5961170" y="3143862"/>
            <a:ext cx="534121" cy="276999"/>
          </a:xfrm>
          <a:prstGeom prst="rect">
            <a:avLst/>
          </a:prstGeom>
          <a:noFill/>
        </p:spPr>
        <p:txBody>
          <a:bodyPr wrap="none" rtlCol="0">
            <a:spAutoFit/>
          </a:bodyPr>
          <a:lstStyle/>
          <a:p>
            <a:r>
              <a:rPr lang="fr-BE" sz="1200" dirty="0"/>
              <a:t>1.4%</a:t>
            </a:r>
          </a:p>
        </p:txBody>
      </p:sp>
      <p:sp>
        <p:nvSpPr>
          <p:cNvPr id="31" name="ZoneTexte 15">
            <a:extLst>
              <a:ext uri="{FF2B5EF4-FFF2-40B4-BE49-F238E27FC236}">
                <a16:creationId xmlns:a16="http://schemas.microsoft.com/office/drawing/2014/main" id="{E3AEF0AC-3435-384C-8F74-1D07657E3E80}"/>
              </a:ext>
            </a:extLst>
          </p:cNvPr>
          <p:cNvSpPr txBox="1"/>
          <p:nvPr/>
        </p:nvSpPr>
        <p:spPr>
          <a:xfrm>
            <a:off x="3859272" y="3143862"/>
            <a:ext cx="534121" cy="276999"/>
          </a:xfrm>
          <a:prstGeom prst="rect">
            <a:avLst/>
          </a:prstGeom>
          <a:noFill/>
        </p:spPr>
        <p:txBody>
          <a:bodyPr wrap="none" rtlCol="0">
            <a:spAutoFit/>
          </a:bodyPr>
          <a:lstStyle/>
          <a:p>
            <a:r>
              <a:rPr lang="fr-BE" sz="1200" dirty="0"/>
              <a:t>4.7%</a:t>
            </a:r>
          </a:p>
        </p:txBody>
      </p:sp>
      <p:sp>
        <p:nvSpPr>
          <p:cNvPr id="32" name="ZoneTexte 16">
            <a:extLst>
              <a:ext uri="{FF2B5EF4-FFF2-40B4-BE49-F238E27FC236}">
                <a16:creationId xmlns:a16="http://schemas.microsoft.com/office/drawing/2014/main" id="{045257AF-7E69-C347-8BC5-2798EDE8A165}"/>
              </a:ext>
            </a:extLst>
          </p:cNvPr>
          <p:cNvSpPr txBox="1"/>
          <p:nvPr/>
        </p:nvSpPr>
        <p:spPr>
          <a:xfrm>
            <a:off x="8005497" y="1500301"/>
            <a:ext cx="534121" cy="276999"/>
          </a:xfrm>
          <a:prstGeom prst="rect">
            <a:avLst/>
          </a:prstGeom>
          <a:noFill/>
        </p:spPr>
        <p:txBody>
          <a:bodyPr wrap="none" rtlCol="0">
            <a:spAutoFit/>
          </a:bodyPr>
          <a:lstStyle/>
          <a:p>
            <a:r>
              <a:rPr lang="fr-BE" sz="1200" dirty="0"/>
              <a:t>4.8%</a:t>
            </a:r>
          </a:p>
        </p:txBody>
      </p:sp>
      <p:sp>
        <p:nvSpPr>
          <p:cNvPr id="33" name="ZoneTexte 17">
            <a:extLst>
              <a:ext uri="{FF2B5EF4-FFF2-40B4-BE49-F238E27FC236}">
                <a16:creationId xmlns:a16="http://schemas.microsoft.com/office/drawing/2014/main" id="{565B236B-0E71-7641-84F1-9BBB82CC850B}"/>
              </a:ext>
            </a:extLst>
          </p:cNvPr>
          <p:cNvSpPr txBox="1"/>
          <p:nvPr/>
        </p:nvSpPr>
        <p:spPr>
          <a:xfrm>
            <a:off x="1445759" y="1500301"/>
            <a:ext cx="405880" cy="276999"/>
          </a:xfrm>
          <a:prstGeom prst="rect">
            <a:avLst/>
          </a:prstGeom>
          <a:noFill/>
        </p:spPr>
        <p:txBody>
          <a:bodyPr wrap="none" rtlCol="0">
            <a:spAutoFit/>
          </a:bodyPr>
          <a:lstStyle/>
          <a:p>
            <a:r>
              <a:rPr lang="fr-BE" sz="1200" dirty="0"/>
              <a:t>0%</a:t>
            </a:r>
          </a:p>
        </p:txBody>
      </p:sp>
      <p:sp>
        <p:nvSpPr>
          <p:cNvPr id="34" name="ZoneTexte 18">
            <a:extLst>
              <a:ext uri="{FF2B5EF4-FFF2-40B4-BE49-F238E27FC236}">
                <a16:creationId xmlns:a16="http://schemas.microsoft.com/office/drawing/2014/main" id="{67159C59-B540-F54B-A41C-5F06D6D55300}"/>
              </a:ext>
            </a:extLst>
          </p:cNvPr>
          <p:cNvSpPr txBox="1"/>
          <p:nvPr/>
        </p:nvSpPr>
        <p:spPr>
          <a:xfrm>
            <a:off x="3711635" y="1491067"/>
            <a:ext cx="405880" cy="276999"/>
          </a:xfrm>
          <a:prstGeom prst="rect">
            <a:avLst/>
          </a:prstGeom>
          <a:noFill/>
        </p:spPr>
        <p:txBody>
          <a:bodyPr wrap="none" rtlCol="0">
            <a:spAutoFit/>
          </a:bodyPr>
          <a:lstStyle/>
          <a:p>
            <a:r>
              <a:rPr lang="fr-BE" sz="1200" dirty="0"/>
              <a:t>0%</a:t>
            </a:r>
          </a:p>
        </p:txBody>
      </p:sp>
      <p:sp>
        <p:nvSpPr>
          <p:cNvPr id="35" name="ZoneTexte 19">
            <a:extLst>
              <a:ext uri="{FF2B5EF4-FFF2-40B4-BE49-F238E27FC236}">
                <a16:creationId xmlns:a16="http://schemas.microsoft.com/office/drawing/2014/main" id="{3F5F0BDC-C1BD-C546-AE6A-C3C40C783BD6}"/>
              </a:ext>
            </a:extLst>
          </p:cNvPr>
          <p:cNvSpPr txBox="1"/>
          <p:nvPr/>
        </p:nvSpPr>
        <p:spPr>
          <a:xfrm>
            <a:off x="5919665" y="1534321"/>
            <a:ext cx="405880" cy="276999"/>
          </a:xfrm>
          <a:prstGeom prst="rect">
            <a:avLst/>
          </a:prstGeom>
          <a:noFill/>
        </p:spPr>
        <p:txBody>
          <a:bodyPr wrap="none" rtlCol="0">
            <a:spAutoFit/>
          </a:bodyPr>
          <a:lstStyle/>
          <a:p>
            <a:r>
              <a:rPr lang="fr-BE" sz="1200" dirty="0"/>
              <a:t>0%</a:t>
            </a:r>
          </a:p>
        </p:txBody>
      </p:sp>
      <p:sp>
        <p:nvSpPr>
          <p:cNvPr id="36" name="ZoneTexte 20">
            <a:extLst>
              <a:ext uri="{FF2B5EF4-FFF2-40B4-BE49-F238E27FC236}">
                <a16:creationId xmlns:a16="http://schemas.microsoft.com/office/drawing/2014/main" id="{0B920733-2661-E84E-8CEE-A14DD2D80671}"/>
              </a:ext>
            </a:extLst>
          </p:cNvPr>
          <p:cNvSpPr txBox="1"/>
          <p:nvPr/>
        </p:nvSpPr>
        <p:spPr>
          <a:xfrm>
            <a:off x="1532472" y="3127436"/>
            <a:ext cx="405880" cy="276999"/>
          </a:xfrm>
          <a:prstGeom prst="rect">
            <a:avLst/>
          </a:prstGeom>
          <a:noFill/>
        </p:spPr>
        <p:txBody>
          <a:bodyPr wrap="none" rtlCol="0">
            <a:spAutoFit/>
          </a:bodyPr>
          <a:lstStyle/>
          <a:p>
            <a:r>
              <a:rPr lang="fr-BE" sz="1200" dirty="0"/>
              <a:t>0%</a:t>
            </a:r>
          </a:p>
        </p:txBody>
      </p:sp>
      <p:sp>
        <p:nvSpPr>
          <p:cNvPr id="37" name="ZoneTexte 21">
            <a:extLst>
              <a:ext uri="{FF2B5EF4-FFF2-40B4-BE49-F238E27FC236}">
                <a16:creationId xmlns:a16="http://schemas.microsoft.com/office/drawing/2014/main" id="{2615B182-BD8C-1240-A863-943502B6464A}"/>
              </a:ext>
            </a:extLst>
          </p:cNvPr>
          <p:cNvSpPr txBox="1"/>
          <p:nvPr/>
        </p:nvSpPr>
        <p:spPr>
          <a:xfrm>
            <a:off x="8080838" y="3157996"/>
            <a:ext cx="405880" cy="276999"/>
          </a:xfrm>
          <a:prstGeom prst="rect">
            <a:avLst/>
          </a:prstGeom>
          <a:noFill/>
        </p:spPr>
        <p:txBody>
          <a:bodyPr wrap="none" rtlCol="0">
            <a:spAutoFit/>
          </a:bodyPr>
          <a:lstStyle/>
          <a:p>
            <a:r>
              <a:rPr lang="fr-BE" sz="1200" dirty="0"/>
              <a:t>0%</a:t>
            </a:r>
          </a:p>
        </p:txBody>
      </p:sp>
      <p:sp>
        <p:nvSpPr>
          <p:cNvPr id="20" name="TextBox 19">
            <a:extLst>
              <a:ext uri="{FF2B5EF4-FFF2-40B4-BE49-F238E27FC236}">
                <a16:creationId xmlns:a16="http://schemas.microsoft.com/office/drawing/2014/main" id="{B33C26BF-569E-407B-85EE-281813BFC7AB}"/>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72506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4">
            <a:extLst>
              <a:ext uri="{FF2B5EF4-FFF2-40B4-BE49-F238E27FC236}">
                <a16:creationId xmlns:a16="http://schemas.microsoft.com/office/drawing/2014/main" id="{F99F4BD1-7275-0E48-9BBE-2BC6E7B14A75}"/>
              </a:ext>
            </a:extLst>
          </p:cNvPr>
          <p:cNvPicPr/>
          <p:nvPr/>
        </p:nvPicPr>
        <p:blipFill rotWithShape="1">
          <a:blip r:embed="rId2" cstate="print">
            <a:extLst>
              <a:ext uri="{28A0092B-C50C-407E-A947-70E740481C1C}">
                <a14:useLocalDpi xmlns:a14="http://schemas.microsoft.com/office/drawing/2010/main" val="0"/>
              </a:ext>
            </a:extLst>
          </a:blip>
          <a:srcRect t="12339" b="2604"/>
          <a:stretch/>
        </p:blipFill>
        <p:spPr bwMode="auto">
          <a:xfrm>
            <a:off x="1614949" y="1487249"/>
            <a:ext cx="5604386" cy="3395291"/>
          </a:xfrm>
          <a:prstGeom prst="rect">
            <a:avLst/>
          </a:prstGeom>
          <a:noFill/>
          <a:ln>
            <a:noFill/>
          </a:ln>
        </p:spPr>
      </p:pic>
      <p:sp>
        <p:nvSpPr>
          <p:cNvPr id="4" name="Title 3">
            <a:extLst>
              <a:ext uri="{FF2B5EF4-FFF2-40B4-BE49-F238E27FC236}">
                <a16:creationId xmlns:a16="http://schemas.microsoft.com/office/drawing/2014/main" id="{4B615532-84B2-A844-BA46-FCF52D35C44D}"/>
              </a:ext>
            </a:extLst>
          </p:cNvPr>
          <p:cNvSpPr>
            <a:spLocks noGrp="1"/>
          </p:cNvSpPr>
          <p:nvPr>
            <p:ph type="title"/>
          </p:nvPr>
        </p:nvSpPr>
        <p:spPr>
          <a:xfrm>
            <a:off x="454024" y="283843"/>
            <a:ext cx="8235949" cy="553998"/>
          </a:xfrm>
        </p:spPr>
        <p:txBody>
          <a:bodyPr/>
          <a:lstStyle/>
          <a:p>
            <a:r>
              <a:rPr lang="en-GB" sz="2000" dirty="0"/>
              <a:t>Long term Ustekinumab treatment persistence in Bio-naïve and Bio-failure CD patients</a:t>
            </a:r>
            <a:endParaRPr lang="en-BE" sz="2000" dirty="0"/>
          </a:p>
        </p:txBody>
      </p:sp>
      <p:sp>
        <p:nvSpPr>
          <p:cNvPr id="5" name="Text Placeholder 4">
            <a:extLst>
              <a:ext uri="{FF2B5EF4-FFF2-40B4-BE49-F238E27FC236}">
                <a16:creationId xmlns:a16="http://schemas.microsoft.com/office/drawing/2014/main" id="{0D3ED6C6-9088-2341-9BB1-BEEF3A4FDAF0}"/>
              </a:ext>
            </a:extLst>
          </p:cNvPr>
          <p:cNvSpPr>
            <a:spLocks noGrp="1"/>
          </p:cNvSpPr>
          <p:nvPr>
            <p:ph type="body" sz="quarter" idx="10"/>
          </p:nvPr>
        </p:nvSpPr>
        <p:spPr>
          <a:xfrm>
            <a:off x="454025" y="837841"/>
            <a:ext cx="8235950" cy="246221"/>
          </a:xfrm>
        </p:spPr>
        <p:txBody>
          <a:bodyPr/>
          <a:lstStyle/>
          <a:p>
            <a:r>
              <a:rPr lang="en-GB" sz="1600" dirty="0"/>
              <a:t>Monocentric real-life cohort of patients including 28/143 bio-naive patients</a:t>
            </a:r>
          </a:p>
        </p:txBody>
      </p:sp>
      <p:sp>
        <p:nvSpPr>
          <p:cNvPr id="6" name="Text Placeholder 5">
            <a:extLst>
              <a:ext uri="{FF2B5EF4-FFF2-40B4-BE49-F238E27FC236}">
                <a16:creationId xmlns:a16="http://schemas.microsoft.com/office/drawing/2014/main" id="{C8C7399D-1945-7A4D-B124-48F1FC3B91B7}"/>
              </a:ext>
            </a:extLst>
          </p:cNvPr>
          <p:cNvSpPr>
            <a:spLocks noGrp="1"/>
          </p:cNvSpPr>
          <p:nvPr>
            <p:ph type="body" sz="quarter" idx="17"/>
          </p:nvPr>
        </p:nvSpPr>
        <p:spPr/>
        <p:txBody>
          <a:bodyPr/>
          <a:lstStyle/>
          <a:p>
            <a:r>
              <a:rPr lang="en-GB" dirty="0" err="1"/>
              <a:t>Monin</a:t>
            </a:r>
            <a:r>
              <a:rPr lang="en-GB" dirty="0"/>
              <a:t> et al. BWG 2020</a:t>
            </a:r>
          </a:p>
        </p:txBody>
      </p:sp>
      <p:sp>
        <p:nvSpPr>
          <p:cNvPr id="7" name="TextBox 6">
            <a:extLst>
              <a:ext uri="{FF2B5EF4-FFF2-40B4-BE49-F238E27FC236}">
                <a16:creationId xmlns:a16="http://schemas.microsoft.com/office/drawing/2014/main" id="{E272F7E3-F4E6-49AC-8C4D-BF1F8CB99D4B}"/>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6984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20FA2D-ECBD-2B4A-9F03-31DDFF0B866B}"/>
              </a:ext>
            </a:extLst>
          </p:cNvPr>
          <p:cNvSpPr>
            <a:spLocks noGrp="1"/>
          </p:cNvSpPr>
          <p:nvPr>
            <p:ph type="title"/>
          </p:nvPr>
        </p:nvSpPr>
        <p:spPr>
          <a:xfrm>
            <a:off x="454024" y="283843"/>
            <a:ext cx="8235949" cy="553998"/>
          </a:xfrm>
        </p:spPr>
        <p:txBody>
          <a:bodyPr/>
          <a:lstStyle/>
          <a:p>
            <a:r>
              <a:rPr lang="en-GB" sz="2000" dirty="0"/>
              <a:t>CRP and </a:t>
            </a:r>
            <a:r>
              <a:rPr lang="en-GB" sz="2000" dirty="0" err="1"/>
              <a:t>fecal</a:t>
            </a:r>
            <a:r>
              <a:rPr lang="en-GB" sz="2000" dirty="0"/>
              <a:t> calprotectin evolution during Ustekinumab treatment in Bio-naïve and Bio-failure CD patients</a:t>
            </a:r>
            <a:endParaRPr lang="en-BE" sz="2000" dirty="0"/>
          </a:p>
        </p:txBody>
      </p:sp>
      <p:sp>
        <p:nvSpPr>
          <p:cNvPr id="5" name="Text Placeholder 4">
            <a:extLst>
              <a:ext uri="{FF2B5EF4-FFF2-40B4-BE49-F238E27FC236}">
                <a16:creationId xmlns:a16="http://schemas.microsoft.com/office/drawing/2014/main" id="{171DAE76-29BA-E240-87A5-405A862BD713}"/>
              </a:ext>
            </a:extLst>
          </p:cNvPr>
          <p:cNvSpPr>
            <a:spLocks noGrp="1"/>
          </p:cNvSpPr>
          <p:nvPr>
            <p:ph type="body" sz="quarter" idx="10"/>
          </p:nvPr>
        </p:nvSpPr>
        <p:spPr>
          <a:xfrm>
            <a:off x="454025" y="837841"/>
            <a:ext cx="8235950" cy="246221"/>
          </a:xfrm>
        </p:spPr>
        <p:txBody>
          <a:bodyPr/>
          <a:lstStyle/>
          <a:p>
            <a:r>
              <a:rPr lang="en-GB" sz="1600" dirty="0"/>
              <a:t>Monocentric real-life cohort of patients including 28/143 bio-naive patients</a:t>
            </a:r>
          </a:p>
        </p:txBody>
      </p:sp>
      <p:sp>
        <p:nvSpPr>
          <p:cNvPr id="6" name="Text Placeholder 5">
            <a:extLst>
              <a:ext uri="{FF2B5EF4-FFF2-40B4-BE49-F238E27FC236}">
                <a16:creationId xmlns:a16="http://schemas.microsoft.com/office/drawing/2014/main" id="{34DB520B-C6F0-1A47-8B0A-6A9FAB0CE08B}"/>
              </a:ext>
            </a:extLst>
          </p:cNvPr>
          <p:cNvSpPr>
            <a:spLocks noGrp="1"/>
          </p:cNvSpPr>
          <p:nvPr>
            <p:ph type="body" sz="quarter" idx="17"/>
          </p:nvPr>
        </p:nvSpPr>
        <p:spPr/>
        <p:txBody>
          <a:bodyPr/>
          <a:lstStyle/>
          <a:p>
            <a:r>
              <a:rPr lang="en-GB" dirty="0" err="1"/>
              <a:t>Monin</a:t>
            </a:r>
            <a:r>
              <a:rPr lang="en-GB" dirty="0"/>
              <a:t> et al 2020</a:t>
            </a:r>
            <a:endParaRPr lang="en-BE" dirty="0"/>
          </a:p>
        </p:txBody>
      </p:sp>
      <p:pic>
        <p:nvPicPr>
          <p:cNvPr id="8" name="Image 6">
            <a:extLst>
              <a:ext uri="{FF2B5EF4-FFF2-40B4-BE49-F238E27FC236}">
                <a16:creationId xmlns:a16="http://schemas.microsoft.com/office/drawing/2014/main" id="{7D8D77D2-2E51-8146-BC60-56D70049B7DB}"/>
              </a:ext>
            </a:extLst>
          </p:cNvPr>
          <p:cNvPicPr/>
          <p:nvPr/>
        </p:nvPicPr>
        <p:blipFill>
          <a:blip r:embed="rId2"/>
          <a:stretch>
            <a:fillRect/>
          </a:stretch>
        </p:blipFill>
        <p:spPr>
          <a:xfrm>
            <a:off x="319042" y="1347279"/>
            <a:ext cx="4092677" cy="2958380"/>
          </a:xfrm>
          <a:prstGeom prst="rect">
            <a:avLst/>
          </a:prstGeom>
        </p:spPr>
      </p:pic>
      <p:pic>
        <p:nvPicPr>
          <p:cNvPr id="9" name="Image 7">
            <a:extLst>
              <a:ext uri="{FF2B5EF4-FFF2-40B4-BE49-F238E27FC236}">
                <a16:creationId xmlns:a16="http://schemas.microsoft.com/office/drawing/2014/main" id="{2C8195B0-5313-C840-801D-3AE163F6DCFB}"/>
              </a:ext>
            </a:extLst>
          </p:cNvPr>
          <p:cNvPicPr/>
          <p:nvPr/>
        </p:nvPicPr>
        <p:blipFill>
          <a:blip r:embed="rId3"/>
          <a:stretch>
            <a:fillRect/>
          </a:stretch>
        </p:blipFill>
        <p:spPr>
          <a:xfrm>
            <a:off x="4411719" y="1347279"/>
            <a:ext cx="4171498" cy="2958380"/>
          </a:xfrm>
          <a:prstGeom prst="rect">
            <a:avLst/>
          </a:prstGeom>
        </p:spPr>
      </p:pic>
      <p:sp>
        <p:nvSpPr>
          <p:cNvPr id="7" name="TextBox 6">
            <a:extLst>
              <a:ext uri="{FF2B5EF4-FFF2-40B4-BE49-F238E27FC236}">
                <a16:creationId xmlns:a16="http://schemas.microsoft.com/office/drawing/2014/main" id="{B591BF03-F29A-4196-BCA2-17063EEF5734}"/>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07059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3D01-8C29-8E4C-A716-15602A9FB4A8}"/>
              </a:ext>
            </a:extLst>
          </p:cNvPr>
          <p:cNvSpPr>
            <a:spLocks noGrp="1"/>
          </p:cNvSpPr>
          <p:nvPr>
            <p:ph type="title"/>
          </p:nvPr>
        </p:nvSpPr>
        <p:spPr>
          <a:xfrm>
            <a:off x="454024" y="283843"/>
            <a:ext cx="8235949" cy="553998"/>
          </a:xfrm>
        </p:spPr>
        <p:txBody>
          <a:bodyPr/>
          <a:lstStyle/>
          <a:p>
            <a:r>
              <a:rPr lang="en-GB" sz="2000" dirty="0"/>
              <a:t>STARDUST: Demographics, baseline clinical characteristics and patient disposition (FAS)</a:t>
            </a:r>
            <a:endParaRPr lang="en-BE" sz="2000" dirty="0"/>
          </a:p>
        </p:txBody>
      </p:sp>
      <p:sp>
        <p:nvSpPr>
          <p:cNvPr id="8" name="Text Placeholder 7">
            <a:extLst>
              <a:ext uri="{FF2B5EF4-FFF2-40B4-BE49-F238E27FC236}">
                <a16:creationId xmlns:a16="http://schemas.microsoft.com/office/drawing/2014/main" id="{F0FC49BA-1329-4F48-AC47-4453383C703E}"/>
              </a:ext>
            </a:extLst>
          </p:cNvPr>
          <p:cNvSpPr>
            <a:spLocks noGrp="1"/>
          </p:cNvSpPr>
          <p:nvPr>
            <p:ph type="body" sz="quarter" idx="17"/>
          </p:nvPr>
        </p:nvSpPr>
        <p:spPr>
          <a:xfrm>
            <a:off x="451445" y="4898915"/>
            <a:ext cx="6675831" cy="206375"/>
          </a:xfrm>
        </p:spPr>
        <p:txBody>
          <a:bodyPr/>
          <a:lstStyle/>
          <a:p>
            <a:r>
              <a:rPr lang="en-GB" dirty="0"/>
              <a:t>©ECCO 2020 Vienna Congress – Speaker: </a:t>
            </a:r>
            <a:r>
              <a:rPr lang="en-GB" dirty="0" err="1"/>
              <a:t>Danese</a:t>
            </a:r>
            <a:r>
              <a:rPr lang="en-GB" dirty="0"/>
              <a:t> et al. abstract presentation DOP13, ECCO 2020</a:t>
            </a:r>
          </a:p>
          <a:p>
            <a:r>
              <a:rPr lang="en-GB" dirty="0"/>
              <a:t>*77.5% of patients with prior exposure to 1 biologic experienced treatment failure; 22.5% others.</a:t>
            </a:r>
          </a:p>
          <a:p>
            <a:r>
              <a:rPr lang="en-GB" dirty="0"/>
              <a:t>CDAI, Crohn’s Disease Activity Index; FAS, full analysis set (all enrolled patients who received at least 1 dose of study agent); IV, intravenous; </a:t>
            </a:r>
            <a:r>
              <a:rPr lang="en-GB" dirty="0" err="1"/>
              <a:t>RoC</a:t>
            </a:r>
            <a:r>
              <a:rPr lang="en-GB" dirty="0"/>
              <a:t>, routine care; SC, subcutaneous; SD, standard deviation; SES-CD, Simple Endoscopic Score for Crohn’s Disease; T2T, treat-to-target; UST, </a:t>
            </a:r>
            <a:r>
              <a:rPr lang="en-GB" dirty="0" err="1"/>
              <a:t>ustekinumab</a:t>
            </a:r>
            <a:endParaRPr lang="en-GB" dirty="0"/>
          </a:p>
        </p:txBody>
      </p:sp>
      <p:graphicFrame>
        <p:nvGraphicFramePr>
          <p:cNvPr id="9" name="Table 8">
            <a:extLst>
              <a:ext uri="{FF2B5EF4-FFF2-40B4-BE49-F238E27FC236}">
                <a16:creationId xmlns:a16="http://schemas.microsoft.com/office/drawing/2014/main" id="{11F614C5-4FEA-C540-8FD4-4D776A0444C3}"/>
              </a:ext>
            </a:extLst>
          </p:cNvPr>
          <p:cNvGraphicFramePr>
            <a:graphicFrameLocks noGrp="1"/>
          </p:cNvGraphicFramePr>
          <p:nvPr>
            <p:extLst>
              <p:ext uri="{D42A27DB-BD31-4B8C-83A1-F6EECF244321}">
                <p14:modId xmlns:p14="http://schemas.microsoft.com/office/powerpoint/2010/main" val="417294435"/>
              </p:ext>
            </p:extLst>
          </p:nvPr>
        </p:nvGraphicFramePr>
        <p:xfrm>
          <a:off x="459561" y="888984"/>
          <a:ext cx="4112440" cy="3820450"/>
        </p:xfrm>
        <a:graphic>
          <a:graphicData uri="http://schemas.openxmlformats.org/drawingml/2006/table">
            <a:tbl>
              <a:tblPr firstRow="1" bandRow="1"/>
              <a:tblGrid>
                <a:gridCol w="3237228">
                  <a:extLst>
                    <a:ext uri="{9D8B030D-6E8A-4147-A177-3AD203B41FA5}">
                      <a16:colId xmlns:a16="http://schemas.microsoft.com/office/drawing/2014/main" val="2371743097"/>
                    </a:ext>
                  </a:extLst>
                </a:gridCol>
                <a:gridCol w="875212">
                  <a:extLst>
                    <a:ext uri="{9D8B030D-6E8A-4147-A177-3AD203B41FA5}">
                      <a16:colId xmlns:a16="http://schemas.microsoft.com/office/drawing/2014/main" val="2937455949"/>
                    </a:ext>
                  </a:extLst>
                </a:gridCol>
              </a:tblGrid>
              <a:tr h="1827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fontAlgn="b">
                        <a:lnSpc>
                          <a:spcPts val="1100"/>
                        </a:lnSpc>
                      </a:pPr>
                      <a:endParaRPr lang="pl-PL"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fontAlgn="ctr">
                        <a:lnSpc>
                          <a:spcPts val="1100"/>
                        </a:lnSpc>
                      </a:pPr>
                      <a:r>
                        <a:rPr lang="en-US" sz="700" b="1"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rPr>
                        <a:t>FAS</a:t>
                      </a:r>
                      <a:r>
                        <a:rPr lang="en-US" sz="7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r>
                        <a:rPr lang="en-GB" sz="7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(n=500)</a:t>
                      </a:r>
                      <a:endParaRPr lang="pl-PL" sz="7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solidFill>
                  </a:tcPr>
                </a:tc>
                <a:extLst>
                  <a:ext uri="{0D108BD9-81ED-4DB2-BD59-A6C34878D82A}">
                    <a16:rowId xmlns:a16="http://schemas.microsoft.com/office/drawing/2014/main" val="2212882598"/>
                  </a:ext>
                </a:extLst>
              </a:tr>
              <a:tr h="1302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Age, years, mean (SD)</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37.0 (12.9)</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3056169535"/>
                  </a:ext>
                </a:extLst>
              </a:tr>
              <a:tr h="119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Sex, n (%)</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pl-PL" sz="7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pl-PL"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902339077"/>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Female</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15441"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257 (51.4)</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806660374"/>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Male</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15441"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243 (48.6)</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2531748949"/>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Body mass index, kg/m</a:t>
                      </a:r>
                      <a:r>
                        <a:rPr lang="en-US" sz="700" u="none" strike="noStrike" baseline="30000" dirty="0">
                          <a:effectLst/>
                          <a:latin typeface="Verdana" panose="020B0604030504040204" pitchFamily="34" charset="0"/>
                          <a:ea typeface="Verdana" panose="020B0604030504040204" pitchFamily="34" charset="0"/>
                          <a:cs typeface="Verdana" panose="020B0604030504040204" pitchFamily="34" charset="0"/>
                        </a:rPr>
                        <a:t>2</a:t>
                      </a: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 mean (SD)</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23.8 (4.7)</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1369977793"/>
                  </a:ext>
                </a:extLst>
              </a:tr>
              <a:tr h="2149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Time from diagnosis to first study drug administration, years, mean (SD) </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9.4 (8.7)</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2594195716"/>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rPr>
                        <a:t>CDAI score, mean (SD)</a:t>
                      </a:r>
                      <a:endParaRPr lang="en-US" sz="700" b="0" i="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7406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rPr>
                        <a:t>282.3 (65.8)</a:t>
                      </a:r>
                      <a:endParaRPr lang="en-US" sz="700" b="0" i="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7406C"/>
                    </a:solidFill>
                  </a:tcPr>
                </a:tc>
                <a:extLst>
                  <a:ext uri="{0D108BD9-81ED-4DB2-BD59-A6C34878D82A}">
                    <a16:rowId xmlns:a16="http://schemas.microsoft.com/office/drawing/2014/main" val="1538787118"/>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SES-CD score, mean (SD)</a:t>
                      </a:r>
                      <a:endParaRPr lang="en-US" sz="700" b="0" i="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7406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rPr>
                        <a:t>13.1 (8.1)</a:t>
                      </a:r>
                      <a:endParaRPr lang="en-US" sz="700" b="0" i="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7406C"/>
                    </a:solidFill>
                  </a:tcPr>
                </a:tc>
                <a:extLst>
                  <a:ext uri="{0D108BD9-81ED-4DB2-BD59-A6C34878D82A}">
                    <a16:rowId xmlns:a16="http://schemas.microsoft.com/office/drawing/2014/main" val="3273063860"/>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CRP, mg/L, mean (SD)</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15.7 (23.4)</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328377632"/>
                  </a:ext>
                </a:extLst>
              </a:tr>
              <a:tr h="2149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FCal, µg/g, mean (SD)</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1741.9 (2932.1)</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1216748276"/>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defTabSz="1250950" fontAlgn="ctr">
                        <a:lnSpc>
                          <a:spcPts val="1100"/>
                        </a:lnSpc>
                      </a:pPr>
                      <a:r>
                        <a:rPr lang="en-US" sz="700" b="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rPr>
                        <a:t>Prior exposure to biologics, n (%)</a:t>
                      </a:r>
                      <a:endParaRPr lang="en-US" sz="700" b="0" i="0" u="none" strike="noStrike"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7406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b">
                        <a:lnSpc>
                          <a:spcPts val="1100"/>
                        </a:lnSpc>
                      </a:pPr>
                      <a:endParaRPr lang="pl-PL"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7406C"/>
                    </a:solidFill>
                  </a:tcPr>
                </a:tc>
                <a:extLst>
                  <a:ext uri="{0D108BD9-81ED-4DB2-BD59-A6C34878D82A}">
                    <a16:rowId xmlns:a16="http://schemas.microsoft.com/office/drawing/2014/main" val="4065375659"/>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Biologic naïve </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15441"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208 (41.6)</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1850026718"/>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Prior exposure to 1 biologic*</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15441"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r>
                        <a:rPr lang="en-US" sz="700" u="none" strike="noStrike" dirty="0">
                          <a:effectLst/>
                          <a:latin typeface="Verdana" panose="020B0604030504040204" pitchFamily="34" charset="0"/>
                          <a:ea typeface="Verdana" panose="020B0604030504040204" pitchFamily="34" charset="0"/>
                          <a:cs typeface="Verdana" panose="020B0604030504040204" pitchFamily="34" charset="0"/>
                        </a:rPr>
                        <a:t>292 (58.4)</a:t>
                      </a:r>
                      <a:endParaRPr lang="en-US"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1228612168"/>
                  </a:ext>
                </a:extLst>
              </a:tr>
              <a:tr h="119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1250950" rtl="0" eaLnBrk="1" fontAlgn="ctr" latinLnBrk="0" hangingPunct="1">
                        <a:lnSpc>
                          <a:spcPts val="1100"/>
                        </a:lnSpc>
                        <a:spcBef>
                          <a:spcPts val="0"/>
                        </a:spcBef>
                        <a:spcAft>
                          <a:spcPts val="0"/>
                        </a:spcAft>
                        <a:buClrTx/>
                        <a:buSzTx/>
                        <a:buFontTx/>
                        <a:buNone/>
                        <a:tabLst/>
                        <a:defRPr/>
                      </a:pPr>
                      <a:r>
                        <a:rPr lang="en-US" sz="700" b="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Location of disease, n (%)</a:t>
                      </a:r>
                      <a:endParaRPr lang="pl-PL" sz="7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72712"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fontAlgn="ctr">
                        <a:lnSpc>
                          <a:spcPts val="1100"/>
                        </a:lnSpc>
                      </a:pPr>
                      <a:endParaRPr lang="en-US" sz="700" b="0" i="0" u="none" strike="noStrike"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71814" marR="71814" marT="2700" marB="27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2973383361"/>
                  </a:ext>
                </a:extLst>
              </a:tr>
              <a:tr h="168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fontAlgn="ctr">
                        <a:lnSpc>
                          <a:spcPts val="1100"/>
                        </a:lnSpc>
                      </a:pPr>
                      <a:r>
                        <a:rPr lang="en-US"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N</a:t>
                      </a:r>
                    </a:p>
                  </a:txBody>
                  <a:tcPr marL="215441" marR="71814" marT="2700" marB="27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467</a:t>
                      </a:r>
                      <a:endParaRPr lang="pl-PL"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3034430638"/>
                  </a:ext>
                </a:extLst>
              </a:tr>
              <a:tr h="119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1219170" rtl="0" eaLnBrk="1" fontAlgn="ctr" latinLnBrk="0" hangingPunct="1">
                        <a:lnSpc>
                          <a:spcPts val="1100"/>
                        </a:lnSpc>
                        <a:spcAft>
                          <a:spcPts val="0"/>
                        </a:spcAft>
                      </a:pPr>
                      <a:r>
                        <a:rPr lang="en-US"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Ileal</a:t>
                      </a:r>
                      <a:endParaRPr lang="pl-PL"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215441" marR="51302" marT="2700" marB="27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123 (26.3)</a:t>
                      </a:r>
                      <a:endParaRPr lang="pl-PL" sz="70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4274645825"/>
                  </a:ext>
                </a:extLst>
              </a:tr>
              <a:tr h="119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1219170" rtl="0" eaLnBrk="1" fontAlgn="ctr" latinLnBrk="0" hangingPunct="1">
                        <a:lnSpc>
                          <a:spcPts val="1100"/>
                        </a:lnSpc>
                        <a:spcAft>
                          <a:spcPts val="0"/>
                        </a:spcAft>
                      </a:pPr>
                      <a:r>
                        <a:rPr lang="en-US"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Colonic</a:t>
                      </a:r>
                      <a:endParaRPr lang="pl-PL"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215441" marR="51302" marT="2700" marB="27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168 (36.0)</a:t>
                      </a:r>
                      <a:endParaRPr lang="pl-PL" sz="70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2769160147"/>
                  </a:ext>
                </a:extLst>
              </a:tr>
              <a:tr h="119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1219170" rtl="0" eaLnBrk="1" fontAlgn="ctr" latinLnBrk="0" hangingPunct="1">
                        <a:lnSpc>
                          <a:spcPts val="1100"/>
                        </a:lnSpc>
                        <a:spcAft>
                          <a:spcPts val="0"/>
                        </a:spcAft>
                      </a:pPr>
                      <a:r>
                        <a:rPr lang="en-US"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Ileocolonic</a:t>
                      </a:r>
                      <a:endParaRPr lang="pl-PL" sz="700" b="0" i="0" u="none" strike="noStrike"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215441" marR="51302" marT="2700" marB="27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176 (37.7)</a:t>
                      </a:r>
                      <a:endParaRPr lang="pl-PL" sz="70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1981858193"/>
                  </a:ext>
                </a:extLst>
              </a:tr>
              <a:tr h="1180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nSpc>
                          <a:spcPts val="1100"/>
                        </a:lnSpc>
                        <a:spcAft>
                          <a:spcPts val="0"/>
                        </a:spcAft>
                      </a:pPr>
                      <a:r>
                        <a:rPr lang="en-US" sz="700" b="0" dirty="0">
                          <a:effectLst/>
                          <a:latin typeface="Verdana" panose="020B0604030504040204" pitchFamily="34" charset="0"/>
                          <a:ea typeface="Verdana" panose="020B0604030504040204" pitchFamily="34" charset="0"/>
                          <a:cs typeface="Verdana" panose="020B0604030504040204" pitchFamily="34" charset="0"/>
                        </a:rPr>
                        <a:t>Patients with ≥ 1 concomitant medication, n (%)</a:t>
                      </a:r>
                      <a:endParaRPr lang="pl-PL" sz="700" b="0" dirty="0">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dirty="0">
                          <a:effectLst/>
                          <a:latin typeface="Verdana" panose="020B0604030504040204" pitchFamily="34" charset="0"/>
                          <a:ea typeface="Verdana" panose="020B0604030504040204" pitchFamily="34" charset="0"/>
                          <a:cs typeface="Verdana" panose="020B0604030504040204" pitchFamily="34" charset="0"/>
                        </a:rPr>
                        <a:t>459 (91.8)</a:t>
                      </a:r>
                      <a:endParaRPr lang="pl-PL" sz="700" dirty="0">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4117248550"/>
                  </a:ext>
                </a:extLst>
              </a:tr>
              <a:tr h="1180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defTabSz="1219170" rtl="0" eaLnBrk="1" latinLnBrk="0" hangingPunct="1">
                        <a:lnSpc>
                          <a:spcPts val="1100"/>
                        </a:lnSpc>
                        <a:spcAft>
                          <a:spcPts val="0"/>
                        </a:spcAft>
                      </a:pPr>
                      <a:r>
                        <a:rPr lang="en-US" sz="7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Systemic corticosteroids not incl. budesonide</a:t>
                      </a:r>
                      <a:endParaRPr lang="pl-PL" sz="7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dirty="0">
                          <a:effectLst/>
                          <a:latin typeface="Verdana" panose="020B0604030504040204" pitchFamily="34" charset="0"/>
                          <a:ea typeface="Verdana" panose="020B0604030504040204" pitchFamily="34" charset="0"/>
                          <a:cs typeface="Verdana" panose="020B0604030504040204" pitchFamily="34" charset="0"/>
                        </a:rPr>
                        <a:t>116 (23.2)</a:t>
                      </a:r>
                      <a:endParaRPr lang="pl-PL" sz="700" dirty="0">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2379567990"/>
                  </a:ext>
                </a:extLst>
              </a:tr>
              <a:tr h="1180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defTabSz="1219170" rtl="0" eaLnBrk="1" latinLnBrk="0" hangingPunct="1">
                        <a:lnSpc>
                          <a:spcPts val="1100"/>
                        </a:lnSpc>
                        <a:spcAft>
                          <a:spcPts val="0"/>
                        </a:spcAft>
                      </a:pPr>
                      <a:r>
                        <a:rPr lang="en-US" sz="7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Budesonide</a:t>
                      </a:r>
                      <a:endParaRPr lang="pl-PL" sz="7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dirty="0">
                          <a:effectLst/>
                          <a:latin typeface="Verdana" panose="020B0604030504040204" pitchFamily="34" charset="0"/>
                          <a:ea typeface="Verdana" panose="020B0604030504040204" pitchFamily="34" charset="0"/>
                          <a:cs typeface="Verdana" panose="020B0604030504040204" pitchFamily="34" charset="0"/>
                        </a:rPr>
                        <a:t>51 (10.2)</a:t>
                      </a:r>
                      <a:endParaRPr lang="pl-PL" sz="700" dirty="0">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20000"/>
                      </a:srgbClr>
                    </a:solidFill>
                  </a:tcPr>
                </a:tc>
                <a:extLst>
                  <a:ext uri="{0D108BD9-81ED-4DB2-BD59-A6C34878D82A}">
                    <a16:rowId xmlns:a16="http://schemas.microsoft.com/office/drawing/2014/main" val="2693635923"/>
                  </a:ext>
                </a:extLst>
              </a:tr>
              <a:tr h="1180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defTabSz="1219170" rtl="0" eaLnBrk="1" latinLnBrk="0" hangingPunct="1">
                        <a:lnSpc>
                          <a:spcPts val="1100"/>
                        </a:lnSpc>
                        <a:spcAft>
                          <a:spcPts val="0"/>
                        </a:spcAft>
                      </a:pPr>
                      <a:r>
                        <a:rPr lang="en-US" sz="7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Immunosuppressants</a:t>
                      </a:r>
                      <a:endParaRPr lang="pl-PL" sz="7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a:lnSpc>
                          <a:spcPts val="1100"/>
                        </a:lnSpc>
                        <a:spcAft>
                          <a:spcPts val="0"/>
                        </a:spcAft>
                      </a:pPr>
                      <a:r>
                        <a:rPr lang="en-US" sz="700" dirty="0">
                          <a:effectLst/>
                          <a:latin typeface="Verdana" panose="020B0604030504040204" pitchFamily="34" charset="0"/>
                          <a:ea typeface="Verdana" panose="020B0604030504040204" pitchFamily="34" charset="0"/>
                          <a:cs typeface="Verdana" panose="020B0604030504040204" pitchFamily="34" charset="0"/>
                        </a:rPr>
                        <a:t>119 (23.8)</a:t>
                      </a:r>
                      <a:endParaRPr lang="pl-PL" sz="700" dirty="0">
                        <a:effectLst/>
                        <a:latin typeface="Verdana" panose="020B0604030504040204" pitchFamily="34" charset="0"/>
                        <a:ea typeface="Verdana" panose="020B0604030504040204" pitchFamily="34" charset="0"/>
                        <a:cs typeface="Verdana" panose="020B0604030504040204" pitchFamily="34" charset="0"/>
                      </a:endParaRPr>
                    </a:p>
                  </a:txBody>
                  <a:tcPr marL="51302" marR="51302" marT="2700" marB="27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0B7B">
                        <a:tint val="40000"/>
                      </a:srgbClr>
                    </a:solidFill>
                  </a:tcPr>
                </a:tc>
                <a:extLst>
                  <a:ext uri="{0D108BD9-81ED-4DB2-BD59-A6C34878D82A}">
                    <a16:rowId xmlns:a16="http://schemas.microsoft.com/office/drawing/2014/main" val="2848189779"/>
                  </a:ext>
                </a:extLst>
              </a:tr>
            </a:tbl>
          </a:graphicData>
        </a:graphic>
      </p:graphicFrame>
      <p:sp>
        <p:nvSpPr>
          <p:cNvPr id="10" name="Rectangle 9">
            <a:extLst>
              <a:ext uri="{FF2B5EF4-FFF2-40B4-BE49-F238E27FC236}">
                <a16:creationId xmlns:a16="http://schemas.microsoft.com/office/drawing/2014/main" id="{9D5A2F37-CDF9-6049-8F92-88A765A62DAF}"/>
              </a:ext>
            </a:extLst>
          </p:cNvPr>
          <p:cNvSpPr/>
          <p:nvPr/>
        </p:nvSpPr>
        <p:spPr>
          <a:xfrm>
            <a:off x="455517" y="2108579"/>
            <a:ext cx="4104904" cy="284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6"/>
          </a:p>
        </p:txBody>
      </p:sp>
      <p:sp>
        <p:nvSpPr>
          <p:cNvPr id="11" name="Rectangle 10">
            <a:extLst>
              <a:ext uri="{FF2B5EF4-FFF2-40B4-BE49-F238E27FC236}">
                <a16:creationId xmlns:a16="http://schemas.microsoft.com/office/drawing/2014/main" id="{73985A13-5CDA-7A4B-9EEC-9D82BFD980F8}"/>
              </a:ext>
            </a:extLst>
          </p:cNvPr>
          <p:cNvSpPr/>
          <p:nvPr/>
        </p:nvSpPr>
        <p:spPr>
          <a:xfrm>
            <a:off x="453471" y="2896626"/>
            <a:ext cx="4095653" cy="445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6"/>
          </a:p>
        </p:txBody>
      </p:sp>
      <p:grpSp>
        <p:nvGrpSpPr>
          <p:cNvPr id="12" name="Group 11">
            <a:extLst>
              <a:ext uri="{FF2B5EF4-FFF2-40B4-BE49-F238E27FC236}">
                <a16:creationId xmlns:a16="http://schemas.microsoft.com/office/drawing/2014/main" id="{FC9810B1-FFC6-DB4F-BFA0-02C29A1BEC5E}"/>
              </a:ext>
            </a:extLst>
          </p:cNvPr>
          <p:cNvGrpSpPr>
            <a:grpSpLocks noChangeAspect="1"/>
          </p:cNvGrpSpPr>
          <p:nvPr/>
        </p:nvGrpSpPr>
        <p:grpSpPr>
          <a:xfrm>
            <a:off x="4676503" y="1152238"/>
            <a:ext cx="4214949" cy="3242888"/>
            <a:chOff x="624417" y="1653118"/>
            <a:chExt cx="11040534" cy="3983567"/>
          </a:xfrm>
        </p:grpSpPr>
        <p:sp>
          <p:nvSpPr>
            <p:cNvPr id="13" name="TextBox 12">
              <a:extLst>
                <a:ext uri="{FF2B5EF4-FFF2-40B4-BE49-F238E27FC236}">
                  <a16:creationId xmlns:a16="http://schemas.microsoft.com/office/drawing/2014/main" id="{AD8D0544-9F65-4A48-8446-E7B0A23C8D57}"/>
                </a:ext>
              </a:extLst>
            </p:cNvPr>
            <p:cNvSpPr txBox="1"/>
            <p:nvPr/>
          </p:nvSpPr>
          <p:spPr>
            <a:xfrm>
              <a:off x="7756482" y="1862789"/>
              <a:ext cx="3908469" cy="624762"/>
            </a:xfrm>
            <a:prstGeom prst="rect">
              <a:avLst/>
            </a:prstGeom>
            <a:solidFill>
              <a:schemeClr val="bg1">
                <a:lumMod val="85000"/>
              </a:schemeClr>
            </a:solidFill>
          </p:spPr>
          <p:txBody>
            <a:bodyPr wrap="square" lIns="72000" tIns="72000" rIns="72000" bIns="72000" rtlCol="0">
              <a:noAutofit/>
            </a:bodyPr>
            <a:lstStyle/>
            <a:p>
              <a:pPr defTabSz="914378"/>
              <a:r>
                <a:rPr lang="en-GB"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Screening failures and other reasons for not being included in study</a:t>
              </a:r>
              <a:r>
                <a:rPr lang="en-US"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(n=180)</a:t>
              </a:r>
            </a:p>
          </p:txBody>
        </p:sp>
        <p:sp>
          <p:nvSpPr>
            <p:cNvPr id="14" name="TextBox 13">
              <a:extLst>
                <a:ext uri="{FF2B5EF4-FFF2-40B4-BE49-F238E27FC236}">
                  <a16:creationId xmlns:a16="http://schemas.microsoft.com/office/drawing/2014/main" id="{59F9C205-4DC3-D64E-BC22-EA4B6590EE15}"/>
                </a:ext>
              </a:extLst>
            </p:cNvPr>
            <p:cNvSpPr txBox="1"/>
            <p:nvPr/>
          </p:nvSpPr>
          <p:spPr>
            <a:xfrm>
              <a:off x="7756481" y="2659280"/>
              <a:ext cx="3908470" cy="1409212"/>
            </a:xfrm>
            <a:prstGeom prst="rect">
              <a:avLst/>
            </a:prstGeom>
            <a:solidFill>
              <a:schemeClr val="bg1">
                <a:lumMod val="85000"/>
              </a:schemeClr>
            </a:solidFill>
          </p:spPr>
          <p:txBody>
            <a:bodyPr wrap="square" lIns="72000" tIns="72000" rIns="72000" bIns="72000" rtlCol="0" anchor="ctr">
              <a:noAutofit/>
            </a:bodyPr>
            <a:lstStyle>
              <a:defPPr>
                <a:defRPr lang="en-US"/>
              </a:defPPr>
              <a:lvl1pPr algn="ctr">
                <a:defRPr sz="1000" b="1"/>
              </a:lvl1pPr>
            </a:lstStyle>
            <a:p>
              <a:pPr algn="l" defTabSz="914378"/>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Discontinued during first 16 weeks (n=10)</a:t>
              </a:r>
            </a:p>
            <a:p>
              <a:pPr marL="93663" indent="-93663" algn="l" defTabSz="914378">
                <a:buFont typeface="Arial" panose="020B0604020202020204" pitchFamily="34" charset="0"/>
                <a:buChar cha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Adverse event (n=5)</a:t>
              </a:r>
            </a:p>
            <a:p>
              <a:pPr marL="93663" indent="-93663" algn="l" defTabSz="914378">
                <a:buFont typeface="Arial" panose="020B0604020202020204" pitchFamily="34" charset="0"/>
                <a:buChar cha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Withdrawal of consent (n=3)</a:t>
              </a:r>
            </a:p>
            <a:p>
              <a:pPr marL="93663" indent="-93663" algn="l" defTabSz="914378">
                <a:buFont typeface="Arial" panose="020B0604020202020204" pitchFamily="34" charset="0"/>
                <a:buChar cha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Physician decision (n=1)</a:t>
              </a:r>
            </a:p>
            <a:p>
              <a:pPr marL="93663" indent="-93663" algn="l" defTabSz="914378">
                <a:buFont typeface="Arial" panose="020B0604020202020204" pitchFamily="34" charset="0"/>
                <a:buChar cha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Progressive disease (n=1)</a:t>
              </a:r>
            </a:p>
          </p:txBody>
        </p:sp>
        <p:sp>
          <p:nvSpPr>
            <p:cNvPr id="15" name="TextBox 14">
              <a:extLst>
                <a:ext uri="{FF2B5EF4-FFF2-40B4-BE49-F238E27FC236}">
                  <a16:creationId xmlns:a16="http://schemas.microsoft.com/office/drawing/2014/main" id="{1E438ACA-47FD-794D-B1B5-7E4FD42C7407}"/>
                </a:ext>
              </a:extLst>
            </p:cNvPr>
            <p:cNvSpPr txBox="1"/>
            <p:nvPr/>
          </p:nvSpPr>
          <p:spPr>
            <a:xfrm>
              <a:off x="7756479" y="4198377"/>
              <a:ext cx="3908467" cy="1223017"/>
            </a:xfrm>
            <a:prstGeom prst="rect">
              <a:avLst/>
            </a:prstGeom>
            <a:solidFill>
              <a:schemeClr val="bg1">
                <a:lumMod val="85000"/>
              </a:schemeClr>
            </a:solidFill>
          </p:spPr>
          <p:txBody>
            <a:bodyPr wrap="square" lIns="72000" tIns="72000" rIns="72000" bIns="72000" rtlCol="0">
              <a:normAutofit fontScale="92500" lnSpcReduction="20000"/>
            </a:bodyPr>
            <a:lstStyle/>
            <a:p>
              <a:pPr defTabSz="914378"/>
              <a:r>
                <a:rPr lang="en-US"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Did not achieve </a:t>
              </a:r>
              <a:r>
                <a:rPr lang="en-GB"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CDAI 70 response - withdrawn from trial</a:t>
              </a:r>
              <a:r>
                <a:rPr lang="en-US"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(n=43)</a:t>
              </a:r>
            </a:p>
            <a:p>
              <a:pPr defTabSz="914378"/>
              <a:r>
                <a:rPr lang="en-US"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Lack of efficacy (n=2)</a:t>
              </a:r>
            </a:p>
            <a:p>
              <a:pPr defTabSz="914378"/>
              <a:r>
                <a:rPr lang="en-US"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Adverse event (n=1)</a:t>
              </a:r>
            </a:p>
            <a:p>
              <a:pPr defTabSz="914378"/>
              <a:r>
                <a:rPr lang="en-US"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Pregnancy (n=1)</a:t>
              </a:r>
            </a:p>
            <a:p>
              <a:pPr defTabSz="914378"/>
              <a:r>
                <a:rPr lang="en-GB"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Withdrawal of consent (n=1)</a:t>
              </a:r>
            </a:p>
            <a:p>
              <a:pPr defTabSz="914378"/>
              <a:r>
                <a:rPr lang="en-GB"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Personal reasons (n=1)</a:t>
              </a:r>
              <a:endParaRPr lang="en-US" sz="6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Group 15">
              <a:extLst>
                <a:ext uri="{FF2B5EF4-FFF2-40B4-BE49-F238E27FC236}">
                  <a16:creationId xmlns:a16="http://schemas.microsoft.com/office/drawing/2014/main" id="{3EAD61CA-AA68-9B44-8957-CA0B2F41FDC3}"/>
                </a:ext>
              </a:extLst>
            </p:cNvPr>
            <p:cNvGrpSpPr/>
            <p:nvPr/>
          </p:nvGrpSpPr>
          <p:grpSpPr>
            <a:xfrm>
              <a:off x="624417" y="1653118"/>
              <a:ext cx="6419496" cy="3983567"/>
              <a:chOff x="468313" y="1239838"/>
              <a:chExt cx="4814622" cy="2929897"/>
            </a:xfrm>
          </p:grpSpPr>
          <p:sp>
            <p:nvSpPr>
              <p:cNvPr id="20" name="TextBox 19">
                <a:extLst>
                  <a:ext uri="{FF2B5EF4-FFF2-40B4-BE49-F238E27FC236}">
                    <a16:creationId xmlns:a16="http://schemas.microsoft.com/office/drawing/2014/main" id="{0B9A4E15-F033-5C45-A173-B8066BFBD9AA}"/>
                  </a:ext>
                </a:extLst>
              </p:cNvPr>
              <p:cNvSpPr txBox="1"/>
              <p:nvPr/>
            </p:nvSpPr>
            <p:spPr>
              <a:xfrm>
                <a:off x="1048815" y="1239838"/>
                <a:ext cx="3960000" cy="288000"/>
              </a:xfrm>
              <a:prstGeom prst="rect">
                <a:avLst/>
              </a:prstGeom>
              <a:solidFill>
                <a:schemeClr val="bg1">
                  <a:lumMod val="85000"/>
                </a:schemeClr>
              </a:solidFill>
            </p:spPr>
            <p:txBody>
              <a:bodyPr wrap="square" lIns="36000" tIns="72000" rIns="36000" bIns="72000" rtlCol="0" anchor="ctr">
                <a:noAutofit/>
              </a:bodyPr>
              <a:lstStyle/>
              <a:p>
                <a:pPr algn="ctr" defTabSz="914378"/>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Assessment for eligibility </a:t>
                </a:r>
                <a:r>
                  <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rPr>
                  <a:t>(n=</a:t>
                </a:r>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680)</a:t>
                </a:r>
                <a:endPar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CED2F842-F4B0-E64E-B65A-82DA58D53A1E}"/>
                  </a:ext>
                </a:extLst>
              </p:cNvPr>
              <p:cNvSpPr txBox="1"/>
              <p:nvPr/>
            </p:nvSpPr>
            <p:spPr>
              <a:xfrm>
                <a:off x="1048815" y="1768217"/>
                <a:ext cx="3960000" cy="288000"/>
              </a:xfrm>
              <a:prstGeom prst="rect">
                <a:avLst/>
              </a:prstGeom>
              <a:solidFill>
                <a:schemeClr val="bg1">
                  <a:lumMod val="85000"/>
                </a:schemeClr>
              </a:solidFill>
            </p:spPr>
            <p:txBody>
              <a:bodyPr wrap="square" lIns="36000" tIns="72000" rIns="36000" bIns="72000" rtlCol="0" anchor="ctr">
                <a:noAutofit/>
              </a:bodyPr>
              <a:lstStyle/>
              <a:p>
                <a:pPr algn="ctr" defTabSz="914378"/>
                <a:r>
                  <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rPr>
                  <a:t>Week 0: UST </a:t>
                </a:r>
                <a:r>
                  <a:rPr lang="pl-PL" sz="600" b="1" dirty="0">
                    <a:solidFill>
                      <a:prstClr val="black"/>
                    </a:solidFill>
                    <a:latin typeface="Verdana" panose="020B0604030504040204" pitchFamily="34" charset="0"/>
                    <a:ea typeface="Verdana" panose="020B0604030504040204" pitchFamily="34" charset="0"/>
                    <a:cs typeface="Verdana" panose="020B0604030504040204" pitchFamily="34" charset="0"/>
                  </a:rPr>
                  <a:t>~6</a:t>
                </a:r>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pl-PL" sz="600" b="1" dirty="0">
                    <a:solidFill>
                      <a:prstClr val="black"/>
                    </a:solidFill>
                    <a:latin typeface="Verdana" panose="020B0604030504040204" pitchFamily="34" charset="0"/>
                    <a:ea typeface="Verdana" panose="020B0604030504040204" pitchFamily="34" charset="0"/>
                    <a:cs typeface="Verdana" panose="020B0604030504040204" pitchFamily="34" charset="0"/>
                  </a:rPr>
                  <a:t>mg/kg</a:t>
                </a:r>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 IV (FAS; </a:t>
                </a:r>
                <a:r>
                  <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rPr>
                  <a:t>n=</a:t>
                </a:r>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500)</a:t>
                </a:r>
                <a:endPar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id="{7DFCB9F4-E970-A248-9F93-806BD4A47742}"/>
                  </a:ext>
                </a:extLst>
              </p:cNvPr>
              <p:cNvSpPr txBox="1"/>
              <p:nvPr/>
            </p:nvSpPr>
            <p:spPr>
              <a:xfrm>
                <a:off x="1048815" y="2296596"/>
                <a:ext cx="3960000" cy="288000"/>
              </a:xfrm>
              <a:prstGeom prst="rect">
                <a:avLst/>
              </a:prstGeom>
              <a:solidFill>
                <a:schemeClr val="bg1">
                  <a:lumMod val="85000"/>
                </a:schemeClr>
              </a:solidFill>
            </p:spPr>
            <p:txBody>
              <a:bodyPr wrap="square" lIns="36000" tIns="72000" rIns="36000" bIns="72000" rtlCol="0" anchor="ctr">
                <a:noAutofit/>
              </a:bodyPr>
              <a:lstStyle/>
              <a:p>
                <a:pPr algn="ctr" defTabSz="914378"/>
                <a:r>
                  <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rPr>
                  <a:t>Week 8: UST </a:t>
                </a:r>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90 </a:t>
                </a:r>
                <a:r>
                  <a:rPr lang="pl-PL" sz="600" b="1" dirty="0">
                    <a:solidFill>
                      <a:prstClr val="black"/>
                    </a:solidFill>
                    <a:latin typeface="Verdana" panose="020B0604030504040204" pitchFamily="34" charset="0"/>
                    <a:ea typeface="Verdana" panose="020B0604030504040204" pitchFamily="34" charset="0"/>
                    <a:cs typeface="Verdana" panose="020B0604030504040204" pitchFamily="34" charset="0"/>
                  </a:rPr>
                  <a:t>mg</a:t>
                </a:r>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 SC</a:t>
                </a:r>
                <a:endPar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3" name="Straight Arrow Connector 22">
                <a:extLst>
                  <a:ext uri="{FF2B5EF4-FFF2-40B4-BE49-F238E27FC236}">
                    <a16:creationId xmlns:a16="http://schemas.microsoft.com/office/drawing/2014/main" id="{0D4B3867-4132-6746-AD29-3A35BF14E5FB}"/>
                  </a:ext>
                </a:extLst>
              </p:cNvPr>
              <p:cNvCxnSpPr>
                <a:cxnSpLocks/>
                <a:stCxn id="20" idx="2"/>
                <a:endCxn id="21" idx="0"/>
              </p:cNvCxnSpPr>
              <p:nvPr/>
            </p:nvCxnSpPr>
            <p:spPr>
              <a:xfrm>
                <a:off x="3028815" y="1527838"/>
                <a:ext cx="0" cy="24037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A68E79D-6F74-B843-AAC0-A6AE892C6A66}"/>
                  </a:ext>
                </a:extLst>
              </p:cNvPr>
              <p:cNvSpPr txBox="1"/>
              <p:nvPr/>
            </p:nvSpPr>
            <p:spPr>
              <a:xfrm>
                <a:off x="1048815" y="3321574"/>
                <a:ext cx="3960000" cy="319781"/>
              </a:xfrm>
              <a:prstGeom prst="rect">
                <a:avLst/>
              </a:prstGeom>
              <a:solidFill>
                <a:schemeClr val="bg1">
                  <a:lumMod val="85000"/>
                </a:schemeClr>
              </a:solidFill>
            </p:spPr>
            <p:txBody>
              <a:bodyPr wrap="square" lIns="36000" tIns="72000" rIns="36000" bIns="72000" rtlCol="0" anchor="ctr">
                <a:noAutofit/>
              </a:bodyPr>
              <a:lstStyle/>
              <a:p>
                <a:pPr algn="ctr" defTabSz="914378"/>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Achieved CDAI 70 response and underwent randomization (1:1) (n=441)</a:t>
                </a:r>
                <a:r>
                  <a:rPr lang="pl-PL" sz="6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algn="ctr" defTabSz="914378"/>
                <a:r>
                  <a:rPr lang="pl-PL" sz="600" b="1" dirty="0">
                    <a:solidFill>
                      <a:prstClr val="black"/>
                    </a:solidFill>
                    <a:latin typeface="Verdana" panose="020B0604030504040204" pitchFamily="34" charset="0"/>
                    <a:ea typeface="Verdana" panose="020B0604030504040204" pitchFamily="34" charset="0"/>
                    <a:cs typeface="Verdana" panose="020B0604030504040204" pitchFamily="34" charset="0"/>
                  </a:rPr>
                  <a:t>88.2%</a:t>
                </a:r>
                <a:endPar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a:extLst>
                  <a:ext uri="{FF2B5EF4-FFF2-40B4-BE49-F238E27FC236}">
                    <a16:creationId xmlns:a16="http://schemas.microsoft.com/office/drawing/2014/main" id="{0FE916C4-CBB4-1F46-9B4D-E516BBA973AE}"/>
                  </a:ext>
                </a:extLst>
              </p:cNvPr>
              <p:cNvSpPr txBox="1"/>
              <p:nvPr/>
            </p:nvSpPr>
            <p:spPr>
              <a:xfrm>
                <a:off x="1048815" y="2824975"/>
                <a:ext cx="3960000" cy="288000"/>
              </a:xfrm>
              <a:prstGeom prst="rect">
                <a:avLst/>
              </a:prstGeom>
              <a:solidFill>
                <a:schemeClr val="bg1">
                  <a:lumMod val="85000"/>
                </a:schemeClr>
              </a:solidFill>
            </p:spPr>
            <p:txBody>
              <a:bodyPr wrap="square" lIns="36000" tIns="72000" rIns="36000" bIns="72000" rtlCol="0" anchor="ctr">
                <a:noAutofit/>
              </a:bodyPr>
              <a:lstStyle/>
              <a:p>
                <a:pPr algn="ctr" defTabSz="914378"/>
                <a:r>
                  <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rPr>
                  <a:t>Completed Week 16: </a:t>
                </a:r>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Assessed for CDAI 70 response (n=490) </a:t>
                </a:r>
                <a:endPar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id="{E31DE5ED-386C-8D4F-9762-2F78ECEF8713}"/>
                  </a:ext>
                </a:extLst>
              </p:cNvPr>
              <p:cNvSpPr txBox="1"/>
              <p:nvPr/>
            </p:nvSpPr>
            <p:spPr>
              <a:xfrm>
                <a:off x="468313" y="3881735"/>
                <a:ext cx="2254119" cy="288000"/>
              </a:xfrm>
              <a:prstGeom prst="rect">
                <a:avLst/>
              </a:prstGeom>
              <a:solidFill>
                <a:schemeClr val="bg1">
                  <a:lumMod val="85000"/>
                </a:schemeClr>
              </a:solidFill>
            </p:spPr>
            <p:txBody>
              <a:bodyPr wrap="square" lIns="36000" tIns="72000" rIns="36000" bIns="72000" rtlCol="0" anchor="ctr">
                <a:noAutofit/>
              </a:bodyPr>
              <a:lstStyle/>
              <a:p>
                <a:pPr algn="ctr" defTabSz="914378"/>
                <a:r>
                  <a:rPr lang="en-GB" sz="600" b="1" dirty="0">
                    <a:solidFill>
                      <a:prstClr val="black"/>
                    </a:solidFill>
                    <a:latin typeface="Verdana" panose="020B0604030504040204" pitchFamily="34" charset="0"/>
                    <a:ea typeface="Verdana" panose="020B0604030504040204" pitchFamily="34" charset="0"/>
                    <a:cs typeface="Verdana" panose="020B0604030504040204" pitchFamily="34" charset="0"/>
                  </a:rPr>
                  <a:t>Randomized</a:t>
                </a:r>
                <a:r>
                  <a:rPr lang="fr-FR" sz="600" b="1" dirty="0">
                    <a:solidFill>
                      <a:prstClr val="black"/>
                    </a:solidFill>
                    <a:latin typeface="Verdana" panose="020B0604030504040204" pitchFamily="34" charset="0"/>
                    <a:ea typeface="Verdana" panose="020B0604030504040204" pitchFamily="34" charset="0"/>
                    <a:cs typeface="Verdana" panose="020B0604030504040204" pitchFamily="34" charset="0"/>
                  </a:rPr>
                  <a:t> T2T arm (n=220)</a:t>
                </a:r>
              </a:p>
            </p:txBody>
          </p:sp>
          <p:cxnSp>
            <p:nvCxnSpPr>
              <p:cNvPr id="27" name="Straight Arrow Connector 26">
                <a:extLst>
                  <a:ext uri="{FF2B5EF4-FFF2-40B4-BE49-F238E27FC236}">
                    <a16:creationId xmlns:a16="http://schemas.microsoft.com/office/drawing/2014/main" id="{B0122802-3104-4146-A55F-96BF62124D4E}"/>
                  </a:ext>
                </a:extLst>
              </p:cNvPr>
              <p:cNvCxnSpPr>
                <a:cxnSpLocks/>
                <a:stCxn id="21" idx="2"/>
                <a:endCxn id="22" idx="0"/>
              </p:cNvCxnSpPr>
              <p:nvPr/>
            </p:nvCxnSpPr>
            <p:spPr>
              <a:xfrm>
                <a:off x="3028815" y="2056217"/>
                <a:ext cx="0" cy="24037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31B56AF-768B-B441-9299-705F094B7DE8}"/>
                  </a:ext>
                </a:extLst>
              </p:cNvPr>
              <p:cNvCxnSpPr>
                <a:cxnSpLocks/>
                <a:stCxn id="22" idx="2"/>
                <a:endCxn id="25" idx="0"/>
              </p:cNvCxnSpPr>
              <p:nvPr/>
            </p:nvCxnSpPr>
            <p:spPr>
              <a:xfrm>
                <a:off x="3028815" y="2584596"/>
                <a:ext cx="0" cy="24037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6F0821D-D682-5C4B-B2F9-E0B88E5BBD86}"/>
                  </a:ext>
                </a:extLst>
              </p:cNvPr>
              <p:cNvCxnSpPr>
                <a:cxnSpLocks/>
                <a:stCxn id="25" idx="2"/>
                <a:endCxn id="24" idx="0"/>
              </p:cNvCxnSpPr>
              <p:nvPr/>
            </p:nvCxnSpPr>
            <p:spPr>
              <a:xfrm>
                <a:off x="3028815" y="3112975"/>
                <a:ext cx="0" cy="20859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100">
                <a:extLst>
                  <a:ext uri="{FF2B5EF4-FFF2-40B4-BE49-F238E27FC236}">
                    <a16:creationId xmlns:a16="http://schemas.microsoft.com/office/drawing/2014/main" id="{4F0EE005-30FF-AC49-9A8E-3AC732EA1FE8}"/>
                  </a:ext>
                </a:extLst>
              </p:cNvPr>
              <p:cNvCxnSpPr>
                <a:cxnSpLocks/>
                <a:stCxn id="24" idx="2"/>
                <a:endCxn id="26" idx="0"/>
              </p:cNvCxnSpPr>
              <p:nvPr/>
            </p:nvCxnSpPr>
            <p:spPr>
              <a:xfrm rot="5400000">
                <a:off x="2191904" y="3044824"/>
                <a:ext cx="240380" cy="1433441"/>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07978AC-3859-0841-8054-8C392302BF8A}"/>
                  </a:ext>
                </a:extLst>
              </p:cNvPr>
              <p:cNvSpPr txBox="1"/>
              <p:nvPr/>
            </p:nvSpPr>
            <p:spPr>
              <a:xfrm>
                <a:off x="3028816" y="3881735"/>
                <a:ext cx="2254119" cy="288000"/>
              </a:xfrm>
              <a:prstGeom prst="rect">
                <a:avLst/>
              </a:prstGeom>
              <a:solidFill>
                <a:schemeClr val="bg1">
                  <a:lumMod val="85000"/>
                </a:schemeClr>
              </a:solidFill>
            </p:spPr>
            <p:txBody>
              <a:bodyPr wrap="square" lIns="36000" tIns="72000" rIns="36000" bIns="72000" rtlCol="0" anchor="ctr">
                <a:noAutofit/>
              </a:bodyPr>
              <a:lstStyle/>
              <a:p>
                <a:pPr algn="ctr" defTabSz="914378"/>
                <a:r>
                  <a:rPr lang="en-US" sz="600" b="1" dirty="0">
                    <a:solidFill>
                      <a:prstClr val="black"/>
                    </a:solidFill>
                    <a:latin typeface="Verdana" panose="020B0604030504040204" pitchFamily="34" charset="0"/>
                    <a:ea typeface="Verdana" panose="020B0604030504040204" pitchFamily="34" charset="0"/>
                    <a:cs typeface="Verdana" panose="020B0604030504040204" pitchFamily="34" charset="0"/>
                  </a:rPr>
                  <a:t>SoC arm (n=221)</a:t>
                </a:r>
              </a:p>
            </p:txBody>
          </p:sp>
          <p:cxnSp>
            <p:nvCxnSpPr>
              <p:cNvPr id="32" name="Connector: Elbow 102">
                <a:extLst>
                  <a:ext uri="{FF2B5EF4-FFF2-40B4-BE49-F238E27FC236}">
                    <a16:creationId xmlns:a16="http://schemas.microsoft.com/office/drawing/2014/main" id="{BEF60020-5563-0446-BB7E-8E920148CEF6}"/>
                  </a:ext>
                </a:extLst>
              </p:cNvPr>
              <p:cNvCxnSpPr>
                <a:cxnSpLocks/>
                <a:stCxn id="24" idx="2"/>
                <a:endCxn id="31" idx="0"/>
              </p:cNvCxnSpPr>
              <p:nvPr/>
            </p:nvCxnSpPr>
            <p:spPr>
              <a:xfrm rot="16200000" flipH="1">
                <a:off x="3472155" y="3198014"/>
                <a:ext cx="240380" cy="1127061"/>
              </a:xfrm>
              <a:prstGeom prst="bentConnector3">
                <a:avLst>
                  <a:gd name="adj1" fmla="val 50000"/>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 name="Connector: Elbow 84">
              <a:extLst>
                <a:ext uri="{FF2B5EF4-FFF2-40B4-BE49-F238E27FC236}">
                  <a16:creationId xmlns:a16="http://schemas.microsoft.com/office/drawing/2014/main" id="{AA493723-3CA1-254A-9A3D-2B111C171808}"/>
                </a:ext>
              </a:extLst>
            </p:cNvPr>
            <p:cNvCxnSpPr>
              <a:cxnSpLocks/>
              <a:stCxn id="20" idx="2"/>
              <a:endCxn id="13" idx="1"/>
            </p:cNvCxnSpPr>
            <p:nvPr/>
          </p:nvCxnSpPr>
          <p:spPr>
            <a:xfrm rot="16200000" flipH="1">
              <a:off x="5832212" y="250899"/>
              <a:ext cx="130479" cy="3718062"/>
            </a:xfrm>
            <a:prstGeom prst="bentConnector2">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85">
              <a:extLst>
                <a:ext uri="{FF2B5EF4-FFF2-40B4-BE49-F238E27FC236}">
                  <a16:creationId xmlns:a16="http://schemas.microsoft.com/office/drawing/2014/main" id="{655329D5-AEB6-944C-BD61-E0FB41B7EAAB}"/>
                </a:ext>
              </a:extLst>
            </p:cNvPr>
            <p:cNvCxnSpPr>
              <a:cxnSpLocks/>
              <a:endCxn id="14" idx="1"/>
            </p:cNvCxnSpPr>
            <p:nvPr/>
          </p:nvCxnSpPr>
          <p:spPr>
            <a:xfrm>
              <a:off x="4038419" y="2877616"/>
              <a:ext cx="3718062" cy="486270"/>
            </a:xfrm>
            <a:prstGeom prst="bentConnector3">
              <a:avLst>
                <a:gd name="adj1" fmla="val 85575"/>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86">
              <a:extLst>
                <a:ext uri="{FF2B5EF4-FFF2-40B4-BE49-F238E27FC236}">
                  <a16:creationId xmlns:a16="http://schemas.microsoft.com/office/drawing/2014/main" id="{F0BE8375-2D43-DE4E-95E4-30A0134CB5A2}"/>
                </a:ext>
              </a:extLst>
            </p:cNvPr>
            <p:cNvCxnSpPr>
              <a:cxnSpLocks/>
              <a:stCxn id="22" idx="2"/>
              <a:endCxn id="14" idx="1"/>
            </p:cNvCxnSpPr>
            <p:nvPr/>
          </p:nvCxnSpPr>
          <p:spPr>
            <a:xfrm rot="5400000" flipH="1" flipV="1">
              <a:off x="5838649" y="1563656"/>
              <a:ext cx="117601" cy="3718062"/>
            </a:xfrm>
            <a:prstGeom prst="bentConnector4">
              <a:avLst>
                <a:gd name="adj1" fmla="val -96226"/>
                <a:gd name="adj2" fmla="val 85502"/>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BC149351-ACEB-DF48-92A3-38940A8BE1D4}"/>
              </a:ext>
            </a:extLst>
          </p:cNvPr>
          <p:cNvSpPr/>
          <p:nvPr/>
        </p:nvSpPr>
        <p:spPr>
          <a:xfrm>
            <a:off x="5582132" y="3682302"/>
            <a:ext cx="838862" cy="176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Verdana" panose="020B0604030504040204" pitchFamily="34" charset="0"/>
              <a:ea typeface="Verdana" panose="020B0604030504040204" pitchFamily="34" charset="0"/>
              <a:cs typeface="Verdana" panose="020B0604030504040204" pitchFamily="34" charset="0"/>
            </a:endParaRPr>
          </a:p>
        </p:txBody>
      </p:sp>
      <p:pic>
        <p:nvPicPr>
          <p:cNvPr id="38" name="Picture 37">
            <a:extLst>
              <a:ext uri="{FF2B5EF4-FFF2-40B4-BE49-F238E27FC236}">
                <a16:creationId xmlns:a16="http://schemas.microsoft.com/office/drawing/2014/main" id="{F6376A6C-47AF-1D4B-856D-EC560B7E1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794" y="283843"/>
            <a:ext cx="1475656" cy="466896"/>
          </a:xfrm>
          <a:prstGeom prst="rect">
            <a:avLst/>
          </a:prstGeom>
        </p:spPr>
      </p:pic>
      <p:sp>
        <p:nvSpPr>
          <p:cNvPr id="34" name="TextBox 33">
            <a:extLst>
              <a:ext uri="{FF2B5EF4-FFF2-40B4-BE49-F238E27FC236}">
                <a16:creationId xmlns:a16="http://schemas.microsoft.com/office/drawing/2014/main" id="{DA74CA1B-34FA-4EEB-8345-F1B8C3E438AB}"/>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63316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ACA722-C9A0-D844-A768-277392D90A14}"/>
              </a:ext>
            </a:extLst>
          </p:cNvPr>
          <p:cNvSpPr>
            <a:spLocks noGrp="1"/>
          </p:cNvSpPr>
          <p:nvPr>
            <p:ph type="title"/>
          </p:nvPr>
        </p:nvSpPr>
        <p:spPr/>
        <p:txBody>
          <a:bodyPr/>
          <a:lstStyle/>
          <a:p>
            <a:r>
              <a:rPr lang="en-GB" dirty="0"/>
              <a:t>Clinical remission and response</a:t>
            </a:r>
            <a:endParaRPr lang="en-BE" dirty="0"/>
          </a:p>
        </p:txBody>
      </p:sp>
      <p:sp>
        <p:nvSpPr>
          <p:cNvPr id="8" name="Text Placeholder 7">
            <a:extLst>
              <a:ext uri="{FF2B5EF4-FFF2-40B4-BE49-F238E27FC236}">
                <a16:creationId xmlns:a16="http://schemas.microsoft.com/office/drawing/2014/main" id="{39956A41-5D13-FD45-A929-ACA6EAB18A3A}"/>
              </a:ext>
            </a:extLst>
          </p:cNvPr>
          <p:cNvSpPr>
            <a:spLocks noGrp="1"/>
          </p:cNvSpPr>
          <p:nvPr>
            <p:ph type="body" sz="quarter" idx="10"/>
          </p:nvPr>
        </p:nvSpPr>
        <p:spPr/>
        <p:txBody>
          <a:bodyPr/>
          <a:lstStyle/>
          <a:p>
            <a:r>
              <a:rPr lang="en-GB" dirty="0"/>
              <a:t>Overall and by prior exposure to biologic treatment (FAS)</a:t>
            </a:r>
            <a:endParaRPr lang="en-BE" dirty="0"/>
          </a:p>
        </p:txBody>
      </p:sp>
      <p:sp>
        <p:nvSpPr>
          <p:cNvPr id="9" name="Text Placeholder 8">
            <a:extLst>
              <a:ext uri="{FF2B5EF4-FFF2-40B4-BE49-F238E27FC236}">
                <a16:creationId xmlns:a16="http://schemas.microsoft.com/office/drawing/2014/main" id="{DEF5B53C-25E0-A844-A2EB-933CCD4CAB49}"/>
              </a:ext>
            </a:extLst>
          </p:cNvPr>
          <p:cNvSpPr>
            <a:spLocks noGrp="1"/>
          </p:cNvSpPr>
          <p:nvPr>
            <p:ph type="body" sz="quarter" idx="17"/>
          </p:nvPr>
        </p:nvSpPr>
        <p:spPr>
          <a:xfrm>
            <a:off x="451446" y="4859657"/>
            <a:ext cx="6286500" cy="206375"/>
          </a:xfrm>
        </p:spPr>
        <p:txBody>
          <a:bodyPr/>
          <a:lstStyle/>
          <a:p>
            <a:r>
              <a:rPr lang="en-GB" dirty="0"/>
              <a:t>©ECCO 2020 Vienna Congress – Speaker: </a:t>
            </a:r>
            <a:r>
              <a:rPr lang="en-GB" dirty="0" err="1"/>
              <a:t>Danese</a:t>
            </a:r>
            <a:r>
              <a:rPr lang="en-GB" dirty="0"/>
              <a:t> et al. abstract presentation DOP13, ECCO 2020</a:t>
            </a:r>
          </a:p>
          <a:p>
            <a:r>
              <a:rPr lang="en-GB" dirty="0"/>
              <a:t>N=500. Clinical remission was defined as a CDAI Total score of &lt;150 points. Clinical response (CDAI 100) was defined as a ≥100-point reduction from the baseline CDAI Total score, or a CDAI Total score &lt;150 points. </a:t>
            </a:r>
          </a:p>
          <a:p>
            <a:r>
              <a:rPr lang="en-GB" dirty="0"/>
              <a:t>CDAI-70 Responder is defined as showing an improvement of CDAI Total Score ≥70 points versus baseline.</a:t>
            </a:r>
          </a:p>
          <a:p>
            <a:r>
              <a:rPr lang="en-GB" dirty="0"/>
              <a:t>The non-responder imputation rule was applied for missing values or early termination.</a:t>
            </a:r>
          </a:p>
          <a:p>
            <a:r>
              <a:rPr lang="en-GB" dirty="0"/>
              <a:t>*77.5% of patients with prior exposure to 1 biologic experienced treatment failure; 22.5% others.</a:t>
            </a:r>
          </a:p>
          <a:p>
            <a:r>
              <a:rPr lang="en-GB" dirty="0"/>
              <a:t>CDAI, Crohn’s Disease Activity Index; FAS, full analysis set (all enrolled patients who received at least 1 dose of study agent)</a:t>
            </a:r>
          </a:p>
        </p:txBody>
      </p:sp>
      <p:pic>
        <p:nvPicPr>
          <p:cNvPr id="11" name="Picture 10">
            <a:extLst>
              <a:ext uri="{FF2B5EF4-FFF2-40B4-BE49-F238E27FC236}">
                <a16:creationId xmlns:a16="http://schemas.microsoft.com/office/drawing/2014/main" id="{978B9E00-CA95-8C4D-91CD-375919FA9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794" y="283843"/>
            <a:ext cx="1475656" cy="466896"/>
          </a:xfrm>
          <a:prstGeom prst="rect">
            <a:avLst/>
          </a:prstGeom>
        </p:spPr>
      </p:pic>
      <p:graphicFrame>
        <p:nvGraphicFramePr>
          <p:cNvPr id="12" name="Chart 11">
            <a:extLst>
              <a:ext uri="{FF2B5EF4-FFF2-40B4-BE49-F238E27FC236}">
                <a16:creationId xmlns:a16="http://schemas.microsoft.com/office/drawing/2014/main" id="{2570CA73-D06C-104C-9E60-A349D92DFC9A}"/>
              </a:ext>
            </a:extLst>
          </p:cNvPr>
          <p:cNvGraphicFramePr>
            <a:graphicFrameLocks noGrp="1"/>
          </p:cNvGraphicFramePr>
          <p:nvPr>
            <p:extLst>
              <p:ext uri="{D42A27DB-BD31-4B8C-83A1-F6EECF244321}">
                <p14:modId xmlns:p14="http://schemas.microsoft.com/office/powerpoint/2010/main" val="3712148153"/>
              </p:ext>
            </p:extLst>
          </p:nvPr>
        </p:nvGraphicFramePr>
        <p:xfrm>
          <a:off x="3080886" y="1089293"/>
          <a:ext cx="2903126" cy="2667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C7756FFC-2ADF-5145-9BAA-E9309B0C9A0F}"/>
              </a:ext>
            </a:extLst>
          </p:cNvPr>
          <p:cNvGraphicFramePr>
            <a:graphicFrameLocks noGrp="1"/>
          </p:cNvGraphicFramePr>
          <p:nvPr>
            <p:extLst>
              <p:ext uri="{D42A27DB-BD31-4B8C-83A1-F6EECF244321}">
                <p14:modId xmlns:p14="http://schemas.microsoft.com/office/powerpoint/2010/main" val="3954814212"/>
              </p:ext>
            </p:extLst>
          </p:nvPr>
        </p:nvGraphicFramePr>
        <p:xfrm>
          <a:off x="5973654" y="1089293"/>
          <a:ext cx="2625687" cy="2667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8A3919C-AEF1-4E4F-9992-5A183D1F1CC2}"/>
              </a:ext>
            </a:extLst>
          </p:cNvPr>
          <p:cNvGraphicFramePr>
            <a:graphicFrameLocks/>
          </p:cNvGraphicFramePr>
          <p:nvPr>
            <p:extLst>
              <p:ext uri="{D42A27DB-BD31-4B8C-83A1-F6EECF244321}">
                <p14:modId xmlns:p14="http://schemas.microsoft.com/office/powerpoint/2010/main" val="1196693814"/>
              </p:ext>
            </p:extLst>
          </p:nvPr>
        </p:nvGraphicFramePr>
        <p:xfrm>
          <a:off x="384241" y="1089293"/>
          <a:ext cx="2696645" cy="26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Connector 14">
            <a:extLst>
              <a:ext uri="{FF2B5EF4-FFF2-40B4-BE49-F238E27FC236}">
                <a16:creationId xmlns:a16="http://schemas.microsoft.com/office/drawing/2014/main" id="{BF899400-2C4F-4F41-A37E-B34E38F21D96}"/>
              </a:ext>
            </a:extLst>
          </p:cNvPr>
          <p:cNvCxnSpPr>
            <a:cxnSpLocks/>
          </p:cNvCxnSpPr>
          <p:nvPr/>
        </p:nvCxnSpPr>
        <p:spPr>
          <a:xfrm flipV="1">
            <a:off x="1284091" y="1395735"/>
            <a:ext cx="0" cy="1983863"/>
          </a:xfrm>
          <a:prstGeom prst="line">
            <a:avLst/>
          </a:prstGeom>
          <a:ln w="12700" cap="flat" cmpd="sng" algn="ctr">
            <a:solidFill>
              <a:srgbClr val="57406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A5B11B24-2B22-A742-A33D-907A33942D60}"/>
              </a:ext>
            </a:extLst>
          </p:cNvPr>
          <p:cNvCxnSpPr>
            <a:cxnSpLocks/>
          </p:cNvCxnSpPr>
          <p:nvPr/>
        </p:nvCxnSpPr>
        <p:spPr>
          <a:xfrm flipV="1">
            <a:off x="4049045" y="1367552"/>
            <a:ext cx="0" cy="2010104"/>
          </a:xfrm>
          <a:prstGeom prst="line">
            <a:avLst/>
          </a:prstGeom>
          <a:ln w="12700" cap="flat" cmpd="sng" algn="ctr">
            <a:solidFill>
              <a:srgbClr val="57406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DE5B060E-A37C-4D4A-8FED-B057061EC6D1}"/>
              </a:ext>
            </a:extLst>
          </p:cNvPr>
          <p:cNvCxnSpPr>
            <a:cxnSpLocks/>
          </p:cNvCxnSpPr>
          <p:nvPr/>
        </p:nvCxnSpPr>
        <p:spPr>
          <a:xfrm flipV="1">
            <a:off x="6856836" y="1387853"/>
            <a:ext cx="0" cy="1983861"/>
          </a:xfrm>
          <a:prstGeom prst="line">
            <a:avLst/>
          </a:prstGeom>
          <a:ln w="12700" cap="flat" cmpd="sng" algn="ctr">
            <a:solidFill>
              <a:srgbClr val="57406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8702A4CD-0085-0B4B-B998-52FDEE07949F}"/>
              </a:ext>
            </a:extLst>
          </p:cNvPr>
          <p:cNvCxnSpPr>
            <a:cxnSpLocks/>
          </p:cNvCxnSpPr>
          <p:nvPr/>
        </p:nvCxnSpPr>
        <p:spPr>
          <a:xfrm flipV="1">
            <a:off x="7910987" y="1395735"/>
            <a:ext cx="0" cy="1983861"/>
          </a:xfrm>
          <a:prstGeom prst="line">
            <a:avLst/>
          </a:prstGeom>
          <a:ln w="12700" cap="flat" cmpd="sng" algn="ctr">
            <a:solidFill>
              <a:srgbClr val="57406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AC689CD1-B5E0-4D43-80D2-1FA73DAFCCF6}"/>
              </a:ext>
            </a:extLst>
          </p:cNvPr>
          <p:cNvCxnSpPr>
            <a:cxnSpLocks/>
          </p:cNvCxnSpPr>
          <p:nvPr/>
        </p:nvCxnSpPr>
        <p:spPr>
          <a:xfrm flipV="1">
            <a:off x="5160284" y="1395735"/>
            <a:ext cx="0" cy="1962810"/>
          </a:xfrm>
          <a:prstGeom prst="line">
            <a:avLst/>
          </a:prstGeom>
          <a:ln w="12700" cap="flat" cmpd="sng" algn="ctr">
            <a:solidFill>
              <a:srgbClr val="57406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CF362AD-FA4A-F242-830D-FB019F776F54}"/>
              </a:ext>
            </a:extLst>
          </p:cNvPr>
          <p:cNvCxnSpPr>
            <a:cxnSpLocks/>
          </p:cNvCxnSpPr>
          <p:nvPr/>
        </p:nvCxnSpPr>
        <p:spPr>
          <a:xfrm flipV="1">
            <a:off x="2330016" y="1379970"/>
            <a:ext cx="0" cy="1983863"/>
          </a:xfrm>
          <a:prstGeom prst="line">
            <a:avLst/>
          </a:prstGeom>
          <a:ln w="12700" cap="flat" cmpd="sng" algn="ctr">
            <a:solidFill>
              <a:srgbClr val="57406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ABCA4974-7562-634F-AF31-26CA97F863EA}"/>
              </a:ext>
            </a:extLst>
          </p:cNvPr>
          <p:cNvSpPr/>
          <p:nvPr/>
        </p:nvSpPr>
        <p:spPr>
          <a:xfrm>
            <a:off x="2471768" y="3709018"/>
            <a:ext cx="161975" cy="161975"/>
          </a:xfrm>
          <a:prstGeom prst="rect">
            <a:avLst/>
          </a:prstGeom>
          <a:gradFill>
            <a:gsLst>
              <a:gs pos="0">
                <a:srgbClr val="532F87">
                  <a:shade val="30000"/>
                  <a:satMod val="115000"/>
                </a:srgbClr>
              </a:gs>
              <a:gs pos="50000">
                <a:srgbClr val="532F87">
                  <a:shade val="67500"/>
                  <a:satMod val="115000"/>
                </a:srgbClr>
              </a:gs>
              <a:gs pos="100000">
                <a:srgbClr val="532F87">
                  <a:shade val="100000"/>
                  <a:satMod val="115000"/>
                </a:srgbClr>
              </a:gs>
            </a:gsLst>
            <a:lin ang="16200000" scaled="1"/>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6" dirty="0"/>
          </a:p>
        </p:txBody>
      </p:sp>
      <p:sp>
        <p:nvSpPr>
          <p:cNvPr id="22" name="TextBox 21">
            <a:extLst>
              <a:ext uri="{FF2B5EF4-FFF2-40B4-BE49-F238E27FC236}">
                <a16:creationId xmlns:a16="http://schemas.microsoft.com/office/drawing/2014/main" id="{A8ED7466-C00F-2540-8DA7-CF0B40C09596}"/>
              </a:ext>
            </a:extLst>
          </p:cNvPr>
          <p:cNvSpPr txBox="1"/>
          <p:nvPr/>
        </p:nvSpPr>
        <p:spPr>
          <a:xfrm>
            <a:off x="2711324" y="3732494"/>
            <a:ext cx="1016304" cy="138499"/>
          </a:xfrm>
          <a:prstGeom prst="rect">
            <a:avLst/>
          </a:prstGeom>
          <a:noFill/>
        </p:spPr>
        <p:txBody>
          <a:bodyPr wrap="none" lIns="0" tIns="0" rIns="0" bIns="0" rtlCol="0">
            <a:spAutoFit/>
          </a:bodyPr>
          <a:lstStyle/>
          <a:p>
            <a:r>
              <a:rPr lang="en-GB" sz="900" dirty="0"/>
              <a:t>All patients (N=500)</a:t>
            </a:r>
          </a:p>
        </p:txBody>
      </p:sp>
      <p:sp>
        <p:nvSpPr>
          <p:cNvPr id="23" name="Rectangle 22">
            <a:extLst>
              <a:ext uri="{FF2B5EF4-FFF2-40B4-BE49-F238E27FC236}">
                <a16:creationId xmlns:a16="http://schemas.microsoft.com/office/drawing/2014/main" id="{E9E4A17C-B936-124E-95F6-1FB4B103CC49}"/>
              </a:ext>
            </a:extLst>
          </p:cNvPr>
          <p:cNvSpPr/>
          <p:nvPr/>
        </p:nvSpPr>
        <p:spPr>
          <a:xfrm>
            <a:off x="3901597" y="3709018"/>
            <a:ext cx="161975" cy="161975"/>
          </a:xfrm>
          <a:prstGeom prst="rect">
            <a:avLst/>
          </a:prstGeom>
          <a:gradFill>
            <a:gsLst>
              <a:gs pos="0">
                <a:srgbClr val="532F87">
                  <a:shade val="30000"/>
                  <a:satMod val="115000"/>
                  <a:lumMod val="67000"/>
                  <a:lumOff val="33000"/>
                </a:srgbClr>
              </a:gs>
              <a:gs pos="50000">
                <a:srgbClr val="532F87">
                  <a:shade val="67500"/>
                  <a:satMod val="115000"/>
                  <a:lumMod val="49000"/>
                  <a:lumOff val="51000"/>
                </a:srgbClr>
              </a:gs>
              <a:gs pos="100000">
                <a:srgbClr val="532F87">
                  <a:shade val="100000"/>
                  <a:satMod val="115000"/>
                  <a:lumMod val="42000"/>
                  <a:lumOff val="58000"/>
                </a:srgbClr>
              </a:gs>
            </a:gsLst>
            <a:lin ang="162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6" dirty="0"/>
          </a:p>
        </p:txBody>
      </p:sp>
      <p:sp>
        <p:nvSpPr>
          <p:cNvPr id="24" name="TextBox 23">
            <a:extLst>
              <a:ext uri="{FF2B5EF4-FFF2-40B4-BE49-F238E27FC236}">
                <a16:creationId xmlns:a16="http://schemas.microsoft.com/office/drawing/2014/main" id="{C54C00C9-A42D-C94F-B980-93E82C542087}"/>
              </a:ext>
            </a:extLst>
          </p:cNvPr>
          <p:cNvSpPr txBox="1"/>
          <p:nvPr/>
        </p:nvSpPr>
        <p:spPr>
          <a:xfrm>
            <a:off x="4141152" y="3732494"/>
            <a:ext cx="1183016" cy="138499"/>
          </a:xfrm>
          <a:prstGeom prst="rect">
            <a:avLst/>
          </a:prstGeom>
          <a:noFill/>
        </p:spPr>
        <p:txBody>
          <a:bodyPr wrap="none" lIns="0" tIns="0" rIns="0" bIns="0" rtlCol="0">
            <a:spAutoFit/>
          </a:bodyPr>
          <a:lstStyle/>
          <a:p>
            <a:r>
              <a:rPr lang="en-GB" sz="900" dirty="0"/>
              <a:t>Biologic naïve (n=208) </a:t>
            </a:r>
          </a:p>
        </p:txBody>
      </p:sp>
      <p:sp>
        <p:nvSpPr>
          <p:cNvPr id="25" name="Rectangle 24">
            <a:extLst>
              <a:ext uri="{FF2B5EF4-FFF2-40B4-BE49-F238E27FC236}">
                <a16:creationId xmlns:a16="http://schemas.microsoft.com/office/drawing/2014/main" id="{209FECD6-46D9-EF46-9C10-F4615401AA81}"/>
              </a:ext>
            </a:extLst>
          </p:cNvPr>
          <p:cNvSpPr/>
          <p:nvPr/>
        </p:nvSpPr>
        <p:spPr>
          <a:xfrm>
            <a:off x="5416943" y="3709018"/>
            <a:ext cx="161975" cy="161975"/>
          </a:xfrm>
          <a:prstGeom prst="rect">
            <a:avLst/>
          </a:prstGeom>
          <a:gradFill>
            <a:gsLst>
              <a:gs pos="0">
                <a:schemeClr val="bg2">
                  <a:lumMod val="50000"/>
                </a:schemeClr>
              </a:gs>
              <a:gs pos="100000">
                <a:schemeClr val="bg1">
                  <a:lumMod val="85000"/>
                </a:schemeClr>
              </a:gs>
            </a:gsLst>
            <a:lin ang="162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6" dirty="0"/>
          </a:p>
        </p:txBody>
      </p:sp>
      <p:sp>
        <p:nvSpPr>
          <p:cNvPr id="26" name="TextBox 25">
            <a:extLst>
              <a:ext uri="{FF2B5EF4-FFF2-40B4-BE49-F238E27FC236}">
                <a16:creationId xmlns:a16="http://schemas.microsoft.com/office/drawing/2014/main" id="{36401890-D7D1-D646-B185-1C30E8BC6BA7}"/>
              </a:ext>
            </a:extLst>
          </p:cNvPr>
          <p:cNvSpPr txBox="1"/>
          <p:nvPr/>
        </p:nvSpPr>
        <p:spPr>
          <a:xfrm>
            <a:off x="5656499" y="3732494"/>
            <a:ext cx="1875513" cy="138499"/>
          </a:xfrm>
          <a:prstGeom prst="rect">
            <a:avLst/>
          </a:prstGeom>
          <a:noFill/>
        </p:spPr>
        <p:txBody>
          <a:bodyPr wrap="none" lIns="0" tIns="0" rIns="0" bIns="0" rtlCol="0">
            <a:spAutoFit/>
          </a:bodyPr>
          <a:lstStyle/>
          <a:p>
            <a:r>
              <a:rPr lang="en-GB" sz="900" dirty="0"/>
              <a:t>Prior exposure to 1 biologic (n=292)*</a:t>
            </a:r>
          </a:p>
        </p:txBody>
      </p:sp>
      <p:cxnSp>
        <p:nvCxnSpPr>
          <p:cNvPr id="27" name="Straight Connector 26">
            <a:extLst>
              <a:ext uri="{FF2B5EF4-FFF2-40B4-BE49-F238E27FC236}">
                <a16:creationId xmlns:a16="http://schemas.microsoft.com/office/drawing/2014/main" id="{7302E8B9-E68A-A947-BC6A-5E7C0DD73B8E}"/>
              </a:ext>
            </a:extLst>
          </p:cNvPr>
          <p:cNvCxnSpPr>
            <a:cxnSpLocks/>
          </p:cNvCxnSpPr>
          <p:nvPr/>
        </p:nvCxnSpPr>
        <p:spPr>
          <a:xfrm flipV="1">
            <a:off x="1957249" y="1374683"/>
            <a:ext cx="0" cy="19838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C13A560-8694-6241-A596-7FA4D4E52FC0}"/>
              </a:ext>
            </a:extLst>
          </p:cNvPr>
          <p:cNvCxnSpPr>
            <a:cxnSpLocks/>
          </p:cNvCxnSpPr>
          <p:nvPr/>
        </p:nvCxnSpPr>
        <p:spPr>
          <a:xfrm flipV="1">
            <a:off x="4762340" y="1395734"/>
            <a:ext cx="0" cy="19838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873010-922B-9743-BF53-0F8A05D0DD5C}"/>
              </a:ext>
            </a:extLst>
          </p:cNvPr>
          <p:cNvCxnSpPr>
            <a:cxnSpLocks/>
          </p:cNvCxnSpPr>
          <p:nvPr/>
        </p:nvCxnSpPr>
        <p:spPr>
          <a:xfrm flipV="1">
            <a:off x="7531350" y="1395734"/>
            <a:ext cx="0" cy="19838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6F3F1D06-8E62-7547-8C7E-6438F619259B}"/>
              </a:ext>
            </a:extLst>
          </p:cNvPr>
          <p:cNvSpPr txBox="1"/>
          <p:nvPr/>
        </p:nvSpPr>
        <p:spPr>
          <a:xfrm>
            <a:off x="451446" y="3990516"/>
            <a:ext cx="8209310" cy="253916"/>
          </a:xfrm>
          <a:prstGeom prst="rect">
            <a:avLst/>
          </a:prstGeom>
          <a:solidFill>
            <a:schemeClr val="bg1">
              <a:lumMod val="95000"/>
            </a:schemeClr>
          </a:solidFill>
          <a:ln w="19050">
            <a:noFill/>
            <a:prstDash val="solid"/>
          </a:ln>
          <a:effectLst/>
        </p:spPr>
        <p:txBody>
          <a:bodyPr wrap="square" rtlCol="0">
            <a:spAutoFit/>
          </a:bodyPr>
          <a:lstStyle/>
          <a:p>
            <a:pPr algn="ctr"/>
            <a:r>
              <a:rPr lang="en-GB" sz="1050" dirty="0">
                <a:latin typeface="Verdana" panose="020B0604030504040204" pitchFamily="34" charset="0"/>
                <a:ea typeface="Verdana" panose="020B0604030504040204" pitchFamily="34" charset="0"/>
                <a:cs typeface="Verdana" panose="020B0604030504040204" pitchFamily="34" charset="0"/>
              </a:rPr>
              <a:t>At Weeks 8 and 16, respectively, </a:t>
            </a:r>
            <a:r>
              <a:rPr lang="en-GB" sz="1050" b="1" dirty="0">
                <a:latin typeface="Verdana" panose="020B0604030504040204" pitchFamily="34" charset="0"/>
                <a:ea typeface="Verdana" panose="020B0604030504040204" pitchFamily="34" charset="0"/>
                <a:cs typeface="Verdana" panose="020B0604030504040204" pitchFamily="34" charset="0"/>
              </a:rPr>
              <a:t>83.0%</a:t>
            </a:r>
            <a:r>
              <a:rPr lang="en-GB" sz="1050" dirty="0">
                <a:latin typeface="Verdana" panose="020B0604030504040204" pitchFamily="34" charset="0"/>
                <a:ea typeface="Verdana" panose="020B0604030504040204" pitchFamily="34" charset="0"/>
                <a:cs typeface="Verdana" panose="020B0604030504040204" pitchFamily="34" charset="0"/>
              </a:rPr>
              <a:t> and </a:t>
            </a:r>
            <a:r>
              <a:rPr lang="en-GB" sz="1050" b="1" dirty="0">
                <a:latin typeface="Verdana" panose="020B0604030504040204" pitchFamily="34" charset="0"/>
                <a:ea typeface="Verdana" panose="020B0604030504040204" pitchFamily="34" charset="0"/>
                <a:cs typeface="Verdana" panose="020B0604030504040204" pitchFamily="34" charset="0"/>
              </a:rPr>
              <a:t>83.9%</a:t>
            </a:r>
            <a:r>
              <a:rPr lang="en-GB" sz="1050" dirty="0">
                <a:latin typeface="Verdana" panose="020B0604030504040204" pitchFamily="34" charset="0"/>
                <a:ea typeface="Verdana" panose="020B0604030504040204" pitchFamily="34" charset="0"/>
                <a:cs typeface="Verdana" panose="020B0604030504040204" pitchFamily="34" charset="0"/>
              </a:rPr>
              <a:t> of patients in clinical response were also in clinical remission</a:t>
            </a:r>
          </a:p>
        </p:txBody>
      </p:sp>
      <p:sp>
        <p:nvSpPr>
          <p:cNvPr id="31" name="TextBox 30">
            <a:extLst>
              <a:ext uri="{FF2B5EF4-FFF2-40B4-BE49-F238E27FC236}">
                <a16:creationId xmlns:a16="http://schemas.microsoft.com/office/drawing/2014/main" id="{0891D139-AB31-40B0-BDEF-D39A97975A4E}"/>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76222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4025" y="1813059"/>
            <a:ext cx="8235950" cy="1211580"/>
          </a:xfrm>
        </p:spPr>
        <p:txBody>
          <a:bodyPr/>
          <a:lstStyle/>
          <a:p>
            <a:r>
              <a:rPr lang="en-GB" sz="2400" spc="-50" dirty="0" err="1">
                <a:latin typeface="Verdana" panose="020B0604030504040204" pitchFamily="34" charset="0"/>
                <a:ea typeface="Verdana" panose="020B0604030504040204" pitchFamily="34" charset="0"/>
              </a:rPr>
              <a:t>Pourquoi</a:t>
            </a:r>
            <a:r>
              <a:rPr lang="en-GB" sz="2400" spc="-50" dirty="0">
                <a:latin typeface="Verdana" panose="020B0604030504040204" pitchFamily="34" charset="0"/>
                <a:ea typeface="Verdana" panose="020B0604030504040204" pitchFamily="34" charset="0"/>
              </a:rPr>
              <a:t> l'IL-23/ IL-12 </a:t>
            </a:r>
            <a:r>
              <a:rPr lang="en-GB" sz="2400" spc="-50" dirty="0" err="1">
                <a:latin typeface="Verdana" panose="020B0604030504040204" pitchFamily="34" charset="0"/>
                <a:ea typeface="Verdana" panose="020B0604030504040204" pitchFamily="34" charset="0"/>
              </a:rPr>
              <a:t>est</a:t>
            </a:r>
            <a:r>
              <a:rPr lang="en-GB" sz="2400" spc="-50" dirty="0">
                <a:latin typeface="Verdana" panose="020B0604030504040204" pitchFamily="34" charset="0"/>
                <a:ea typeface="Verdana" panose="020B0604030504040204" pitchFamily="34" charset="0"/>
              </a:rPr>
              <a:t> </a:t>
            </a:r>
            <a:r>
              <a:rPr lang="en-GB" sz="2400" spc="-50" dirty="0" err="1">
                <a:latin typeface="Verdana" panose="020B0604030504040204" pitchFamily="34" charset="0"/>
                <a:ea typeface="Verdana" panose="020B0604030504040204" pitchFamily="34" charset="0"/>
              </a:rPr>
              <a:t>une</a:t>
            </a:r>
            <a:r>
              <a:rPr lang="en-GB" sz="2400" spc="-50" dirty="0">
                <a:latin typeface="Verdana" panose="020B0604030504040204" pitchFamily="34" charset="0"/>
                <a:ea typeface="Verdana" panose="020B0604030504040204" pitchFamily="34" charset="0"/>
              </a:rPr>
              <a:t> </a:t>
            </a:r>
            <a:r>
              <a:rPr lang="en-GB" sz="2400" spc="-50" dirty="0" err="1">
                <a:latin typeface="Verdana" panose="020B0604030504040204" pitchFamily="34" charset="0"/>
                <a:ea typeface="Verdana" panose="020B0604030504040204" pitchFamily="34" charset="0"/>
              </a:rPr>
              <a:t>cible</a:t>
            </a:r>
            <a:r>
              <a:rPr lang="en-GB" sz="2400" spc="-50" dirty="0">
                <a:latin typeface="Verdana" panose="020B0604030504040204" pitchFamily="34" charset="0"/>
                <a:ea typeface="Verdana" panose="020B0604030504040204" pitchFamily="34" charset="0"/>
              </a:rPr>
              <a:t> </a:t>
            </a:r>
            <a:r>
              <a:rPr lang="en-GB" sz="2400" spc="-50" dirty="0" err="1">
                <a:latin typeface="Verdana" panose="020B0604030504040204" pitchFamily="34" charset="0"/>
                <a:ea typeface="Verdana" panose="020B0604030504040204" pitchFamily="34" charset="0"/>
              </a:rPr>
              <a:t>importante</a:t>
            </a:r>
            <a:r>
              <a:rPr lang="en-GB" sz="2400" spc="-50" dirty="0">
                <a:latin typeface="Verdana" panose="020B0604030504040204" pitchFamily="34" charset="0"/>
                <a:ea typeface="Verdana" panose="020B0604030504040204" pitchFamily="34" charset="0"/>
              </a:rPr>
              <a:t> pour le </a:t>
            </a:r>
            <a:r>
              <a:rPr lang="en-GB" sz="2400" spc="-50" dirty="0" err="1">
                <a:latin typeface="Verdana" panose="020B0604030504040204" pitchFamily="34" charset="0"/>
                <a:ea typeface="Verdana" panose="020B0604030504040204" pitchFamily="34" charset="0"/>
              </a:rPr>
              <a:t>traitement</a:t>
            </a:r>
            <a:r>
              <a:rPr lang="en-GB" sz="2400" spc="-50" dirty="0">
                <a:latin typeface="Verdana" panose="020B0604030504040204" pitchFamily="34" charset="0"/>
                <a:ea typeface="Verdana" panose="020B0604030504040204" pitchFamily="34" charset="0"/>
              </a:rPr>
              <a:t> des MICI </a:t>
            </a:r>
            <a:r>
              <a:rPr lang="en-GB" sz="2400" spc="-50" dirty="0" err="1">
                <a:latin typeface="Verdana" panose="020B0604030504040204" pitchFamily="34" charset="0"/>
                <a:ea typeface="Verdana" panose="020B0604030504040204" pitchFamily="34" charset="0"/>
              </a:rPr>
              <a:t>aujourd’hui</a:t>
            </a:r>
            <a:r>
              <a:rPr lang="en-GB" sz="2400" spc="-50" dirty="0">
                <a:latin typeface="Verdana" panose="020B0604030504040204" pitchFamily="34" charset="0"/>
                <a:ea typeface="Verdana" panose="020B0604030504040204" pitchFamily="34" charset="0"/>
              </a:rPr>
              <a:t> et </a:t>
            </a:r>
            <a:r>
              <a:rPr lang="en-GB" sz="2400" spc="-50" dirty="0" err="1">
                <a:latin typeface="Verdana" panose="020B0604030504040204" pitchFamily="34" charset="0"/>
                <a:ea typeface="Verdana" panose="020B0604030504040204" pitchFamily="34" charset="0"/>
              </a:rPr>
              <a:t>demain</a:t>
            </a:r>
            <a:endParaRPr lang="en-US" sz="2400" dirty="0"/>
          </a:p>
        </p:txBody>
      </p:sp>
      <p:sp>
        <p:nvSpPr>
          <p:cNvPr id="2" name="Text Placeholder 1">
            <a:extLst>
              <a:ext uri="{FF2B5EF4-FFF2-40B4-BE49-F238E27FC236}">
                <a16:creationId xmlns:a16="http://schemas.microsoft.com/office/drawing/2014/main" id="{12D17215-8A6B-5A49-9085-26C545201EDD}"/>
              </a:ext>
            </a:extLst>
          </p:cNvPr>
          <p:cNvSpPr>
            <a:spLocks noGrp="1"/>
          </p:cNvSpPr>
          <p:nvPr>
            <p:ph type="body" sz="quarter" idx="10"/>
          </p:nvPr>
        </p:nvSpPr>
        <p:spPr>
          <a:xfrm>
            <a:off x="454025" y="3272765"/>
            <a:ext cx="6432081" cy="400469"/>
          </a:xfrm>
        </p:spPr>
        <p:txBody>
          <a:bodyPr/>
          <a:lstStyle/>
          <a:p>
            <a:r>
              <a:rPr lang="en-GB" sz="1400" dirty="0"/>
              <a:t>Edouard Louis</a:t>
            </a:r>
          </a:p>
        </p:txBody>
      </p:sp>
      <p:sp>
        <p:nvSpPr>
          <p:cNvPr id="4" name="Espace réservé du numéro de diapositive 3"/>
          <p:cNvSpPr>
            <a:spLocks noGrp="1"/>
          </p:cNvSpPr>
          <p:nvPr>
            <p:ph type="sldNum" sz="quarter" idx="4294967295"/>
          </p:nvPr>
        </p:nvSpPr>
        <p:spPr>
          <a:xfrm>
            <a:off x="8859838" y="4722813"/>
            <a:ext cx="284162" cy="250825"/>
          </a:xfrm>
        </p:spPr>
        <p:txBody>
          <a:bodyPr/>
          <a:lstStyle/>
          <a:p>
            <a:fld id="{AD816501-AAE5-214E-B100-00C3DC5F5E3F}" type="slidenum">
              <a:rPr lang="en-US" smtClean="0"/>
              <a:pPr/>
              <a:t>3</a:t>
            </a:fld>
            <a:endParaRPr lang="en-US" dirty="0"/>
          </a:p>
        </p:txBody>
      </p:sp>
    </p:spTree>
    <p:extLst>
      <p:ext uri="{BB962C8B-B14F-4D97-AF65-F5344CB8AC3E}">
        <p14:creationId xmlns:p14="http://schemas.microsoft.com/office/powerpoint/2010/main" val="233604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B4B4D-D969-E943-96EF-9DBB6BDB87EE}"/>
              </a:ext>
            </a:extLst>
          </p:cNvPr>
          <p:cNvSpPr>
            <a:spLocks noGrp="1"/>
          </p:cNvSpPr>
          <p:nvPr>
            <p:ph type="title"/>
          </p:nvPr>
        </p:nvSpPr>
        <p:spPr>
          <a:xfrm>
            <a:off x="454024" y="283843"/>
            <a:ext cx="8235949" cy="664797"/>
          </a:xfrm>
        </p:spPr>
        <p:txBody>
          <a:bodyPr/>
          <a:lstStyle/>
          <a:p>
            <a:r>
              <a:rPr lang="en-GB" dirty="0"/>
              <a:t>IUS response and remission </a:t>
            </a:r>
            <a:br>
              <a:rPr lang="en-GB" dirty="0"/>
            </a:br>
            <a:r>
              <a:rPr lang="en-GB" dirty="0"/>
              <a:t>(transmural healing) over time</a:t>
            </a:r>
            <a:endParaRPr lang="en-BE" dirty="0"/>
          </a:p>
        </p:txBody>
      </p:sp>
      <p:sp>
        <p:nvSpPr>
          <p:cNvPr id="5" name="Text Placeholder 4">
            <a:extLst>
              <a:ext uri="{FF2B5EF4-FFF2-40B4-BE49-F238E27FC236}">
                <a16:creationId xmlns:a16="http://schemas.microsoft.com/office/drawing/2014/main" id="{5737150C-5415-0745-8596-5E5461F3059D}"/>
              </a:ext>
            </a:extLst>
          </p:cNvPr>
          <p:cNvSpPr>
            <a:spLocks noGrp="1"/>
          </p:cNvSpPr>
          <p:nvPr>
            <p:ph type="body" sz="quarter" idx="17"/>
          </p:nvPr>
        </p:nvSpPr>
        <p:spPr/>
        <p:txBody>
          <a:bodyPr/>
          <a:lstStyle/>
          <a:p>
            <a:r>
              <a:rPr lang="en-GB" dirty="0"/>
              <a:t>*Prior exposure.</a:t>
            </a:r>
          </a:p>
          <a:p>
            <a:r>
              <a:rPr lang="en-GB" dirty="0"/>
              <a:t>©ECCO 2020 Vienna Congress – Speaker: </a:t>
            </a:r>
            <a:r>
              <a:rPr lang="en-GB" dirty="0" err="1"/>
              <a:t>Danese</a:t>
            </a:r>
            <a:r>
              <a:rPr lang="en-GB" dirty="0"/>
              <a:t> et al. abstract presentation DOP13, ECCO 2020</a:t>
            </a:r>
          </a:p>
          <a:p>
            <a:r>
              <a:rPr lang="en-GB" dirty="0"/>
              <a:t>IUS </a:t>
            </a:r>
            <a:r>
              <a:rPr lang="en-GB" dirty="0" err="1"/>
              <a:t>responseis</a:t>
            </a:r>
            <a:r>
              <a:rPr lang="en-GB" dirty="0"/>
              <a:t> defined as a reduction of ≥25% from BL in BWT. IUS remission (transmural healing) is defined as normalization of BWT, vascularization (colour Doppler signal), </a:t>
            </a:r>
            <a:r>
              <a:rPr lang="en-GB" dirty="0" err="1"/>
              <a:t>echostratification</a:t>
            </a:r>
            <a:r>
              <a:rPr lang="en-GB" dirty="0"/>
              <a:t> and inflammatory mesenteric fat. The most affected (most thickened) part of the bowel wall was used for response/remission evaluation. The </a:t>
            </a:r>
            <a:r>
              <a:rPr lang="en-GB" dirty="0" err="1"/>
              <a:t>mITT</a:t>
            </a:r>
            <a:r>
              <a:rPr lang="en-GB" dirty="0"/>
              <a:t> analysis set included ITT patients with most affected part of the bowel data available; as observed data.</a:t>
            </a:r>
          </a:p>
        </p:txBody>
      </p:sp>
      <p:pic>
        <p:nvPicPr>
          <p:cNvPr id="6" name="Picture 5">
            <a:extLst>
              <a:ext uri="{FF2B5EF4-FFF2-40B4-BE49-F238E27FC236}">
                <a16:creationId xmlns:a16="http://schemas.microsoft.com/office/drawing/2014/main" id="{35836439-D160-8A44-AB61-545E04CB7F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794" y="283843"/>
            <a:ext cx="1475656" cy="466896"/>
          </a:xfrm>
          <a:prstGeom prst="rect">
            <a:avLst/>
          </a:prstGeom>
        </p:spPr>
      </p:pic>
      <p:sp>
        <p:nvSpPr>
          <p:cNvPr id="7" name="TextBox 6">
            <a:extLst>
              <a:ext uri="{FF2B5EF4-FFF2-40B4-BE49-F238E27FC236}">
                <a16:creationId xmlns:a16="http://schemas.microsoft.com/office/drawing/2014/main" id="{3ABF7A16-4C30-DE4C-BED3-7B7B2224CB32}"/>
              </a:ext>
            </a:extLst>
          </p:cNvPr>
          <p:cNvSpPr txBox="1"/>
          <p:nvPr/>
        </p:nvSpPr>
        <p:spPr>
          <a:xfrm>
            <a:off x="451446" y="4149534"/>
            <a:ext cx="8209310" cy="253916"/>
          </a:xfrm>
          <a:prstGeom prst="rect">
            <a:avLst/>
          </a:prstGeom>
          <a:solidFill>
            <a:schemeClr val="bg1">
              <a:lumMod val="95000"/>
            </a:schemeClr>
          </a:solidFill>
          <a:ln w="19050">
            <a:noFill/>
            <a:prstDash val="solid"/>
          </a:ln>
          <a:effectLst/>
        </p:spPr>
        <p:txBody>
          <a:bodyPr wrap="square" rtlCol="0">
            <a:spAutoFit/>
          </a:bodyPr>
          <a:lstStyle/>
          <a:p>
            <a:pPr algn="ctr"/>
            <a:r>
              <a:rPr lang="en-GB" sz="1050" dirty="0">
                <a:latin typeface="Verdana" panose="020B0604030504040204" pitchFamily="34" charset="0"/>
                <a:ea typeface="Verdana" panose="020B0604030504040204" pitchFamily="34" charset="0"/>
                <a:cs typeface="Verdana" panose="020B0604030504040204" pitchFamily="34" charset="0"/>
              </a:rPr>
              <a:t>The most affected segments were the ileum in 66% and colon in 34% of patients*</a:t>
            </a:r>
          </a:p>
        </p:txBody>
      </p:sp>
      <p:sp>
        <p:nvSpPr>
          <p:cNvPr id="8" name="object 2">
            <a:extLst>
              <a:ext uri="{FF2B5EF4-FFF2-40B4-BE49-F238E27FC236}">
                <a16:creationId xmlns:a16="http://schemas.microsoft.com/office/drawing/2014/main" id="{69BF4E91-5159-1542-B6C1-40CC37AB3E33}"/>
              </a:ext>
            </a:extLst>
          </p:cNvPr>
          <p:cNvSpPr/>
          <p:nvPr/>
        </p:nvSpPr>
        <p:spPr>
          <a:xfrm>
            <a:off x="6465094" y="3128963"/>
            <a:ext cx="278606" cy="371475"/>
          </a:xfrm>
          <a:prstGeom prst="rect">
            <a:avLst/>
          </a:prstGeom>
          <a:blipFill>
            <a:blip r:embed="rId3"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9" name="object 3">
            <a:extLst>
              <a:ext uri="{FF2B5EF4-FFF2-40B4-BE49-F238E27FC236}">
                <a16:creationId xmlns:a16="http://schemas.microsoft.com/office/drawing/2014/main" id="{80714FAE-E09A-6147-8509-A3172AF8E2E8}"/>
              </a:ext>
            </a:extLst>
          </p:cNvPr>
          <p:cNvSpPr/>
          <p:nvPr/>
        </p:nvSpPr>
        <p:spPr>
          <a:xfrm>
            <a:off x="7293769" y="2728913"/>
            <a:ext cx="278606" cy="771525"/>
          </a:xfrm>
          <a:prstGeom prst="rect">
            <a:avLst/>
          </a:prstGeom>
          <a:blipFill>
            <a:blip r:embed="rId4"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0" name="object 4">
            <a:extLst>
              <a:ext uri="{FF2B5EF4-FFF2-40B4-BE49-F238E27FC236}">
                <a16:creationId xmlns:a16="http://schemas.microsoft.com/office/drawing/2014/main" id="{1E25BF90-5D6F-534D-82C3-64B45AA41425}"/>
              </a:ext>
            </a:extLst>
          </p:cNvPr>
          <p:cNvSpPr/>
          <p:nvPr/>
        </p:nvSpPr>
        <p:spPr>
          <a:xfrm>
            <a:off x="8129587" y="2614613"/>
            <a:ext cx="271463" cy="885825"/>
          </a:xfrm>
          <a:prstGeom prst="rect">
            <a:avLst/>
          </a:prstGeom>
          <a:blipFill>
            <a:blip r:embed="rId5"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1" name="object 5">
            <a:extLst>
              <a:ext uri="{FF2B5EF4-FFF2-40B4-BE49-F238E27FC236}">
                <a16:creationId xmlns:a16="http://schemas.microsoft.com/office/drawing/2014/main" id="{B76AB577-A576-AE48-B1FD-7F10C6ECD5DC}"/>
              </a:ext>
            </a:extLst>
          </p:cNvPr>
          <p:cNvSpPr/>
          <p:nvPr/>
        </p:nvSpPr>
        <p:spPr>
          <a:xfrm>
            <a:off x="7643812" y="3214688"/>
            <a:ext cx="271463" cy="285750"/>
          </a:xfrm>
          <a:prstGeom prst="rect">
            <a:avLst/>
          </a:prstGeom>
          <a:blipFill>
            <a:blip r:embed="rId6"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2" name="object 6">
            <a:extLst>
              <a:ext uri="{FF2B5EF4-FFF2-40B4-BE49-F238E27FC236}">
                <a16:creationId xmlns:a16="http://schemas.microsoft.com/office/drawing/2014/main" id="{7F3B4B8B-642C-3C48-BEC8-A4B77A233E3C}"/>
              </a:ext>
            </a:extLst>
          </p:cNvPr>
          <p:cNvSpPr/>
          <p:nvPr/>
        </p:nvSpPr>
        <p:spPr>
          <a:xfrm>
            <a:off x="8472488" y="2971800"/>
            <a:ext cx="278606" cy="528638"/>
          </a:xfrm>
          <a:prstGeom prst="rect">
            <a:avLst/>
          </a:prstGeom>
          <a:blipFill>
            <a:blip r:embed="rId7"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3" name="object 7">
            <a:extLst>
              <a:ext uri="{FF2B5EF4-FFF2-40B4-BE49-F238E27FC236}">
                <a16:creationId xmlns:a16="http://schemas.microsoft.com/office/drawing/2014/main" id="{18D2CDEA-6D09-8A4C-9F0E-83A3C9E0D964}"/>
              </a:ext>
            </a:extLst>
          </p:cNvPr>
          <p:cNvSpPr/>
          <p:nvPr/>
        </p:nvSpPr>
        <p:spPr>
          <a:xfrm>
            <a:off x="6361557" y="1296638"/>
            <a:ext cx="0" cy="2200275"/>
          </a:xfrm>
          <a:custGeom>
            <a:avLst/>
            <a:gdLst/>
            <a:ahLst/>
            <a:cxnLst/>
            <a:rect l="l" t="t" r="r" b="b"/>
            <a:pathLst>
              <a:path h="2933700">
                <a:moveTo>
                  <a:pt x="0" y="2933700"/>
                </a:moveTo>
                <a:lnTo>
                  <a:pt x="0"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4" name="object 8">
            <a:extLst>
              <a:ext uri="{FF2B5EF4-FFF2-40B4-BE49-F238E27FC236}">
                <a16:creationId xmlns:a16="http://schemas.microsoft.com/office/drawing/2014/main" id="{49BBE20A-8A15-7A48-8C08-935E023005C8}"/>
              </a:ext>
            </a:extLst>
          </p:cNvPr>
          <p:cNvSpPr/>
          <p:nvPr/>
        </p:nvSpPr>
        <p:spPr>
          <a:xfrm>
            <a:off x="6325838" y="3496865"/>
            <a:ext cx="2528888" cy="0"/>
          </a:xfrm>
          <a:custGeom>
            <a:avLst/>
            <a:gdLst/>
            <a:ahLst/>
            <a:cxnLst/>
            <a:rect l="l" t="t" r="r" b="b"/>
            <a:pathLst>
              <a:path w="3371850">
                <a:moveTo>
                  <a:pt x="0" y="0"/>
                </a:moveTo>
                <a:lnTo>
                  <a:pt x="3371850" y="0"/>
                </a:lnTo>
              </a:path>
            </a:pathLst>
          </a:custGeom>
          <a:ln w="9661">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5" name="object 9">
            <a:extLst>
              <a:ext uri="{FF2B5EF4-FFF2-40B4-BE49-F238E27FC236}">
                <a16:creationId xmlns:a16="http://schemas.microsoft.com/office/drawing/2014/main" id="{E8E92064-BC0A-A844-8881-F526DB70E9CB}"/>
              </a:ext>
            </a:extLst>
          </p:cNvPr>
          <p:cNvSpPr/>
          <p:nvPr/>
        </p:nvSpPr>
        <p:spPr>
          <a:xfrm>
            <a:off x="6325839" y="3275361"/>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6" name="object 10">
            <a:extLst>
              <a:ext uri="{FF2B5EF4-FFF2-40B4-BE49-F238E27FC236}">
                <a16:creationId xmlns:a16="http://schemas.microsoft.com/office/drawing/2014/main" id="{89010857-05D5-534E-AD76-31EECE8D88AC}"/>
              </a:ext>
            </a:extLst>
          </p:cNvPr>
          <p:cNvSpPr/>
          <p:nvPr/>
        </p:nvSpPr>
        <p:spPr>
          <a:xfrm>
            <a:off x="6325839" y="3053905"/>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7" name="object 11">
            <a:extLst>
              <a:ext uri="{FF2B5EF4-FFF2-40B4-BE49-F238E27FC236}">
                <a16:creationId xmlns:a16="http://schemas.microsoft.com/office/drawing/2014/main" id="{B9CC3731-1618-924D-8DBE-6C145AE4C539}"/>
              </a:ext>
            </a:extLst>
          </p:cNvPr>
          <p:cNvSpPr/>
          <p:nvPr/>
        </p:nvSpPr>
        <p:spPr>
          <a:xfrm>
            <a:off x="6325839" y="2839592"/>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8" name="object 12">
            <a:extLst>
              <a:ext uri="{FF2B5EF4-FFF2-40B4-BE49-F238E27FC236}">
                <a16:creationId xmlns:a16="http://schemas.microsoft.com/office/drawing/2014/main" id="{1D5162B4-641E-4F4E-A477-1102B0BB8129}"/>
              </a:ext>
            </a:extLst>
          </p:cNvPr>
          <p:cNvSpPr/>
          <p:nvPr/>
        </p:nvSpPr>
        <p:spPr>
          <a:xfrm>
            <a:off x="6325839" y="2618136"/>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19" name="object 13">
            <a:extLst>
              <a:ext uri="{FF2B5EF4-FFF2-40B4-BE49-F238E27FC236}">
                <a16:creationId xmlns:a16="http://schemas.microsoft.com/office/drawing/2014/main" id="{3AB205D3-5D33-1846-92F5-BC6ECE019168}"/>
              </a:ext>
            </a:extLst>
          </p:cNvPr>
          <p:cNvSpPr/>
          <p:nvPr/>
        </p:nvSpPr>
        <p:spPr>
          <a:xfrm>
            <a:off x="6325839" y="2396776"/>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20" name="object 14">
            <a:extLst>
              <a:ext uri="{FF2B5EF4-FFF2-40B4-BE49-F238E27FC236}">
                <a16:creationId xmlns:a16="http://schemas.microsoft.com/office/drawing/2014/main" id="{171D7344-74A1-9549-B970-16D4536E83C3}"/>
              </a:ext>
            </a:extLst>
          </p:cNvPr>
          <p:cNvSpPr/>
          <p:nvPr/>
        </p:nvSpPr>
        <p:spPr>
          <a:xfrm>
            <a:off x="6325839" y="2175320"/>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21" name="object 15">
            <a:extLst>
              <a:ext uri="{FF2B5EF4-FFF2-40B4-BE49-F238E27FC236}">
                <a16:creationId xmlns:a16="http://schemas.microsoft.com/office/drawing/2014/main" id="{F127A9B5-FA5C-6540-8B2D-8EF9727E6724}"/>
              </a:ext>
            </a:extLst>
          </p:cNvPr>
          <p:cNvSpPr/>
          <p:nvPr/>
        </p:nvSpPr>
        <p:spPr>
          <a:xfrm>
            <a:off x="6325839" y="1953863"/>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22" name="object 16">
            <a:extLst>
              <a:ext uri="{FF2B5EF4-FFF2-40B4-BE49-F238E27FC236}">
                <a16:creationId xmlns:a16="http://schemas.microsoft.com/office/drawing/2014/main" id="{5ADD6A15-5B39-DE4B-83FA-40619A7BAB2C}"/>
              </a:ext>
            </a:extLst>
          </p:cNvPr>
          <p:cNvSpPr/>
          <p:nvPr/>
        </p:nvSpPr>
        <p:spPr>
          <a:xfrm>
            <a:off x="6325839" y="1739551"/>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23" name="object 17">
            <a:extLst>
              <a:ext uri="{FF2B5EF4-FFF2-40B4-BE49-F238E27FC236}">
                <a16:creationId xmlns:a16="http://schemas.microsoft.com/office/drawing/2014/main" id="{25DB816B-3F3A-3347-A860-B50EE113BDA3}"/>
              </a:ext>
            </a:extLst>
          </p:cNvPr>
          <p:cNvSpPr/>
          <p:nvPr/>
        </p:nvSpPr>
        <p:spPr>
          <a:xfrm>
            <a:off x="6325839" y="1518095"/>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24" name="object 18">
            <a:extLst>
              <a:ext uri="{FF2B5EF4-FFF2-40B4-BE49-F238E27FC236}">
                <a16:creationId xmlns:a16="http://schemas.microsoft.com/office/drawing/2014/main" id="{E13E57CF-DC5C-5241-BF48-D1ACB894DE61}"/>
              </a:ext>
            </a:extLst>
          </p:cNvPr>
          <p:cNvSpPr/>
          <p:nvPr/>
        </p:nvSpPr>
        <p:spPr>
          <a:xfrm>
            <a:off x="6325839" y="1296638"/>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25" name="object 19">
            <a:extLst>
              <a:ext uri="{FF2B5EF4-FFF2-40B4-BE49-F238E27FC236}">
                <a16:creationId xmlns:a16="http://schemas.microsoft.com/office/drawing/2014/main" id="{891D15FB-C221-7D4B-BC3D-FFC812815515}"/>
              </a:ext>
            </a:extLst>
          </p:cNvPr>
          <p:cNvSpPr txBox="1"/>
          <p:nvPr/>
        </p:nvSpPr>
        <p:spPr>
          <a:xfrm>
            <a:off x="6420136" y="2964001"/>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16</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7</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26" name="object 20">
            <a:extLst>
              <a:ext uri="{FF2B5EF4-FFF2-40B4-BE49-F238E27FC236}">
                <a16:creationId xmlns:a16="http://schemas.microsoft.com/office/drawing/2014/main" id="{12A9F196-0E46-344C-9B16-5F88781B92B2}"/>
              </a:ext>
            </a:extLst>
          </p:cNvPr>
          <p:cNvSpPr txBox="1"/>
          <p:nvPr/>
        </p:nvSpPr>
        <p:spPr>
          <a:xfrm>
            <a:off x="7251478" y="2565368"/>
            <a:ext cx="376618" cy="107722"/>
          </a:xfrm>
          <a:prstGeom prst="rect">
            <a:avLst/>
          </a:prstGeom>
        </p:spPr>
        <p:txBody>
          <a:bodyPr vert="horz" wrap="square" lIns="0" tIns="0" rIns="0" bIns="0" rtlCol="0">
            <a:spAutoFit/>
          </a:bodyPr>
          <a:lstStyle/>
          <a:p>
            <a:pPr marL="9525" algn="ctr"/>
            <a:r>
              <a:rPr sz="700" b="1" spc="-15" dirty="0">
                <a:solidFill>
                  <a:srgbClr val="505050"/>
                </a:solidFill>
                <a:latin typeface="Verdana" panose="020B0604030504040204" pitchFamily="34" charset="0"/>
                <a:ea typeface="Verdana" panose="020B0604030504040204" pitchFamily="34" charset="0"/>
                <a:cs typeface="Verdana" panose="020B0604030504040204" pitchFamily="34" charset="0"/>
              </a:rPr>
              <a:t>34</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8</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27" name="object 21">
            <a:extLst>
              <a:ext uri="{FF2B5EF4-FFF2-40B4-BE49-F238E27FC236}">
                <a16:creationId xmlns:a16="http://schemas.microsoft.com/office/drawing/2014/main" id="{E1A76A05-A46B-374E-AB58-BE3615384FC9}"/>
              </a:ext>
            </a:extLst>
          </p:cNvPr>
          <p:cNvSpPr txBox="1"/>
          <p:nvPr/>
        </p:nvSpPr>
        <p:spPr>
          <a:xfrm>
            <a:off x="8082534" y="2450318"/>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40</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28" name="object 22">
            <a:extLst>
              <a:ext uri="{FF2B5EF4-FFF2-40B4-BE49-F238E27FC236}">
                <a16:creationId xmlns:a16="http://schemas.microsoft.com/office/drawing/2014/main" id="{B5F50F55-B7D5-8743-B5D1-A967969115A9}"/>
              </a:ext>
            </a:extLst>
          </p:cNvPr>
          <p:cNvSpPr txBox="1"/>
          <p:nvPr/>
        </p:nvSpPr>
        <p:spPr>
          <a:xfrm>
            <a:off x="6815567" y="3332143"/>
            <a:ext cx="278796"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0</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29" name="object 23">
            <a:extLst>
              <a:ext uri="{FF2B5EF4-FFF2-40B4-BE49-F238E27FC236}">
                <a16:creationId xmlns:a16="http://schemas.microsoft.com/office/drawing/2014/main" id="{39B5951B-5EF8-194B-B38D-7950F020D97D}"/>
              </a:ext>
            </a:extLst>
          </p:cNvPr>
          <p:cNvSpPr txBox="1"/>
          <p:nvPr/>
        </p:nvSpPr>
        <p:spPr>
          <a:xfrm>
            <a:off x="7597712" y="3045809"/>
            <a:ext cx="376618" cy="107722"/>
          </a:xfrm>
          <a:prstGeom prst="rect">
            <a:avLst/>
          </a:prstGeom>
        </p:spPr>
        <p:txBody>
          <a:bodyPr vert="horz" wrap="square" lIns="0" tIns="0" rIns="0" bIns="0" rtlCol="0">
            <a:spAutoFit/>
          </a:bodyPr>
          <a:lstStyle/>
          <a:p>
            <a:pPr marL="9525" algn="ctr"/>
            <a:r>
              <a:rPr sz="700" b="1" spc="-15" dirty="0">
                <a:solidFill>
                  <a:srgbClr val="505050"/>
                </a:solidFill>
                <a:latin typeface="Verdana" panose="020B0604030504040204" pitchFamily="34" charset="0"/>
                <a:ea typeface="Verdana" panose="020B0604030504040204" pitchFamily="34" charset="0"/>
                <a:cs typeface="Verdana" panose="020B0604030504040204" pitchFamily="34" charset="0"/>
              </a:rPr>
              <a:t>13</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30" name="object 24">
            <a:extLst>
              <a:ext uri="{FF2B5EF4-FFF2-40B4-BE49-F238E27FC236}">
                <a16:creationId xmlns:a16="http://schemas.microsoft.com/office/drawing/2014/main" id="{EFCDC613-B01E-C449-B10E-6D4D2A000CD1}"/>
              </a:ext>
            </a:extLst>
          </p:cNvPr>
          <p:cNvSpPr txBox="1"/>
          <p:nvPr/>
        </p:nvSpPr>
        <p:spPr>
          <a:xfrm>
            <a:off x="8428959" y="2803029"/>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24</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31" name="object 25">
            <a:extLst>
              <a:ext uri="{FF2B5EF4-FFF2-40B4-BE49-F238E27FC236}">
                <a16:creationId xmlns:a16="http://schemas.microsoft.com/office/drawing/2014/main" id="{2C15234C-7857-5E4F-A194-EC7298B93E5F}"/>
              </a:ext>
            </a:extLst>
          </p:cNvPr>
          <p:cNvSpPr txBox="1"/>
          <p:nvPr/>
        </p:nvSpPr>
        <p:spPr>
          <a:xfrm>
            <a:off x="6135529" y="3218033"/>
            <a:ext cx="135255" cy="305212"/>
          </a:xfrm>
          <a:prstGeom prst="rect">
            <a:avLst/>
          </a:prstGeom>
        </p:spPr>
        <p:txBody>
          <a:bodyPr vert="horz" wrap="square" lIns="0" tIns="0" rIns="0" bIns="0" rtlCol="0">
            <a:spAutoFit/>
          </a:bodyPr>
          <a:lstStyle/>
          <a:p>
            <a:pPr algn="ctr">
              <a:lnSpc>
                <a:spcPct val="100000"/>
              </a:lnSpc>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10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32" name="object 26">
            <a:extLst>
              <a:ext uri="{FF2B5EF4-FFF2-40B4-BE49-F238E27FC236}">
                <a16:creationId xmlns:a16="http://schemas.microsoft.com/office/drawing/2014/main" id="{C33CB22D-9434-7F4F-AB91-7CBACDBF53EA}"/>
              </a:ext>
            </a:extLst>
          </p:cNvPr>
          <p:cNvSpPr txBox="1"/>
          <p:nvPr/>
        </p:nvSpPr>
        <p:spPr>
          <a:xfrm>
            <a:off x="6077617" y="1234070"/>
            <a:ext cx="191453" cy="1687641"/>
          </a:xfrm>
          <a:prstGeom prst="rect">
            <a:avLst/>
          </a:prstGeom>
        </p:spPr>
        <p:txBody>
          <a:bodyPr vert="horz" wrap="square" lIns="0" tIns="0" rIns="0" bIns="0" rtlCol="0">
            <a:spAutoFit/>
          </a:bodyPr>
          <a:lstStyle/>
          <a:p>
            <a:pPr algn="ctr">
              <a:lnSpc>
                <a:spcPct val="100000"/>
              </a:lnSpc>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100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90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6"/>
              </a:spcBef>
            </a:pP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80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70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60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50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6"/>
              </a:spcBef>
            </a:pP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40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30</a:t>
            </a:r>
            <a:endParaRPr sz="700">
              <a:latin typeface="Verdana" panose="020B0604030504040204" pitchFamily="34" charset="0"/>
              <a:ea typeface="Verdana" panose="020B0604030504040204" pitchFamily="34" charset="0"/>
              <a:cs typeface="Verdana" panose="020B0604030504040204" pitchFamily="34" charset="0"/>
            </a:endParaRPr>
          </a:p>
          <a:p>
            <a:pPr marL="57626"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20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33" name="object 27">
            <a:extLst>
              <a:ext uri="{FF2B5EF4-FFF2-40B4-BE49-F238E27FC236}">
                <a16:creationId xmlns:a16="http://schemas.microsoft.com/office/drawing/2014/main" id="{40517FE6-3F72-FA49-B876-13E6A3D41073}"/>
              </a:ext>
            </a:extLst>
          </p:cNvPr>
          <p:cNvSpPr/>
          <p:nvPr/>
        </p:nvSpPr>
        <p:spPr>
          <a:xfrm>
            <a:off x="6736557" y="3802074"/>
            <a:ext cx="64294" cy="64294"/>
          </a:xfrm>
          <a:prstGeom prst="rect">
            <a:avLst/>
          </a:prstGeom>
          <a:blipFill>
            <a:blip r:embed="rId8"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34" name="object 28">
            <a:extLst>
              <a:ext uri="{FF2B5EF4-FFF2-40B4-BE49-F238E27FC236}">
                <a16:creationId xmlns:a16="http://schemas.microsoft.com/office/drawing/2014/main" id="{848D551B-F152-6744-BC96-0300AA345104}"/>
              </a:ext>
            </a:extLst>
          </p:cNvPr>
          <p:cNvSpPr/>
          <p:nvPr/>
        </p:nvSpPr>
        <p:spPr>
          <a:xfrm>
            <a:off x="7565232" y="3802074"/>
            <a:ext cx="64294" cy="64294"/>
          </a:xfrm>
          <a:prstGeom prst="rect">
            <a:avLst/>
          </a:prstGeom>
          <a:blipFill>
            <a:blip r:embed="rId9"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35" name="object 29">
            <a:extLst>
              <a:ext uri="{FF2B5EF4-FFF2-40B4-BE49-F238E27FC236}">
                <a16:creationId xmlns:a16="http://schemas.microsoft.com/office/drawing/2014/main" id="{EF414791-07D8-004D-B1A8-48D0F46D559B}"/>
              </a:ext>
            </a:extLst>
          </p:cNvPr>
          <p:cNvSpPr/>
          <p:nvPr/>
        </p:nvSpPr>
        <p:spPr>
          <a:xfrm>
            <a:off x="800100" y="2907507"/>
            <a:ext cx="257175" cy="592931"/>
          </a:xfrm>
          <a:prstGeom prst="rect">
            <a:avLst/>
          </a:prstGeom>
          <a:blipFill>
            <a:blip r:embed="rId10"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36" name="object 30">
            <a:extLst>
              <a:ext uri="{FF2B5EF4-FFF2-40B4-BE49-F238E27FC236}">
                <a16:creationId xmlns:a16="http://schemas.microsoft.com/office/drawing/2014/main" id="{1D97CEF3-179F-1F4D-8BC4-7560E0813B04}"/>
              </a:ext>
            </a:extLst>
          </p:cNvPr>
          <p:cNvSpPr/>
          <p:nvPr/>
        </p:nvSpPr>
        <p:spPr>
          <a:xfrm>
            <a:off x="1571625" y="2921794"/>
            <a:ext cx="257175" cy="578644"/>
          </a:xfrm>
          <a:prstGeom prst="rect">
            <a:avLst/>
          </a:prstGeom>
          <a:blipFill>
            <a:blip r:embed="rId11"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37" name="object 31">
            <a:extLst>
              <a:ext uri="{FF2B5EF4-FFF2-40B4-BE49-F238E27FC236}">
                <a16:creationId xmlns:a16="http://schemas.microsoft.com/office/drawing/2014/main" id="{04308ADF-F488-3D4E-AB46-E946988BB882}"/>
              </a:ext>
            </a:extLst>
          </p:cNvPr>
          <p:cNvSpPr/>
          <p:nvPr/>
        </p:nvSpPr>
        <p:spPr>
          <a:xfrm>
            <a:off x="2336006" y="2750344"/>
            <a:ext cx="257175" cy="750094"/>
          </a:xfrm>
          <a:prstGeom prst="rect">
            <a:avLst/>
          </a:prstGeom>
          <a:blipFill>
            <a:blip r:embed="rId12"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38" name="object 32">
            <a:extLst>
              <a:ext uri="{FF2B5EF4-FFF2-40B4-BE49-F238E27FC236}">
                <a16:creationId xmlns:a16="http://schemas.microsoft.com/office/drawing/2014/main" id="{D15FCE34-7E9A-5746-9D25-2A765BA3F1DD}"/>
              </a:ext>
            </a:extLst>
          </p:cNvPr>
          <p:cNvSpPr/>
          <p:nvPr/>
        </p:nvSpPr>
        <p:spPr>
          <a:xfrm>
            <a:off x="1121569" y="3457575"/>
            <a:ext cx="257175" cy="42863"/>
          </a:xfrm>
          <a:prstGeom prst="rect">
            <a:avLst/>
          </a:prstGeom>
          <a:blipFill>
            <a:blip r:embed="rId13"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39" name="object 33">
            <a:extLst>
              <a:ext uri="{FF2B5EF4-FFF2-40B4-BE49-F238E27FC236}">
                <a16:creationId xmlns:a16="http://schemas.microsoft.com/office/drawing/2014/main" id="{CC361E56-69A3-174A-A3F4-361477CD83CC}"/>
              </a:ext>
            </a:extLst>
          </p:cNvPr>
          <p:cNvSpPr/>
          <p:nvPr/>
        </p:nvSpPr>
        <p:spPr>
          <a:xfrm>
            <a:off x="1893094" y="3371850"/>
            <a:ext cx="257175" cy="128588"/>
          </a:xfrm>
          <a:prstGeom prst="rect">
            <a:avLst/>
          </a:prstGeom>
          <a:blipFill>
            <a:blip r:embed="rId14"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0" name="object 34">
            <a:extLst>
              <a:ext uri="{FF2B5EF4-FFF2-40B4-BE49-F238E27FC236}">
                <a16:creationId xmlns:a16="http://schemas.microsoft.com/office/drawing/2014/main" id="{37917643-3546-9C41-8B3F-9CB08EBEDC64}"/>
              </a:ext>
            </a:extLst>
          </p:cNvPr>
          <p:cNvSpPr/>
          <p:nvPr/>
        </p:nvSpPr>
        <p:spPr>
          <a:xfrm>
            <a:off x="2657475" y="3250407"/>
            <a:ext cx="257175" cy="250031"/>
          </a:xfrm>
          <a:prstGeom prst="rect">
            <a:avLst/>
          </a:prstGeom>
          <a:blipFill>
            <a:blip r:embed="rId15"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1" name="object 35">
            <a:extLst>
              <a:ext uri="{FF2B5EF4-FFF2-40B4-BE49-F238E27FC236}">
                <a16:creationId xmlns:a16="http://schemas.microsoft.com/office/drawing/2014/main" id="{BCEC067A-2490-9B45-89AB-EC2EAEE9E1B9}"/>
              </a:ext>
            </a:extLst>
          </p:cNvPr>
          <p:cNvSpPr/>
          <p:nvPr/>
        </p:nvSpPr>
        <p:spPr>
          <a:xfrm>
            <a:off x="703659" y="1296638"/>
            <a:ext cx="0" cy="2200275"/>
          </a:xfrm>
          <a:custGeom>
            <a:avLst/>
            <a:gdLst/>
            <a:ahLst/>
            <a:cxnLst/>
            <a:rect l="l" t="t" r="r" b="b"/>
            <a:pathLst>
              <a:path h="2933700">
                <a:moveTo>
                  <a:pt x="0" y="2933700"/>
                </a:moveTo>
                <a:lnTo>
                  <a:pt x="0"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2" name="object 36">
            <a:extLst>
              <a:ext uri="{FF2B5EF4-FFF2-40B4-BE49-F238E27FC236}">
                <a16:creationId xmlns:a16="http://schemas.microsoft.com/office/drawing/2014/main" id="{BD08A3E0-48E1-7B4B-A170-F02DD738D113}"/>
              </a:ext>
            </a:extLst>
          </p:cNvPr>
          <p:cNvSpPr/>
          <p:nvPr/>
        </p:nvSpPr>
        <p:spPr>
          <a:xfrm>
            <a:off x="667941" y="3496865"/>
            <a:ext cx="2343626" cy="0"/>
          </a:xfrm>
          <a:custGeom>
            <a:avLst/>
            <a:gdLst/>
            <a:ahLst/>
            <a:cxnLst/>
            <a:rect l="l" t="t" r="r" b="b"/>
            <a:pathLst>
              <a:path w="3124835">
                <a:moveTo>
                  <a:pt x="0" y="0"/>
                </a:moveTo>
                <a:lnTo>
                  <a:pt x="3124263" y="0"/>
                </a:lnTo>
              </a:path>
            </a:pathLst>
          </a:custGeom>
          <a:ln w="9661">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3" name="object 37">
            <a:extLst>
              <a:ext uri="{FF2B5EF4-FFF2-40B4-BE49-F238E27FC236}">
                <a16:creationId xmlns:a16="http://schemas.microsoft.com/office/drawing/2014/main" id="{12B60CB8-8447-D040-AD6C-7C2E44F6CD53}"/>
              </a:ext>
            </a:extLst>
          </p:cNvPr>
          <p:cNvSpPr/>
          <p:nvPr/>
        </p:nvSpPr>
        <p:spPr>
          <a:xfrm>
            <a:off x="667941" y="3275361"/>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4" name="object 38">
            <a:extLst>
              <a:ext uri="{FF2B5EF4-FFF2-40B4-BE49-F238E27FC236}">
                <a16:creationId xmlns:a16="http://schemas.microsoft.com/office/drawing/2014/main" id="{A39AC806-EE28-3F40-B06B-25AB1A1190B5}"/>
              </a:ext>
            </a:extLst>
          </p:cNvPr>
          <p:cNvSpPr/>
          <p:nvPr/>
        </p:nvSpPr>
        <p:spPr>
          <a:xfrm>
            <a:off x="667941" y="3053905"/>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5" name="object 39">
            <a:extLst>
              <a:ext uri="{FF2B5EF4-FFF2-40B4-BE49-F238E27FC236}">
                <a16:creationId xmlns:a16="http://schemas.microsoft.com/office/drawing/2014/main" id="{8F5ADC64-F48E-5148-A457-FDBE5C06071A}"/>
              </a:ext>
            </a:extLst>
          </p:cNvPr>
          <p:cNvSpPr/>
          <p:nvPr/>
        </p:nvSpPr>
        <p:spPr>
          <a:xfrm>
            <a:off x="667941" y="2839592"/>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6" name="object 40">
            <a:extLst>
              <a:ext uri="{FF2B5EF4-FFF2-40B4-BE49-F238E27FC236}">
                <a16:creationId xmlns:a16="http://schemas.microsoft.com/office/drawing/2014/main" id="{E23BB181-A1DC-0D46-ACC7-4E518595BC5D}"/>
              </a:ext>
            </a:extLst>
          </p:cNvPr>
          <p:cNvSpPr/>
          <p:nvPr/>
        </p:nvSpPr>
        <p:spPr>
          <a:xfrm>
            <a:off x="667941" y="2618136"/>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7" name="object 41">
            <a:extLst>
              <a:ext uri="{FF2B5EF4-FFF2-40B4-BE49-F238E27FC236}">
                <a16:creationId xmlns:a16="http://schemas.microsoft.com/office/drawing/2014/main" id="{3AE5E879-DF34-514D-AA82-EACBCD4C39F8}"/>
              </a:ext>
            </a:extLst>
          </p:cNvPr>
          <p:cNvSpPr/>
          <p:nvPr/>
        </p:nvSpPr>
        <p:spPr>
          <a:xfrm>
            <a:off x="667941" y="2396776"/>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8" name="object 42">
            <a:extLst>
              <a:ext uri="{FF2B5EF4-FFF2-40B4-BE49-F238E27FC236}">
                <a16:creationId xmlns:a16="http://schemas.microsoft.com/office/drawing/2014/main" id="{446A9327-3CE9-7447-A00B-7831B04C88D9}"/>
              </a:ext>
            </a:extLst>
          </p:cNvPr>
          <p:cNvSpPr/>
          <p:nvPr/>
        </p:nvSpPr>
        <p:spPr>
          <a:xfrm>
            <a:off x="667941" y="2175320"/>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49" name="object 43">
            <a:extLst>
              <a:ext uri="{FF2B5EF4-FFF2-40B4-BE49-F238E27FC236}">
                <a16:creationId xmlns:a16="http://schemas.microsoft.com/office/drawing/2014/main" id="{1BF9B6A6-4A91-FE49-B78C-2EBD876F8A60}"/>
              </a:ext>
            </a:extLst>
          </p:cNvPr>
          <p:cNvSpPr/>
          <p:nvPr/>
        </p:nvSpPr>
        <p:spPr>
          <a:xfrm>
            <a:off x="667941" y="1953863"/>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0" name="object 44">
            <a:extLst>
              <a:ext uri="{FF2B5EF4-FFF2-40B4-BE49-F238E27FC236}">
                <a16:creationId xmlns:a16="http://schemas.microsoft.com/office/drawing/2014/main" id="{95251CF7-2F04-6844-87FA-8189992C0586}"/>
              </a:ext>
            </a:extLst>
          </p:cNvPr>
          <p:cNvSpPr/>
          <p:nvPr/>
        </p:nvSpPr>
        <p:spPr>
          <a:xfrm>
            <a:off x="667941" y="1739551"/>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1" name="object 45">
            <a:extLst>
              <a:ext uri="{FF2B5EF4-FFF2-40B4-BE49-F238E27FC236}">
                <a16:creationId xmlns:a16="http://schemas.microsoft.com/office/drawing/2014/main" id="{0326C4A5-6204-CB47-8A2F-1E0A8A499882}"/>
              </a:ext>
            </a:extLst>
          </p:cNvPr>
          <p:cNvSpPr/>
          <p:nvPr/>
        </p:nvSpPr>
        <p:spPr>
          <a:xfrm>
            <a:off x="667941" y="1518095"/>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2" name="object 46">
            <a:extLst>
              <a:ext uri="{FF2B5EF4-FFF2-40B4-BE49-F238E27FC236}">
                <a16:creationId xmlns:a16="http://schemas.microsoft.com/office/drawing/2014/main" id="{92BD7978-D727-5A44-B79A-0B147AECCE04}"/>
              </a:ext>
            </a:extLst>
          </p:cNvPr>
          <p:cNvSpPr/>
          <p:nvPr/>
        </p:nvSpPr>
        <p:spPr>
          <a:xfrm>
            <a:off x="667941" y="1296638"/>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3" name="object 47">
            <a:extLst>
              <a:ext uri="{FF2B5EF4-FFF2-40B4-BE49-F238E27FC236}">
                <a16:creationId xmlns:a16="http://schemas.microsoft.com/office/drawing/2014/main" id="{E4FFECC5-ACDE-364F-920B-D5302B402E7F}"/>
              </a:ext>
            </a:extLst>
          </p:cNvPr>
          <p:cNvSpPr/>
          <p:nvPr/>
        </p:nvSpPr>
        <p:spPr>
          <a:xfrm>
            <a:off x="900113" y="3802074"/>
            <a:ext cx="57150" cy="64294"/>
          </a:xfrm>
          <a:prstGeom prst="rect">
            <a:avLst/>
          </a:prstGeom>
          <a:blipFill>
            <a:blip r:embed="rId16"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4" name="object 48">
            <a:extLst>
              <a:ext uri="{FF2B5EF4-FFF2-40B4-BE49-F238E27FC236}">
                <a16:creationId xmlns:a16="http://schemas.microsoft.com/office/drawing/2014/main" id="{5656DC5A-9879-4F4F-8838-42C37292501C}"/>
              </a:ext>
            </a:extLst>
          </p:cNvPr>
          <p:cNvSpPr/>
          <p:nvPr/>
        </p:nvSpPr>
        <p:spPr>
          <a:xfrm>
            <a:off x="1721644" y="3802074"/>
            <a:ext cx="64294" cy="64294"/>
          </a:xfrm>
          <a:prstGeom prst="rect">
            <a:avLst/>
          </a:prstGeom>
          <a:blipFill>
            <a:blip r:embed="rId9"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5" name="object 49">
            <a:extLst>
              <a:ext uri="{FF2B5EF4-FFF2-40B4-BE49-F238E27FC236}">
                <a16:creationId xmlns:a16="http://schemas.microsoft.com/office/drawing/2014/main" id="{4C733225-827A-BA45-B73B-1E3D28E2D284}"/>
              </a:ext>
            </a:extLst>
          </p:cNvPr>
          <p:cNvSpPr/>
          <p:nvPr/>
        </p:nvSpPr>
        <p:spPr>
          <a:xfrm>
            <a:off x="3564732" y="2814638"/>
            <a:ext cx="278606" cy="685800"/>
          </a:xfrm>
          <a:prstGeom prst="rect">
            <a:avLst/>
          </a:prstGeom>
          <a:blipFill>
            <a:blip r:embed="rId17"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6" name="object 50">
            <a:extLst>
              <a:ext uri="{FF2B5EF4-FFF2-40B4-BE49-F238E27FC236}">
                <a16:creationId xmlns:a16="http://schemas.microsoft.com/office/drawing/2014/main" id="{E4A60D8B-CE55-FF48-B4F5-524D1CCEC2A3}"/>
              </a:ext>
            </a:extLst>
          </p:cNvPr>
          <p:cNvSpPr/>
          <p:nvPr/>
        </p:nvSpPr>
        <p:spPr>
          <a:xfrm>
            <a:off x="4407694" y="3021807"/>
            <a:ext cx="278606" cy="478631"/>
          </a:xfrm>
          <a:prstGeom prst="rect">
            <a:avLst/>
          </a:prstGeom>
          <a:blipFill>
            <a:blip r:embed="rId18"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7" name="object 51">
            <a:extLst>
              <a:ext uri="{FF2B5EF4-FFF2-40B4-BE49-F238E27FC236}">
                <a16:creationId xmlns:a16="http://schemas.microsoft.com/office/drawing/2014/main" id="{8D1A7F94-F5BD-8C45-8C77-9FF8B066FE7C}"/>
              </a:ext>
            </a:extLst>
          </p:cNvPr>
          <p:cNvSpPr/>
          <p:nvPr/>
        </p:nvSpPr>
        <p:spPr>
          <a:xfrm>
            <a:off x="5250656" y="2828925"/>
            <a:ext cx="285750" cy="671513"/>
          </a:xfrm>
          <a:prstGeom prst="rect">
            <a:avLst/>
          </a:prstGeom>
          <a:blipFill>
            <a:blip r:embed="rId19"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8" name="object 52">
            <a:extLst>
              <a:ext uri="{FF2B5EF4-FFF2-40B4-BE49-F238E27FC236}">
                <a16:creationId xmlns:a16="http://schemas.microsoft.com/office/drawing/2014/main" id="{8B4D366F-7407-F043-8D9E-296D44CB5F87}"/>
              </a:ext>
            </a:extLst>
          </p:cNvPr>
          <p:cNvSpPr/>
          <p:nvPr/>
        </p:nvSpPr>
        <p:spPr>
          <a:xfrm>
            <a:off x="3914775" y="3443288"/>
            <a:ext cx="285750" cy="57150"/>
          </a:xfrm>
          <a:prstGeom prst="rect">
            <a:avLst/>
          </a:prstGeom>
          <a:blipFill>
            <a:blip r:embed="rId20"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59" name="object 53">
            <a:extLst>
              <a:ext uri="{FF2B5EF4-FFF2-40B4-BE49-F238E27FC236}">
                <a16:creationId xmlns:a16="http://schemas.microsoft.com/office/drawing/2014/main" id="{AE49F2AC-4FC7-2047-8E2A-F3CDEC2B59E8}"/>
              </a:ext>
            </a:extLst>
          </p:cNvPr>
          <p:cNvSpPr/>
          <p:nvPr/>
        </p:nvSpPr>
        <p:spPr>
          <a:xfrm>
            <a:off x="4757738" y="3450432"/>
            <a:ext cx="285750" cy="50006"/>
          </a:xfrm>
          <a:prstGeom prst="rect">
            <a:avLst/>
          </a:prstGeom>
          <a:blipFill>
            <a:blip r:embed="rId21"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0" name="object 54">
            <a:extLst>
              <a:ext uri="{FF2B5EF4-FFF2-40B4-BE49-F238E27FC236}">
                <a16:creationId xmlns:a16="http://schemas.microsoft.com/office/drawing/2014/main" id="{462025DB-75EF-3A47-8C99-D46FAF9C0B5E}"/>
              </a:ext>
            </a:extLst>
          </p:cNvPr>
          <p:cNvSpPr/>
          <p:nvPr/>
        </p:nvSpPr>
        <p:spPr>
          <a:xfrm>
            <a:off x="5600700" y="3400425"/>
            <a:ext cx="285750" cy="100013"/>
          </a:xfrm>
          <a:prstGeom prst="rect">
            <a:avLst/>
          </a:prstGeom>
          <a:blipFill>
            <a:blip r:embed="rId22"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1" name="object 55">
            <a:extLst>
              <a:ext uri="{FF2B5EF4-FFF2-40B4-BE49-F238E27FC236}">
                <a16:creationId xmlns:a16="http://schemas.microsoft.com/office/drawing/2014/main" id="{06A3C64A-4C8A-424C-9F84-E4368C81D586}"/>
              </a:ext>
            </a:extLst>
          </p:cNvPr>
          <p:cNvSpPr/>
          <p:nvPr/>
        </p:nvSpPr>
        <p:spPr>
          <a:xfrm>
            <a:off x="3461195" y="1296638"/>
            <a:ext cx="0" cy="2200275"/>
          </a:xfrm>
          <a:custGeom>
            <a:avLst/>
            <a:gdLst/>
            <a:ahLst/>
            <a:cxnLst/>
            <a:rect l="l" t="t" r="r" b="b"/>
            <a:pathLst>
              <a:path h="2933700">
                <a:moveTo>
                  <a:pt x="0" y="2933700"/>
                </a:moveTo>
                <a:lnTo>
                  <a:pt x="0"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2" name="object 56">
            <a:extLst>
              <a:ext uri="{FF2B5EF4-FFF2-40B4-BE49-F238E27FC236}">
                <a16:creationId xmlns:a16="http://schemas.microsoft.com/office/drawing/2014/main" id="{2A2FE533-4C10-AA41-AAE3-2D99EAC5DAD7}"/>
              </a:ext>
            </a:extLst>
          </p:cNvPr>
          <p:cNvSpPr/>
          <p:nvPr/>
        </p:nvSpPr>
        <p:spPr>
          <a:xfrm>
            <a:off x="3425476" y="3496865"/>
            <a:ext cx="2564606" cy="0"/>
          </a:xfrm>
          <a:custGeom>
            <a:avLst/>
            <a:gdLst/>
            <a:ahLst/>
            <a:cxnLst/>
            <a:rect l="l" t="t" r="r" b="b"/>
            <a:pathLst>
              <a:path w="3419475">
                <a:moveTo>
                  <a:pt x="0" y="0"/>
                </a:moveTo>
                <a:lnTo>
                  <a:pt x="3419475" y="0"/>
                </a:lnTo>
              </a:path>
            </a:pathLst>
          </a:custGeom>
          <a:ln w="9661">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3" name="object 57">
            <a:extLst>
              <a:ext uri="{FF2B5EF4-FFF2-40B4-BE49-F238E27FC236}">
                <a16:creationId xmlns:a16="http://schemas.microsoft.com/office/drawing/2014/main" id="{ABC12179-AA8D-BD4E-ABC8-90509C6321D4}"/>
              </a:ext>
            </a:extLst>
          </p:cNvPr>
          <p:cNvSpPr/>
          <p:nvPr/>
        </p:nvSpPr>
        <p:spPr>
          <a:xfrm>
            <a:off x="3425476" y="3275361"/>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4" name="object 58">
            <a:extLst>
              <a:ext uri="{FF2B5EF4-FFF2-40B4-BE49-F238E27FC236}">
                <a16:creationId xmlns:a16="http://schemas.microsoft.com/office/drawing/2014/main" id="{D60309C7-044C-5142-9BF0-B2D1CFF9AFE2}"/>
              </a:ext>
            </a:extLst>
          </p:cNvPr>
          <p:cNvSpPr/>
          <p:nvPr/>
        </p:nvSpPr>
        <p:spPr>
          <a:xfrm>
            <a:off x="3425476" y="3053905"/>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5" name="object 59">
            <a:extLst>
              <a:ext uri="{FF2B5EF4-FFF2-40B4-BE49-F238E27FC236}">
                <a16:creationId xmlns:a16="http://schemas.microsoft.com/office/drawing/2014/main" id="{1B92D422-AE8A-254B-AC88-005EFF39F4B7}"/>
              </a:ext>
            </a:extLst>
          </p:cNvPr>
          <p:cNvSpPr/>
          <p:nvPr/>
        </p:nvSpPr>
        <p:spPr>
          <a:xfrm>
            <a:off x="3425476" y="2839592"/>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6" name="object 60">
            <a:extLst>
              <a:ext uri="{FF2B5EF4-FFF2-40B4-BE49-F238E27FC236}">
                <a16:creationId xmlns:a16="http://schemas.microsoft.com/office/drawing/2014/main" id="{E143EFAA-CD81-3B41-9B06-D4EAC3C2FC75}"/>
              </a:ext>
            </a:extLst>
          </p:cNvPr>
          <p:cNvSpPr/>
          <p:nvPr/>
        </p:nvSpPr>
        <p:spPr>
          <a:xfrm>
            <a:off x="3425476" y="2618136"/>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7" name="object 61">
            <a:extLst>
              <a:ext uri="{FF2B5EF4-FFF2-40B4-BE49-F238E27FC236}">
                <a16:creationId xmlns:a16="http://schemas.microsoft.com/office/drawing/2014/main" id="{D9A276B7-A50D-F34E-9EF8-BD3B7D0441A5}"/>
              </a:ext>
            </a:extLst>
          </p:cNvPr>
          <p:cNvSpPr/>
          <p:nvPr/>
        </p:nvSpPr>
        <p:spPr>
          <a:xfrm>
            <a:off x="3425476" y="2396776"/>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8" name="object 62">
            <a:extLst>
              <a:ext uri="{FF2B5EF4-FFF2-40B4-BE49-F238E27FC236}">
                <a16:creationId xmlns:a16="http://schemas.microsoft.com/office/drawing/2014/main" id="{B9BAA7D2-5D5E-0C4F-B959-B0A96E83C5FF}"/>
              </a:ext>
            </a:extLst>
          </p:cNvPr>
          <p:cNvSpPr/>
          <p:nvPr/>
        </p:nvSpPr>
        <p:spPr>
          <a:xfrm>
            <a:off x="3425476" y="2175320"/>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69" name="object 63">
            <a:extLst>
              <a:ext uri="{FF2B5EF4-FFF2-40B4-BE49-F238E27FC236}">
                <a16:creationId xmlns:a16="http://schemas.microsoft.com/office/drawing/2014/main" id="{77B01B5C-D945-D94D-8938-F4B69DE6671B}"/>
              </a:ext>
            </a:extLst>
          </p:cNvPr>
          <p:cNvSpPr/>
          <p:nvPr/>
        </p:nvSpPr>
        <p:spPr>
          <a:xfrm>
            <a:off x="3425476" y="1953863"/>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70" name="object 64">
            <a:extLst>
              <a:ext uri="{FF2B5EF4-FFF2-40B4-BE49-F238E27FC236}">
                <a16:creationId xmlns:a16="http://schemas.microsoft.com/office/drawing/2014/main" id="{448B398A-90BF-194D-89E5-5434553D8E85}"/>
              </a:ext>
            </a:extLst>
          </p:cNvPr>
          <p:cNvSpPr/>
          <p:nvPr/>
        </p:nvSpPr>
        <p:spPr>
          <a:xfrm>
            <a:off x="3425476" y="1739551"/>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71" name="object 65">
            <a:extLst>
              <a:ext uri="{FF2B5EF4-FFF2-40B4-BE49-F238E27FC236}">
                <a16:creationId xmlns:a16="http://schemas.microsoft.com/office/drawing/2014/main" id="{613B8325-F6E4-F342-8222-CB841CF4A90B}"/>
              </a:ext>
            </a:extLst>
          </p:cNvPr>
          <p:cNvSpPr/>
          <p:nvPr/>
        </p:nvSpPr>
        <p:spPr>
          <a:xfrm>
            <a:off x="3425476" y="1518095"/>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72" name="object 66">
            <a:extLst>
              <a:ext uri="{FF2B5EF4-FFF2-40B4-BE49-F238E27FC236}">
                <a16:creationId xmlns:a16="http://schemas.microsoft.com/office/drawing/2014/main" id="{6636643F-3663-5A49-837F-AAD436CFB277}"/>
              </a:ext>
            </a:extLst>
          </p:cNvPr>
          <p:cNvSpPr/>
          <p:nvPr/>
        </p:nvSpPr>
        <p:spPr>
          <a:xfrm>
            <a:off x="3425476" y="1296638"/>
            <a:ext cx="35719" cy="0"/>
          </a:xfrm>
          <a:custGeom>
            <a:avLst/>
            <a:gdLst/>
            <a:ahLst/>
            <a:cxnLst/>
            <a:rect l="l" t="t" r="r" b="b"/>
            <a:pathLst>
              <a:path w="47625">
                <a:moveTo>
                  <a:pt x="0" y="0"/>
                </a:moveTo>
                <a:lnTo>
                  <a:pt x="47625" y="0"/>
                </a:lnTo>
              </a:path>
            </a:pathLst>
          </a:custGeom>
          <a:ln w="9534">
            <a:solidFill>
              <a:srgbClr val="505050"/>
            </a:solidFill>
          </a:ln>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73" name="object 67">
            <a:extLst>
              <a:ext uri="{FF2B5EF4-FFF2-40B4-BE49-F238E27FC236}">
                <a16:creationId xmlns:a16="http://schemas.microsoft.com/office/drawing/2014/main" id="{2AD8A25A-4A36-EB45-9E5D-A5F214AC3E87}"/>
              </a:ext>
            </a:extLst>
          </p:cNvPr>
          <p:cNvSpPr/>
          <p:nvPr/>
        </p:nvSpPr>
        <p:spPr>
          <a:xfrm>
            <a:off x="3857625" y="3802074"/>
            <a:ext cx="57150" cy="64294"/>
          </a:xfrm>
          <a:prstGeom prst="rect">
            <a:avLst/>
          </a:prstGeom>
          <a:blipFill>
            <a:blip r:embed="rId16"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74" name="object 68">
            <a:extLst>
              <a:ext uri="{FF2B5EF4-FFF2-40B4-BE49-F238E27FC236}">
                <a16:creationId xmlns:a16="http://schemas.microsoft.com/office/drawing/2014/main" id="{173E2A81-50ED-AE43-B5DB-21A3386962E4}"/>
              </a:ext>
            </a:extLst>
          </p:cNvPr>
          <p:cNvSpPr/>
          <p:nvPr/>
        </p:nvSpPr>
        <p:spPr>
          <a:xfrm>
            <a:off x="4679157" y="3802074"/>
            <a:ext cx="64294" cy="64294"/>
          </a:xfrm>
          <a:prstGeom prst="rect">
            <a:avLst/>
          </a:prstGeom>
          <a:blipFill>
            <a:blip r:embed="rId9" cstate="print"/>
            <a:stretch>
              <a:fillRect/>
            </a:stretch>
          </a:blipFill>
        </p:spPr>
        <p:txBody>
          <a:bodyPr wrap="square" lIns="0" tIns="0" rIns="0" bIns="0" rtlCol="0"/>
          <a:lstStyle/>
          <a:p>
            <a:endParaRPr sz="1200">
              <a:latin typeface="Verdana" panose="020B0604030504040204" pitchFamily="34" charset="0"/>
              <a:ea typeface="Verdana" panose="020B0604030504040204" pitchFamily="34" charset="0"/>
              <a:cs typeface="Verdana" panose="020B0604030504040204" pitchFamily="34" charset="0"/>
            </a:endParaRPr>
          </a:p>
        </p:txBody>
      </p:sp>
      <p:sp>
        <p:nvSpPr>
          <p:cNvPr id="75" name="object 69">
            <a:extLst>
              <a:ext uri="{FF2B5EF4-FFF2-40B4-BE49-F238E27FC236}">
                <a16:creationId xmlns:a16="http://schemas.microsoft.com/office/drawing/2014/main" id="{F756636E-F193-6A40-9F5A-3023495D5407}"/>
              </a:ext>
            </a:extLst>
          </p:cNvPr>
          <p:cNvSpPr txBox="1"/>
          <p:nvPr/>
        </p:nvSpPr>
        <p:spPr>
          <a:xfrm>
            <a:off x="735329" y="3586936"/>
            <a:ext cx="8235947" cy="305212"/>
          </a:xfrm>
          <a:prstGeom prst="rect">
            <a:avLst/>
          </a:prstGeom>
        </p:spPr>
        <p:txBody>
          <a:bodyPr vert="horz" wrap="square" lIns="0" tIns="0" rIns="0" bIns="0" rtlCol="0">
            <a:spAutoFit/>
          </a:bodyPr>
          <a:lstStyle/>
          <a:p>
            <a:pPr marL="9525">
              <a:tabLst>
                <a:tab pos="2804636" algn="l"/>
                <a:tab pos="3649028" algn="l"/>
                <a:tab pos="4464368" algn="l"/>
                <a:tab pos="5702618" algn="l"/>
                <a:tab pos="6534150" algn="l"/>
                <a:tab pos="7336155" algn="l"/>
              </a:tabLst>
            </a:pP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4</a:t>
            </a:r>
            <a:r>
              <a:rPr sz="700" b="1" spc="-45"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60</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60"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8</a:t>
            </a:r>
            <a:r>
              <a:rPr sz="700" b="1" spc="-45"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69</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4"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1</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6</a:t>
            </a:r>
            <a:r>
              <a:rPr sz="700" b="1" spc="1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38"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71</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4</a:t>
            </a:r>
            <a:r>
              <a:rPr sz="700" b="1" spc="-45"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42</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8</a:t>
            </a:r>
            <a:r>
              <a:rPr sz="700" b="1" spc="-45"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46</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1</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6</a:t>
            </a:r>
            <a:r>
              <a:rPr sz="700" b="1" spc="1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38"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46</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4</a:t>
            </a:r>
            <a:r>
              <a:rPr sz="700" b="1" spc="-45"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18</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8</a:t>
            </a:r>
            <a:r>
              <a:rPr sz="700" b="1" spc="-45"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23</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30" dirty="0">
                <a:solidFill>
                  <a:srgbClr val="505050"/>
                </a:solidFill>
                <a:latin typeface="Verdana" panose="020B0604030504040204" pitchFamily="34" charset="0"/>
                <a:ea typeface="Verdana" panose="020B0604030504040204" pitchFamily="34" charset="0"/>
                <a:cs typeface="Verdana" panose="020B0604030504040204" pitchFamily="34" charset="0"/>
              </a:rPr>
              <a:t>W</a:t>
            </a:r>
            <a:r>
              <a:rPr sz="700" b="1" spc="49"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k</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1</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6</a:t>
            </a:r>
            <a:r>
              <a:rPr sz="700" b="1" spc="11"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38"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25</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a:t>
            </a:r>
            <a:endParaRPr lang="en-GB" sz="700" dirty="0">
              <a:latin typeface="Verdana" panose="020B0604030504040204" pitchFamily="34" charset="0"/>
              <a:ea typeface="Verdana" panose="020B0604030504040204" pitchFamily="34" charset="0"/>
              <a:cs typeface="Verdana" panose="020B0604030504040204" pitchFamily="34" charset="0"/>
            </a:endParaRPr>
          </a:p>
          <a:p>
            <a:pPr marL="252889">
              <a:spcBef>
                <a:spcPts val="675"/>
              </a:spcBef>
              <a:tabLst>
                <a:tab pos="1079659" algn="l"/>
                <a:tab pos="3212306" algn="l"/>
                <a:tab pos="4039553" algn="l"/>
                <a:tab pos="6097429" algn="l"/>
                <a:tab pos="6924199" algn="l"/>
              </a:tabLst>
            </a:pP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U</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S </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r</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lang="en-GB"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p</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o</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	I</a:t>
            </a:r>
            <a:r>
              <a:rPr lang="en-GB"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U</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S </a:t>
            </a:r>
            <a:r>
              <a:rPr lang="en-GB" sz="700" spc="23" dirty="0">
                <a:solidFill>
                  <a:srgbClr val="505050"/>
                </a:solidFill>
                <a:latin typeface="Verdana" panose="020B0604030504040204" pitchFamily="34" charset="0"/>
                <a:ea typeface="Verdana" panose="020B0604030504040204" pitchFamily="34" charset="0"/>
                <a:cs typeface="Verdana" panose="020B0604030504040204" pitchFamily="34" charset="0"/>
              </a:rPr>
              <a:t>r</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lang="en-GB" sz="700" spc="-45" dirty="0">
                <a:solidFill>
                  <a:srgbClr val="505050"/>
                </a:solidFill>
                <a:latin typeface="Verdana" panose="020B0604030504040204" pitchFamily="34" charset="0"/>
                <a:ea typeface="Verdana" panose="020B0604030504040204" pitchFamily="34" charset="0"/>
                <a:cs typeface="Verdana" panose="020B0604030504040204" pitchFamily="34" charset="0"/>
              </a:rPr>
              <a:t>m</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lang="en-GB"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41"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38"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lang="en-GB" sz="700" spc="30" dirty="0">
                <a:solidFill>
                  <a:srgbClr val="505050"/>
                </a:solidFill>
                <a:latin typeface="Verdana" panose="020B0604030504040204" pitchFamily="34" charset="0"/>
                <a:ea typeface="Verdana" panose="020B0604030504040204" pitchFamily="34" charset="0"/>
                <a:cs typeface="Verdana" panose="020B0604030504040204" pitchFamily="34" charset="0"/>
              </a:rPr>
              <a:t>o</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n	I</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U</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S </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r</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lang="en-GB"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p</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o</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	I</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U</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S </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r</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lang="en-GB" sz="700" spc="-45" dirty="0">
                <a:solidFill>
                  <a:srgbClr val="505050"/>
                </a:solidFill>
                <a:latin typeface="Verdana" panose="020B0604030504040204" pitchFamily="34" charset="0"/>
                <a:ea typeface="Verdana" panose="020B0604030504040204" pitchFamily="34" charset="0"/>
                <a:cs typeface="Verdana" panose="020B0604030504040204" pitchFamily="34" charset="0"/>
              </a:rPr>
              <a:t>m</a:t>
            </a:r>
            <a:r>
              <a:rPr lang="en-GB"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38"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41"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o</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n	I</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U</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S </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r</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lang="en-GB"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p</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o</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n</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	I</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U</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S </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r</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lang="en-GB" sz="700" spc="-45" dirty="0">
                <a:solidFill>
                  <a:srgbClr val="505050"/>
                </a:solidFill>
                <a:latin typeface="Verdana" panose="020B0604030504040204" pitchFamily="34" charset="0"/>
                <a:ea typeface="Verdana" panose="020B0604030504040204" pitchFamily="34" charset="0"/>
                <a:cs typeface="Verdana" panose="020B0604030504040204" pitchFamily="34" charset="0"/>
              </a:rPr>
              <a:t>m</a:t>
            </a:r>
            <a:r>
              <a:rPr lang="en-GB"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lang="en-GB" sz="700" spc="-19"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38"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lang="en-GB" sz="700" spc="-41"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lang="en-GB"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o</a:t>
            </a:r>
            <a:r>
              <a:rPr lang="en-GB" sz="700" dirty="0">
                <a:solidFill>
                  <a:srgbClr val="505050"/>
                </a:solidFill>
                <a:latin typeface="Verdana" panose="020B0604030504040204" pitchFamily="34" charset="0"/>
                <a:ea typeface="Verdana" panose="020B0604030504040204" pitchFamily="34" charset="0"/>
                <a:cs typeface="Verdana" panose="020B0604030504040204" pitchFamily="34" charset="0"/>
              </a:rPr>
              <a:t>n</a:t>
            </a:r>
            <a:endParaRPr lang="en-GB" sz="700" dirty="0">
              <a:latin typeface="Verdana" panose="020B0604030504040204" pitchFamily="34" charset="0"/>
              <a:ea typeface="Verdana" panose="020B0604030504040204" pitchFamily="34" charset="0"/>
              <a:cs typeface="Verdana" panose="020B0604030504040204" pitchFamily="34" charset="0"/>
            </a:endParaRPr>
          </a:p>
        </p:txBody>
      </p:sp>
      <p:sp>
        <p:nvSpPr>
          <p:cNvPr id="76" name="object 70">
            <a:extLst>
              <a:ext uri="{FF2B5EF4-FFF2-40B4-BE49-F238E27FC236}">
                <a16:creationId xmlns:a16="http://schemas.microsoft.com/office/drawing/2014/main" id="{BED5F5C5-AE5F-A54F-B6AF-16D11C9EDBD9}"/>
              </a:ext>
            </a:extLst>
          </p:cNvPr>
          <p:cNvSpPr txBox="1"/>
          <p:nvPr/>
        </p:nvSpPr>
        <p:spPr>
          <a:xfrm>
            <a:off x="7180215" y="1140951"/>
            <a:ext cx="626112" cy="169277"/>
          </a:xfrm>
          <a:prstGeom prst="rect">
            <a:avLst/>
          </a:prstGeom>
        </p:spPr>
        <p:txBody>
          <a:bodyPr vert="horz" wrap="square" lIns="0" tIns="0" rIns="0" bIns="0" rtlCol="0">
            <a:spAutoFit/>
          </a:bodyPr>
          <a:lstStyle/>
          <a:p>
            <a:pPr marL="9525" algn="ctr"/>
            <a:r>
              <a:rPr sz="1100" b="1" spc="-11" dirty="0">
                <a:solidFill>
                  <a:srgbClr val="053379"/>
                </a:solidFill>
                <a:latin typeface="Verdana" panose="020B0604030504040204" pitchFamily="34" charset="0"/>
                <a:ea typeface="Verdana" panose="020B0604030504040204" pitchFamily="34" charset="0"/>
                <a:cs typeface="Verdana" panose="020B0604030504040204" pitchFamily="34" charset="0"/>
              </a:rPr>
              <a:t>C</a:t>
            </a:r>
            <a:r>
              <a:rPr sz="1100" b="1" spc="-19" dirty="0">
                <a:solidFill>
                  <a:srgbClr val="053379"/>
                </a:solidFill>
                <a:latin typeface="Verdana" panose="020B0604030504040204" pitchFamily="34" charset="0"/>
                <a:ea typeface="Verdana" panose="020B0604030504040204" pitchFamily="34" charset="0"/>
                <a:cs typeface="Verdana" panose="020B0604030504040204" pitchFamily="34" charset="0"/>
              </a:rPr>
              <a:t>o</a:t>
            </a:r>
            <a:r>
              <a:rPr sz="1100" b="1" spc="-11" dirty="0">
                <a:solidFill>
                  <a:srgbClr val="053379"/>
                </a:solidFill>
                <a:latin typeface="Verdana" panose="020B0604030504040204" pitchFamily="34" charset="0"/>
                <a:ea typeface="Verdana" panose="020B0604030504040204" pitchFamily="34" charset="0"/>
                <a:cs typeface="Verdana" panose="020B0604030504040204" pitchFamily="34" charset="0"/>
              </a:rPr>
              <a:t>l</a:t>
            </a:r>
            <a:r>
              <a:rPr sz="1100" b="1" spc="-19" dirty="0">
                <a:solidFill>
                  <a:srgbClr val="053379"/>
                </a:solidFill>
                <a:latin typeface="Verdana" panose="020B0604030504040204" pitchFamily="34" charset="0"/>
                <a:ea typeface="Verdana" panose="020B0604030504040204" pitchFamily="34" charset="0"/>
                <a:cs typeface="Verdana" panose="020B0604030504040204" pitchFamily="34" charset="0"/>
              </a:rPr>
              <a:t>o</a:t>
            </a:r>
            <a:r>
              <a:rPr sz="1100" b="1" spc="8" dirty="0">
                <a:solidFill>
                  <a:srgbClr val="053379"/>
                </a:solidFill>
                <a:latin typeface="Verdana" panose="020B0604030504040204" pitchFamily="34" charset="0"/>
                <a:ea typeface="Verdana" panose="020B0604030504040204" pitchFamily="34" charset="0"/>
                <a:cs typeface="Verdana" panose="020B0604030504040204" pitchFamily="34" charset="0"/>
              </a:rPr>
              <a:t>n</a:t>
            </a:r>
            <a:endParaRPr sz="1100">
              <a:latin typeface="Verdana" panose="020B0604030504040204" pitchFamily="34" charset="0"/>
              <a:ea typeface="Verdana" panose="020B0604030504040204" pitchFamily="34" charset="0"/>
              <a:cs typeface="Verdana" panose="020B0604030504040204" pitchFamily="34" charset="0"/>
            </a:endParaRPr>
          </a:p>
        </p:txBody>
      </p:sp>
      <p:sp>
        <p:nvSpPr>
          <p:cNvPr id="77" name="object 74">
            <a:extLst>
              <a:ext uri="{FF2B5EF4-FFF2-40B4-BE49-F238E27FC236}">
                <a16:creationId xmlns:a16="http://schemas.microsoft.com/office/drawing/2014/main" id="{F36C4A68-090D-BB48-8950-DA71D8C478F5}"/>
              </a:ext>
            </a:extLst>
          </p:cNvPr>
          <p:cNvSpPr txBox="1"/>
          <p:nvPr/>
        </p:nvSpPr>
        <p:spPr>
          <a:xfrm>
            <a:off x="739188" y="2743962"/>
            <a:ext cx="376618" cy="107722"/>
          </a:xfrm>
          <a:prstGeom prst="rect">
            <a:avLst/>
          </a:prstGeom>
        </p:spPr>
        <p:txBody>
          <a:bodyPr vert="horz" wrap="square" lIns="0" tIns="0" rIns="0" bIns="0" rtlCol="0">
            <a:spAutoFit/>
          </a:bodyPr>
          <a:lstStyle/>
          <a:p>
            <a:pPr marL="9525" algn="ctr"/>
            <a:r>
              <a:rPr sz="700" b="1" spc="-15" dirty="0">
                <a:solidFill>
                  <a:srgbClr val="505050"/>
                </a:solidFill>
                <a:latin typeface="Verdana" panose="020B0604030504040204" pitchFamily="34" charset="0"/>
                <a:ea typeface="Verdana" panose="020B0604030504040204" pitchFamily="34" charset="0"/>
                <a:cs typeface="Verdana" panose="020B0604030504040204" pitchFamily="34" charset="0"/>
              </a:rPr>
              <a:t>26</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7</a:t>
            </a:r>
            <a:endParaRPr sz="700" dirty="0">
              <a:latin typeface="Verdana" panose="020B0604030504040204" pitchFamily="34" charset="0"/>
              <a:ea typeface="Verdana" panose="020B0604030504040204" pitchFamily="34" charset="0"/>
              <a:cs typeface="Verdana" panose="020B0604030504040204" pitchFamily="34" charset="0"/>
            </a:endParaRPr>
          </a:p>
        </p:txBody>
      </p:sp>
      <p:sp>
        <p:nvSpPr>
          <p:cNvPr id="78" name="object 75">
            <a:extLst>
              <a:ext uri="{FF2B5EF4-FFF2-40B4-BE49-F238E27FC236}">
                <a16:creationId xmlns:a16="http://schemas.microsoft.com/office/drawing/2014/main" id="{33300301-F107-1748-931F-802416173B00}"/>
              </a:ext>
            </a:extLst>
          </p:cNvPr>
          <p:cNvSpPr txBox="1"/>
          <p:nvPr/>
        </p:nvSpPr>
        <p:spPr>
          <a:xfrm>
            <a:off x="1509999" y="2756833"/>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26</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1</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79" name="object 76">
            <a:extLst>
              <a:ext uri="{FF2B5EF4-FFF2-40B4-BE49-F238E27FC236}">
                <a16:creationId xmlns:a16="http://schemas.microsoft.com/office/drawing/2014/main" id="{89E461ED-337D-234D-8FB2-1A97848EE97A}"/>
              </a:ext>
            </a:extLst>
          </p:cNvPr>
          <p:cNvSpPr txBox="1"/>
          <p:nvPr/>
        </p:nvSpPr>
        <p:spPr>
          <a:xfrm>
            <a:off x="2280856" y="2587002"/>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33</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8</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0" name="object 77">
            <a:extLst>
              <a:ext uri="{FF2B5EF4-FFF2-40B4-BE49-F238E27FC236}">
                <a16:creationId xmlns:a16="http://schemas.microsoft.com/office/drawing/2014/main" id="{A8CBF202-1E0F-044D-B62F-4079987B415E}"/>
              </a:ext>
            </a:extLst>
          </p:cNvPr>
          <p:cNvSpPr txBox="1"/>
          <p:nvPr/>
        </p:nvSpPr>
        <p:spPr>
          <a:xfrm>
            <a:off x="1109330" y="3294709"/>
            <a:ext cx="278796"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1</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7</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1" name="object 78">
            <a:extLst>
              <a:ext uri="{FF2B5EF4-FFF2-40B4-BE49-F238E27FC236}">
                <a16:creationId xmlns:a16="http://schemas.microsoft.com/office/drawing/2014/main" id="{775BFE74-0D05-8E44-AE8C-221EDCCA16BF}"/>
              </a:ext>
            </a:extLst>
          </p:cNvPr>
          <p:cNvSpPr txBox="1"/>
          <p:nvPr/>
        </p:nvSpPr>
        <p:spPr>
          <a:xfrm>
            <a:off x="1880187" y="3204222"/>
            <a:ext cx="278796"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5</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8</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2" name="object 79">
            <a:extLst>
              <a:ext uri="{FF2B5EF4-FFF2-40B4-BE49-F238E27FC236}">
                <a16:creationId xmlns:a16="http://schemas.microsoft.com/office/drawing/2014/main" id="{7C14C007-1E4B-8643-BF71-B0E5BEC57DE4}"/>
              </a:ext>
            </a:extLst>
          </p:cNvPr>
          <p:cNvSpPr txBox="1"/>
          <p:nvPr/>
        </p:nvSpPr>
        <p:spPr>
          <a:xfrm>
            <a:off x="2602039" y="3083064"/>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11</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3</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3" name="object 80">
            <a:extLst>
              <a:ext uri="{FF2B5EF4-FFF2-40B4-BE49-F238E27FC236}">
                <a16:creationId xmlns:a16="http://schemas.microsoft.com/office/drawing/2014/main" id="{BAB8254E-205B-F14C-98DD-54A6FBD0246A}"/>
              </a:ext>
            </a:extLst>
          </p:cNvPr>
          <p:cNvSpPr txBox="1"/>
          <p:nvPr/>
        </p:nvSpPr>
        <p:spPr>
          <a:xfrm>
            <a:off x="414338" y="1234070"/>
            <a:ext cx="192881" cy="2082621"/>
          </a:xfrm>
          <a:prstGeom prst="rect">
            <a:avLst/>
          </a:prstGeom>
        </p:spPr>
        <p:txBody>
          <a:bodyPr vert="horz" wrap="square" lIns="0" tIns="0" rIns="0" bIns="0" rtlCol="0">
            <a:spAutoFit/>
          </a:bodyPr>
          <a:lstStyle/>
          <a:p>
            <a:pPr algn="ctr">
              <a:lnSpc>
                <a:spcPct val="100000"/>
              </a:lnSpc>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100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90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80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70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60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50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40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30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20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10</a:t>
            </a:r>
            <a:endParaRPr sz="700">
              <a:latin typeface="Verdana" panose="020B0604030504040204" pitchFamily="34" charset="0"/>
              <a:ea typeface="Verdana" panose="020B0604030504040204" pitchFamily="34" charset="0"/>
              <a:cs typeface="Verdana" panose="020B0604030504040204" pitchFamily="34" charset="0"/>
            </a:endParaRPr>
          </a:p>
          <a:p>
            <a:pPr marL="115253"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4" name="object 81">
            <a:extLst>
              <a:ext uri="{FF2B5EF4-FFF2-40B4-BE49-F238E27FC236}">
                <a16:creationId xmlns:a16="http://schemas.microsoft.com/office/drawing/2014/main" id="{3451A25A-7AD4-BD4D-9AFC-C50708C17179}"/>
              </a:ext>
            </a:extLst>
          </p:cNvPr>
          <p:cNvSpPr txBox="1"/>
          <p:nvPr/>
        </p:nvSpPr>
        <p:spPr>
          <a:xfrm>
            <a:off x="267652" y="2122563"/>
            <a:ext cx="107722" cy="567690"/>
          </a:xfrm>
          <a:prstGeom prst="rect">
            <a:avLst/>
          </a:prstGeom>
        </p:spPr>
        <p:txBody>
          <a:bodyPr vert="vert270" wrap="square" lIns="0" tIns="0" rIns="0" bIns="0" rtlCol="0">
            <a:spAutoFit/>
          </a:bodyPr>
          <a:lstStyle/>
          <a:p>
            <a:pPr marL="9525"/>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P</a:t>
            </a: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a</a:t>
            </a:r>
            <a:r>
              <a:rPr sz="700" spc="-23" dirty="0">
                <a:solidFill>
                  <a:srgbClr val="505050"/>
                </a:solidFill>
                <a:latin typeface="Verdana" panose="020B0604030504040204" pitchFamily="34" charset="0"/>
                <a:ea typeface="Verdana" panose="020B0604030504040204" pitchFamily="34" charset="0"/>
                <a:cs typeface="Verdana" panose="020B0604030504040204" pitchFamily="34" charset="0"/>
              </a:rPr>
              <a:t>t</a:t>
            </a: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i</a:t>
            </a:r>
            <a:r>
              <a:rPr sz="700" dirty="0">
                <a:solidFill>
                  <a:srgbClr val="505050"/>
                </a:solidFill>
                <a:latin typeface="Verdana" panose="020B0604030504040204" pitchFamily="34" charset="0"/>
                <a:ea typeface="Verdana" panose="020B0604030504040204" pitchFamily="34" charset="0"/>
                <a:cs typeface="Verdana" panose="020B0604030504040204" pitchFamily="34" charset="0"/>
              </a:rPr>
              <a:t>e</a:t>
            </a:r>
            <a:r>
              <a:rPr sz="700" spc="-23" dirty="0">
                <a:solidFill>
                  <a:srgbClr val="505050"/>
                </a:solidFill>
                <a:latin typeface="Verdana" panose="020B0604030504040204" pitchFamily="34" charset="0"/>
                <a:ea typeface="Verdana" panose="020B0604030504040204" pitchFamily="34" charset="0"/>
                <a:cs typeface="Verdana" panose="020B0604030504040204" pitchFamily="34" charset="0"/>
              </a:rPr>
              <a:t>nt</a:t>
            </a:r>
            <a:r>
              <a:rPr sz="700" dirty="0">
                <a:solidFill>
                  <a:srgbClr val="505050"/>
                </a:solidFill>
                <a:latin typeface="Verdana" panose="020B0604030504040204" pitchFamily="34" charset="0"/>
                <a:ea typeface="Verdana" panose="020B0604030504040204" pitchFamily="34" charset="0"/>
                <a:cs typeface="Verdana" panose="020B0604030504040204" pitchFamily="34" charset="0"/>
              </a:rPr>
              <a:t>s</a:t>
            </a:r>
            <a:r>
              <a:rPr sz="700" spc="4" dirty="0">
                <a:solidFill>
                  <a:srgbClr val="505050"/>
                </a:solidFill>
                <a:latin typeface="Verdana" panose="020B0604030504040204" pitchFamily="34" charset="0"/>
                <a:ea typeface="Verdana" panose="020B0604030504040204" pitchFamily="34" charset="0"/>
                <a:cs typeface="Verdana" panose="020B0604030504040204" pitchFamily="34" charset="0"/>
              </a:rPr>
              <a:t> (</a:t>
            </a:r>
            <a:r>
              <a:rPr sz="700" spc="-26"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dirty="0">
                <a:solidFill>
                  <a:srgbClr val="505050"/>
                </a:solidFill>
                <a:latin typeface="Verdana" panose="020B0604030504040204" pitchFamily="34" charset="0"/>
                <a:ea typeface="Verdana" panose="020B0604030504040204" pitchFamily="34" charset="0"/>
                <a:cs typeface="Verdana" panose="020B0604030504040204" pitchFamily="34" charset="0"/>
              </a:rPr>
              <a:t>)</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5" name="object 82">
            <a:extLst>
              <a:ext uri="{FF2B5EF4-FFF2-40B4-BE49-F238E27FC236}">
                <a16:creationId xmlns:a16="http://schemas.microsoft.com/office/drawing/2014/main" id="{BE1C40A7-47F3-5C4D-AC84-C60DF8AB2A82}"/>
              </a:ext>
            </a:extLst>
          </p:cNvPr>
          <p:cNvSpPr txBox="1"/>
          <p:nvPr/>
        </p:nvSpPr>
        <p:spPr>
          <a:xfrm>
            <a:off x="1254455" y="1140951"/>
            <a:ext cx="785882" cy="169277"/>
          </a:xfrm>
          <a:prstGeom prst="rect">
            <a:avLst/>
          </a:prstGeom>
        </p:spPr>
        <p:txBody>
          <a:bodyPr vert="horz" wrap="square" lIns="0" tIns="0" rIns="0" bIns="0" rtlCol="0">
            <a:spAutoFit/>
          </a:bodyPr>
          <a:lstStyle/>
          <a:p>
            <a:pPr marL="9525" algn="ctr"/>
            <a:r>
              <a:rPr sz="1100" b="1" spc="8" dirty="0">
                <a:solidFill>
                  <a:srgbClr val="053379"/>
                </a:solidFill>
                <a:latin typeface="Verdana" panose="020B0604030504040204" pitchFamily="34" charset="0"/>
                <a:ea typeface="Verdana" panose="020B0604030504040204" pitchFamily="34" charset="0"/>
                <a:cs typeface="Verdana" panose="020B0604030504040204" pitchFamily="34" charset="0"/>
              </a:rPr>
              <a:t>Ov</a:t>
            </a:r>
            <a:r>
              <a:rPr sz="1100" b="1" spc="23" dirty="0">
                <a:solidFill>
                  <a:srgbClr val="053379"/>
                </a:solidFill>
                <a:latin typeface="Verdana" panose="020B0604030504040204" pitchFamily="34" charset="0"/>
                <a:ea typeface="Verdana" panose="020B0604030504040204" pitchFamily="34" charset="0"/>
                <a:cs typeface="Verdana" panose="020B0604030504040204" pitchFamily="34" charset="0"/>
              </a:rPr>
              <a:t>e</a:t>
            </a:r>
            <a:r>
              <a:rPr sz="1100" b="1" spc="-49" dirty="0">
                <a:solidFill>
                  <a:srgbClr val="053379"/>
                </a:solidFill>
                <a:latin typeface="Verdana" panose="020B0604030504040204" pitchFamily="34" charset="0"/>
                <a:ea typeface="Verdana" panose="020B0604030504040204" pitchFamily="34" charset="0"/>
                <a:cs typeface="Verdana" panose="020B0604030504040204" pitchFamily="34" charset="0"/>
              </a:rPr>
              <a:t>r</a:t>
            </a:r>
            <a:r>
              <a:rPr sz="1100" b="1" spc="-19" dirty="0">
                <a:solidFill>
                  <a:srgbClr val="053379"/>
                </a:solidFill>
                <a:latin typeface="Verdana" panose="020B0604030504040204" pitchFamily="34" charset="0"/>
                <a:ea typeface="Verdana" panose="020B0604030504040204" pitchFamily="34" charset="0"/>
                <a:cs typeface="Verdana" panose="020B0604030504040204" pitchFamily="34" charset="0"/>
              </a:rPr>
              <a:t>a</a:t>
            </a:r>
            <a:r>
              <a:rPr sz="1100" b="1" spc="-11" dirty="0">
                <a:solidFill>
                  <a:srgbClr val="053379"/>
                </a:solidFill>
                <a:latin typeface="Verdana" panose="020B0604030504040204" pitchFamily="34" charset="0"/>
                <a:ea typeface="Verdana" panose="020B0604030504040204" pitchFamily="34" charset="0"/>
                <a:cs typeface="Verdana" panose="020B0604030504040204" pitchFamily="34" charset="0"/>
              </a:rPr>
              <a:t>l</a:t>
            </a:r>
            <a:r>
              <a:rPr sz="1100" b="1" dirty="0">
                <a:solidFill>
                  <a:srgbClr val="053379"/>
                </a:solidFill>
                <a:latin typeface="Verdana" panose="020B0604030504040204" pitchFamily="34" charset="0"/>
                <a:ea typeface="Verdana" panose="020B0604030504040204" pitchFamily="34" charset="0"/>
                <a:cs typeface="Verdana" panose="020B0604030504040204" pitchFamily="34" charset="0"/>
              </a:rPr>
              <a:t>l</a:t>
            </a:r>
            <a:endParaRPr sz="1100" dirty="0">
              <a:latin typeface="Verdana" panose="020B0604030504040204" pitchFamily="34" charset="0"/>
              <a:ea typeface="Verdana" panose="020B0604030504040204" pitchFamily="34" charset="0"/>
              <a:cs typeface="Verdana" panose="020B0604030504040204" pitchFamily="34" charset="0"/>
            </a:endParaRPr>
          </a:p>
        </p:txBody>
      </p:sp>
      <p:sp>
        <p:nvSpPr>
          <p:cNvPr id="86" name="object 83">
            <a:extLst>
              <a:ext uri="{FF2B5EF4-FFF2-40B4-BE49-F238E27FC236}">
                <a16:creationId xmlns:a16="http://schemas.microsoft.com/office/drawing/2014/main" id="{3E40B74F-980D-4249-8E8A-76B7C3B502CE}"/>
              </a:ext>
            </a:extLst>
          </p:cNvPr>
          <p:cNvSpPr txBox="1"/>
          <p:nvPr/>
        </p:nvSpPr>
        <p:spPr>
          <a:xfrm>
            <a:off x="3515201" y="2648724"/>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31</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7" name="object 84">
            <a:extLst>
              <a:ext uri="{FF2B5EF4-FFF2-40B4-BE49-F238E27FC236}">
                <a16:creationId xmlns:a16="http://schemas.microsoft.com/office/drawing/2014/main" id="{C6BDC9D8-2599-5747-8183-E150BECB2B52}"/>
              </a:ext>
            </a:extLst>
          </p:cNvPr>
          <p:cNvSpPr txBox="1"/>
          <p:nvPr/>
        </p:nvSpPr>
        <p:spPr>
          <a:xfrm>
            <a:off x="4359593" y="2853702"/>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21</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7</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8" name="object 85">
            <a:extLst>
              <a:ext uri="{FF2B5EF4-FFF2-40B4-BE49-F238E27FC236}">
                <a16:creationId xmlns:a16="http://schemas.microsoft.com/office/drawing/2014/main" id="{BD646744-87C4-BE46-B7BE-EC91181CCA5F}"/>
              </a:ext>
            </a:extLst>
          </p:cNvPr>
          <p:cNvSpPr txBox="1"/>
          <p:nvPr/>
        </p:nvSpPr>
        <p:spPr>
          <a:xfrm>
            <a:off x="5204079" y="2662060"/>
            <a:ext cx="376618"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30</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4</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89" name="object 86">
            <a:extLst>
              <a:ext uri="{FF2B5EF4-FFF2-40B4-BE49-F238E27FC236}">
                <a16:creationId xmlns:a16="http://schemas.microsoft.com/office/drawing/2014/main" id="{FB8BA63A-8793-9846-9096-4FE5BF9D5025}"/>
              </a:ext>
            </a:extLst>
          </p:cNvPr>
          <p:cNvSpPr txBox="1"/>
          <p:nvPr/>
        </p:nvSpPr>
        <p:spPr>
          <a:xfrm>
            <a:off x="3916157" y="3279279"/>
            <a:ext cx="278796"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2</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4</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90" name="object 87">
            <a:extLst>
              <a:ext uri="{FF2B5EF4-FFF2-40B4-BE49-F238E27FC236}">
                <a16:creationId xmlns:a16="http://schemas.microsoft.com/office/drawing/2014/main" id="{A31A9CD0-8C47-E547-BAC8-37222E823060}"/>
              </a:ext>
            </a:extLst>
          </p:cNvPr>
          <p:cNvSpPr txBox="1"/>
          <p:nvPr/>
        </p:nvSpPr>
        <p:spPr>
          <a:xfrm>
            <a:off x="4760548" y="3283934"/>
            <a:ext cx="278796" cy="107722"/>
          </a:xfrm>
          <a:prstGeom prst="rect">
            <a:avLst/>
          </a:prstGeom>
        </p:spPr>
        <p:txBody>
          <a:bodyPr vert="horz" wrap="square" lIns="0" tIns="0" rIns="0" bIns="0" rtlCol="0">
            <a:spAutoFit/>
          </a:bodyPr>
          <a:lstStyle/>
          <a:p>
            <a:pPr marL="9525" algn="ctr"/>
            <a:r>
              <a:rPr sz="700" b="1" spc="-15" dirty="0">
                <a:solidFill>
                  <a:srgbClr val="505050"/>
                </a:solidFill>
                <a:latin typeface="Verdana" panose="020B0604030504040204" pitchFamily="34" charset="0"/>
                <a:ea typeface="Verdana" panose="020B0604030504040204" pitchFamily="34" charset="0"/>
                <a:cs typeface="Verdana" panose="020B0604030504040204" pitchFamily="34" charset="0"/>
              </a:rPr>
              <a:t>2</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2</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91" name="object 88">
            <a:extLst>
              <a:ext uri="{FF2B5EF4-FFF2-40B4-BE49-F238E27FC236}">
                <a16:creationId xmlns:a16="http://schemas.microsoft.com/office/drawing/2014/main" id="{3961C73D-569A-BB4B-B73A-1215DD856267}"/>
              </a:ext>
            </a:extLst>
          </p:cNvPr>
          <p:cNvSpPr txBox="1"/>
          <p:nvPr/>
        </p:nvSpPr>
        <p:spPr>
          <a:xfrm>
            <a:off x="5604844" y="3237369"/>
            <a:ext cx="278796" cy="107722"/>
          </a:xfrm>
          <a:prstGeom prst="rect">
            <a:avLst/>
          </a:prstGeom>
        </p:spPr>
        <p:txBody>
          <a:bodyPr vert="horz" wrap="square" lIns="0" tIns="0" rIns="0" bIns="0" rtlCol="0">
            <a:spAutoFit/>
          </a:bodyPr>
          <a:lstStyle/>
          <a:p>
            <a:pPr marL="9525" algn="ctr"/>
            <a:r>
              <a:rPr sz="700" b="1" spc="-8" dirty="0">
                <a:solidFill>
                  <a:srgbClr val="505050"/>
                </a:solidFill>
                <a:latin typeface="Verdana" panose="020B0604030504040204" pitchFamily="34" charset="0"/>
                <a:ea typeface="Verdana" panose="020B0604030504040204" pitchFamily="34" charset="0"/>
                <a:cs typeface="Verdana" panose="020B0604030504040204" pitchFamily="34" charset="0"/>
              </a:rPr>
              <a:t>4</a:t>
            </a:r>
            <a:r>
              <a:rPr sz="700" b="1" spc="-19" dirty="0">
                <a:solidFill>
                  <a:srgbClr val="505050"/>
                </a:solidFill>
                <a:latin typeface="Verdana" panose="020B0604030504040204" pitchFamily="34" charset="0"/>
                <a:ea typeface="Verdana" panose="020B0604030504040204" pitchFamily="34" charset="0"/>
                <a:cs typeface="Verdana" panose="020B0604030504040204" pitchFamily="34" charset="0"/>
              </a:rPr>
              <a:t>.</a:t>
            </a:r>
            <a:r>
              <a:rPr sz="700" b="1" dirty="0">
                <a:solidFill>
                  <a:srgbClr val="505050"/>
                </a:solidFill>
                <a:latin typeface="Verdana" panose="020B0604030504040204" pitchFamily="34" charset="0"/>
                <a:ea typeface="Verdana" panose="020B0604030504040204" pitchFamily="34" charset="0"/>
                <a:cs typeface="Verdana" panose="020B0604030504040204" pitchFamily="34" charset="0"/>
              </a:rPr>
              <a:t>3</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92" name="object 89">
            <a:extLst>
              <a:ext uri="{FF2B5EF4-FFF2-40B4-BE49-F238E27FC236}">
                <a16:creationId xmlns:a16="http://schemas.microsoft.com/office/drawing/2014/main" id="{D0E8A279-425A-1345-B8CE-AAC08D80E910}"/>
              </a:ext>
            </a:extLst>
          </p:cNvPr>
          <p:cNvSpPr txBox="1"/>
          <p:nvPr/>
        </p:nvSpPr>
        <p:spPr>
          <a:xfrm>
            <a:off x="3172778" y="1234070"/>
            <a:ext cx="192881" cy="2082621"/>
          </a:xfrm>
          <a:prstGeom prst="rect">
            <a:avLst/>
          </a:prstGeom>
        </p:spPr>
        <p:txBody>
          <a:bodyPr vert="horz" wrap="square" lIns="0" tIns="0" rIns="0" bIns="0" rtlCol="0">
            <a:spAutoFit/>
          </a:bodyPr>
          <a:lstStyle/>
          <a:p>
            <a:pPr algn="ctr">
              <a:lnSpc>
                <a:spcPct val="100000"/>
              </a:lnSpc>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100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90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80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70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60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50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15" dirty="0">
                <a:solidFill>
                  <a:srgbClr val="505050"/>
                </a:solidFill>
                <a:latin typeface="Verdana" panose="020B0604030504040204" pitchFamily="34" charset="0"/>
                <a:ea typeface="Verdana" panose="020B0604030504040204" pitchFamily="34" charset="0"/>
                <a:cs typeface="Verdana" panose="020B0604030504040204" pitchFamily="34" charset="0"/>
              </a:rPr>
              <a:t>40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30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20</a:t>
            </a:r>
            <a:endParaRPr sz="700">
              <a:latin typeface="Verdana" panose="020B0604030504040204" pitchFamily="34" charset="0"/>
              <a:ea typeface="Verdana" panose="020B0604030504040204" pitchFamily="34" charset="0"/>
              <a:cs typeface="Verdana" panose="020B0604030504040204" pitchFamily="34" charset="0"/>
            </a:endParaRPr>
          </a:p>
          <a:p>
            <a:pPr marL="56198" algn="ctr">
              <a:spcBef>
                <a:spcPts val="652"/>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10</a:t>
            </a:r>
            <a:endParaRPr sz="700">
              <a:latin typeface="Verdana" panose="020B0604030504040204" pitchFamily="34" charset="0"/>
              <a:ea typeface="Verdana" panose="020B0604030504040204" pitchFamily="34" charset="0"/>
              <a:cs typeface="Verdana" panose="020B0604030504040204" pitchFamily="34" charset="0"/>
            </a:endParaRPr>
          </a:p>
          <a:p>
            <a:pPr marL="115253" algn="ctr">
              <a:spcBef>
                <a:spcPts val="656"/>
              </a:spcBef>
            </a:pPr>
            <a:r>
              <a:rPr sz="700" spc="-8" dirty="0">
                <a:solidFill>
                  <a:srgbClr val="505050"/>
                </a:solidFill>
                <a:latin typeface="Verdana" panose="020B0604030504040204" pitchFamily="34" charset="0"/>
                <a:ea typeface="Verdana" panose="020B0604030504040204" pitchFamily="34" charset="0"/>
                <a:cs typeface="Verdana" panose="020B0604030504040204" pitchFamily="34" charset="0"/>
              </a:rPr>
              <a:t>0</a:t>
            </a:r>
            <a:endParaRPr sz="700">
              <a:latin typeface="Verdana" panose="020B0604030504040204" pitchFamily="34" charset="0"/>
              <a:ea typeface="Verdana" panose="020B0604030504040204" pitchFamily="34" charset="0"/>
              <a:cs typeface="Verdana" panose="020B0604030504040204" pitchFamily="34" charset="0"/>
            </a:endParaRPr>
          </a:p>
        </p:txBody>
      </p:sp>
      <p:sp>
        <p:nvSpPr>
          <p:cNvPr id="93" name="object 90">
            <a:extLst>
              <a:ext uri="{FF2B5EF4-FFF2-40B4-BE49-F238E27FC236}">
                <a16:creationId xmlns:a16="http://schemas.microsoft.com/office/drawing/2014/main" id="{445A6023-91DB-0E4D-B13F-CE094660E9D9}"/>
              </a:ext>
            </a:extLst>
          </p:cNvPr>
          <p:cNvSpPr txBox="1"/>
          <p:nvPr/>
        </p:nvSpPr>
        <p:spPr>
          <a:xfrm>
            <a:off x="4292321" y="1140951"/>
            <a:ext cx="634988" cy="169277"/>
          </a:xfrm>
          <a:prstGeom prst="rect">
            <a:avLst/>
          </a:prstGeom>
        </p:spPr>
        <p:txBody>
          <a:bodyPr vert="horz" wrap="square" lIns="0" tIns="0" rIns="0" bIns="0" rtlCol="0">
            <a:spAutoFit/>
          </a:bodyPr>
          <a:lstStyle/>
          <a:p>
            <a:pPr marL="9525" algn="ctr"/>
            <a:r>
              <a:rPr sz="1100" b="1" spc="19" dirty="0">
                <a:solidFill>
                  <a:srgbClr val="053379"/>
                </a:solidFill>
                <a:latin typeface="Verdana" panose="020B0604030504040204" pitchFamily="34" charset="0"/>
                <a:ea typeface="Verdana" panose="020B0604030504040204" pitchFamily="34" charset="0"/>
                <a:cs typeface="Verdana" panose="020B0604030504040204" pitchFamily="34" charset="0"/>
              </a:rPr>
              <a:t>I</a:t>
            </a:r>
            <a:r>
              <a:rPr sz="1100" b="1" spc="-11" dirty="0">
                <a:solidFill>
                  <a:srgbClr val="053379"/>
                </a:solidFill>
                <a:latin typeface="Verdana" panose="020B0604030504040204" pitchFamily="34" charset="0"/>
                <a:ea typeface="Verdana" panose="020B0604030504040204" pitchFamily="34" charset="0"/>
                <a:cs typeface="Verdana" panose="020B0604030504040204" pitchFamily="34" charset="0"/>
              </a:rPr>
              <a:t>l</a:t>
            </a:r>
            <a:r>
              <a:rPr sz="1100" b="1" spc="23" dirty="0">
                <a:solidFill>
                  <a:srgbClr val="053379"/>
                </a:solidFill>
                <a:latin typeface="Verdana" panose="020B0604030504040204" pitchFamily="34" charset="0"/>
                <a:ea typeface="Verdana" panose="020B0604030504040204" pitchFamily="34" charset="0"/>
                <a:cs typeface="Verdana" panose="020B0604030504040204" pitchFamily="34" charset="0"/>
              </a:rPr>
              <a:t>e</a:t>
            </a:r>
            <a:r>
              <a:rPr sz="1100" b="1" spc="-19" dirty="0">
                <a:solidFill>
                  <a:srgbClr val="053379"/>
                </a:solidFill>
                <a:latin typeface="Verdana" panose="020B0604030504040204" pitchFamily="34" charset="0"/>
                <a:ea typeface="Verdana" panose="020B0604030504040204" pitchFamily="34" charset="0"/>
                <a:cs typeface="Verdana" panose="020B0604030504040204" pitchFamily="34" charset="0"/>
              </a:rPr>
              <a:t>u</a:t>
            </a:r>
            <a:r>
              <a:rPr sz="1100" b="1" spc="11" dirty="0">
                <a:solidFill>
                  <a:srgbClr val="053379"/>
                </a:solidFill>
                <a:latin typeface="Verdana" panose="020B0604030504040204" pitchFamily="34" charset="0"/>
                <a:ea typeface="Verdana" panose="020B0604030504040204" pitchFamily="34" charset="0"/>
                <a:cs typeface="Verdana" panose="020B0604030504040204" pitchFamily="34" charset="0"/>
              </a:rPr>
              <a:t>m</a:t>
            </a:r>
            <a:endParaRPr sz="1100">
              <a:latin typeface="Verdana" panose="020B0604030504040204" pitchFamily="34" charset="0"/>
              <a:ea typeface="Verdana" panose="020B0604030504040204" pitchFamily="34" charset="0"/>
              <a:cs typeface="Verdana" panose="020B0604030504040204" pitchFamily="34" charset="0"/>
            </a:endParaRPr>
          </a:p>
        </p:txBody>
      </p:sp>
      <p:sp>
        <p:nvSpPr>
          <p:cNvPr id="94" name="TextBox 93">
            <a:extLst>
              <a:ext uri="{FF2B5EF4-FFF2-40B4-BE49-F238E27FC236}">
                <a16:creationId xmlns:a16="http://schemas.microsoft.com/office/drawing/2014/main" id="{C2E5119F-4127-4AFA-8C03-BD4E5A5E7407}"/>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311078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EF6BEF-D8E1-C54E-8747-37A2C63F05B6}"/>
              </a:ext>
            </a:extLst>
          </p:cNvPr>
          <p:cNvSpPr>
            <a:spLocks noGrp="1"/>
          </p:cNvSpPr>
          <p:nvPr>
            <p:ph type="title"/>
          </p:nvPr>
        </p:nvSpPr>
        <p:spPr/>
        <p:txBody>
          <a:bodyPr/>
          <a:lstStyle/>
          <a:p>
            <a:r>
              <a:rPr lang="en-GB" dirty="0"/>
              <a:t>SEAVUE: Study Design</a:t>
            </a:r>
            <a:r>
              <a:rPr lang="en-GB" baseline="30000" dirty="0"/>
              <a:t>1,2</a:t>
            </a:r>
            <a:endParaRPr lang="en-BE" baseline="30000" dirty="0"/>
          </a:p>
        </p:txBody>
      </p:sp>
      <p:sp>
        <p:nvSpPr>
          <p:cNvPr id="6" name="Text Placeholder 5">
            <a:extLst>
              <a:ext uri="{FF2B5EF4-FFF2-40B4-BE49-F238E27FC236}">
                <a16:creationId xmlns:a16="http://schemas.microsoft.com/office/drawing/2014/main" id="{814883D6-A44C-9147-B07E-4CFF59D4CAAF}"/>
              </a:ext>
            </a:extLst>
          </p:cNvPr>
          <p:cNvSpPr>
            <a:spLocks noGrp="1"/>
          </p:cNvSpPr>
          <p:nvPr>
            <p:ph type="body" sz="quarter" idx="17"/>
          </p:nvPr>
        </p:nvSpPr>
        <p:spPr>
          <a:xfrm>
            <a:off x="360005" y="4399051"/>
            <a:ext cx="6286500" cy="620582"/>
          </a:xfrm>
        </p:spPr>
        <p:txBody>
          <a:bodyPr/>
          <a:lstStyle/>
          <a:p>
            <a:r>
              <a:rPr lang="en-GB" dirty="0"/>
              <a:t>SC: subcutaneous; IV: intravenous; EOW: every other week; USPI: United States Prescribing Information</a:t>
            </a:r>
          </a:p>
          <a:p>
            <a:r>
              <a:rPr lang="en-GB" dirty="0"/>
              <a:t>* UST 260 mg (weight ≤55 kg); UST 390 mg (weight &gt;55 kg and ≤85 kg); UST 520 mg (weight &gt;85 kg)</a:t>
            </a:r>
          </a:p>
          <a:p>
            <a:r>
              <a:rPr lang="en-GB" dirty="0"/>
              <a:t>Abstract Sands et al. Ustekinumab vs. Adalimumab for Induction and Maintenance Therapy in Moderate-to- Severe Crohn’s Disease: The SEAVUE Study. https://eventpilotadmin.com/web/</a:t>
            </a:r>
            <a:r>
              <a:rPr lang="en-GB" dirty="0" err="1"/>
              <a:t>planner.php?id</a:t>
            </a:r>
            <a:r>
              <a:rPr lang="en-GB" dirty="0"/>
              <a:t>=DDW21LITE #775 Virtual DDW, 21-23 May 2021.Virtual DDW, 21-23 May 2021.</a:t>
            </a:r>
          </a:p>
          <a:p>
            <a:r>
              <a:rPr lang="en-GB" dirty="0"/>
              <a:t>https://</a:t>
            </a:r>
            <a:r>
              <a:rPr lang="en-GB" dirty="0" err="1"/>
              <a:t>clinicaltrials.gov</a:t>
            </a:r>
            <a:r>
              <a:rPr lang="en-GB" dirty="0"/>
              <a:t>/ct2/show/NCT03464136</a:t>
            </a:r>
          </a:p>
        </p:txBody>
      </p:sp>
      <p:sp>
        <p:nvSpPr>
          <p:cNvPr id="7" name="Text Placeholder 6">
            <a:extLst>
              <a:ext uri="{FF2B5EF4-FFF2-40B4-BE49-F238E27FC236}">
                <a16:creationId xmlns:a16="http://schemas.microsoft.com/office/drawing/2014/main" id="{87B2884C-66B3-3B40-8CDB-35B86621161E}"/>
              </a:ext>
            </a:extLst>
          </p:cNvPr>
          <p:cNvSpPr>
            <a:spLocks noGrp="1"/>
          </p:cNvSpPr>
          <p:nvPr>
            <p:ph type="body" sz="quarter" idx="18"/>
          </p:nvPr>
        </p:nvSpPr>
        <p:spPr>
          <a:xfrm>
            <a:off x="450850" y="2691068"/>
            <a:ext cx="8239125" cy="1398440"/>
          </a:xfrm>
        </p:spPr>
        <p:txBody>
          <a:bodyPr/>
          <a:lstStyle/>
          <a:p>
            <a:pPr>
              <a:spcBef>
                <a:spcPts val="0"/>
              </a:spcBef>
              <a:spcAft>
                <a:spcPts val="600"/>
              </a:spcAft>
            </a:pPr>
            <a:r>
              <a:rPr lang="en-GB" sz="1400" dirty="0"/>
              <a:t>On-label dosing of both drugs per USPI</a:t>
            </a:r>
          </a:p>
          <a:p>
            <a:pPr>
              <a:spcBef>
                <a:spcPts val="0"/>
              </a:spcBef>
              <a:spcAft>
                <a:spcPts val="600"/>
              </a:spcAft>
            </a:pPr>
            <a:r>
              <a:rPr lang="en-GB" sz="1400" dirty="0"/>
              <a:t>“New” citrate-free 40 mg/0.4 ml Humira formulation used</a:t>
            </a:r>
          </a:p>
          <a:p>
            <a:pPr>
              <a:spcBef>
                <a:spcPts val="0"/>
              </a:spcBef>
              <a:spcAft>
                <a:spcPts val="600"/>
              </a:spcAft>
            </a:pPr>
            <a:r>
              <a:rPr lang="en-GB" sz="1400" dirty="0"/>
              <a:t>Target sample of 350 subjects, 386 subjects randomized</a:t>
            </a:r>
          </a:p>
          <a:p>
            <a:pPr>
              <a:spcBef>
                <a:spcPts val="0"/>
              </a:spcBef>
              <a:spcAft>
                <a:spcPts val="600"/>
              </a:spcAft>
            </a:pPr>
            <a:r>
              <a:rPr lang="en-GB" sz="1400" dirty="0"/>
              <a:t>Randomization stratified by use of steroids (Yes, No), CDAI score (≤ 300 or &gt; 300), and any ulcerations &gt;5 mm (Yes, No) at baseline </a:t>
            </a:r>
          </a:p>
        </p:txBody>
      </p:sp>
      <p:pic>
        <p:nvPicPr>
          <p:cNvPr id="8" name="Afbeelding 8">
            <a:extLst>
              <a:ext uri="{FF2B5EF4-FFF2-40B4-BE49-F238E27FC236}">
                <a16:creationId xmlns:a16="http://schemas.microsoft.com/office/drawing/2014/main" id="{9B591C1C-8738-504E-AD0B-309C9BF4C418}"/>
              </a:ext>
            </a:extLst>
          </p:cNvPr>
          <p:cNvPicPr>
            <a:picLocks noChangeAspect="1"/>
          </p:cNvPicPr>
          <p:nvPr/>
        </p:nvPicPr>
        <p:blipFill>
          <a:blip r:embed="rId2"/>
          <a:stretch>
            <a:fillRect/>
          </a:stretch>
        </p:blipFill>
        <p:spPr>
          <a:xfrm>
            <a:off x="276958" y="744449"/>
            <a:ext cx="8590085" cy="2250602"/>
          </a:xfrm>
          <a:prstGeom prst="rect">
            <a:avLst/>
          </a:prstGeom>
        </p:spPr>
      </p:pic>
      <p:sp>
        <p:nvSpPr>
          <p:cNvPr id="9" name="TextBox 8">
            <a:extLst>
              <a:ext uri="{FF2B5EF4-FFF2-40B4-BE49-F238E27FC236}">
                <a16:creationId xmlns:a16="http://schemas.microsoft.com/office/drawing/2014/main" id="{720C746E-A11B-448D-B218-A9235C772502}"/>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
        <p:nvSpPr>
          <p:cNvPr id="10" name="Text Placeholder 6">
            <a:extLst>
              <a:ext uri="{FF2B5EF4-FFF2-40B4-BE49-F238E27FC236}">
                <a16:creationId xmlns:a16="http://schemas.microsoft.com/office/drawing/2014/main" id="{0268253A-5303-447D-AFF9-00BACD1C1FE4}"/>
              </a:ext>
            </a:extLst>
          </p:cNvPr>
          <p:cNvSpPr txBox="1">
            <a:spLocks/>
          </p:cNvSpPr>
          <p:nvPr/>
        </p:nvSpPr>
        <p:spPr bwMode="auto">
          <a:xfrm>
            <a:off x="360005" y="4089508"/>
            <a:ext cx="8092053"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100000"/>
              </a:lnSpc>
              <a:spcBef>
                <a:spcPts val="125"/>
              </a:spcBef>
              <a:spcAft>
                <a:spcPct val="0"/>
              </a:spcAft>
              <a:buClr>
                <a:schemeClr val="accent1"/>
              </a:buClr>
              <a:buSzPct val="100000"/>
              <a:buFont typeface="Arial" pitchFamily="-65" charset="0"/>
              <a:buNone/>
              <a:tabLst/>
              <a:defRPr sz="563">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4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20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00">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00">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defTabSz="914400"/>
            <a:r>
              <a:rPr lang="en-GB" sz="700" kern="0" dirty="0"/>
              <a:t>Disclaimer: SEAVUE is following the US label dose. EU label dose: “The first SC administration of 90 mg Stelara should take place at week 8 after the IV dose. After this, dosing every 12 weeks is recommended. Patients who have not shown adequate response at 8 weeks after the first SC dose, may receive a second subcutaneous dose at this time. Patients who lose response on dosing every 12 weeks may benefit from an increase in dosing frequency to every 8 weeks. Patients may subsequently be dosed every 8 weeks or every 12 weeks according to clinical judgment.”</a:t>
            </a:r>
          </a:p>
        </p:txBody>
      </p:sp>
    </p:spTree>
    <p:extLst>
      <p:ext uri="{BB962C8B-B14F-4D97-AF65-F5344CB8AC3E}">
        <p14:creationId xmlns:p14="http://schemas.microsoft.com/office/powerpoint/2010/main" val="33590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15015-1041-C64A-BA93-C150B5B9CE1D}"/>
              </a:ext>
            </a:extLst>
          </p:cNvPr>
          <p:cNvSpPr>
            <a:spLocks noGrp="1"/>
          </p:cNvSpPr>
          <p:nvPr>
            <p:ph type="title"/>
          </p:nvPr>
        </p:nvSpPr>
        <p:spPr>
          <a:xfrm>
            <a:off x="454024" y="283843"/>
            <a:ext cx="8235949" cy="553998"/>
          </a:xfrm>
        </p:spPr>
        <p:txBody>
          <a:bodyPr/>
          <a:lstStyle/>
          <a:p>
            <a:r>
              <a:rPr lang="en-GB" sz="2000" dirty="0"/>
              <a:t>SEAVUE trial: STELARA – HIGH CLINICAL REMISSION AT 1YEAR WITH ONLY 6 SC MAINTENANCE DOSES</a:t>
            </a:r>
            <a:r>
              <a:rPr lang="en-GB" sz="2000" baseline="30000" dirty="0"/>
              <a:t>1</a:t>
            </a:r>
            <a:endParaRPr lang="en-BE" sz="2000" dirty="0"/>
          </a:p>
        </p:txBody>
      </p:sp>
      <p:sp>
        <p:nvSpPr>
          <p:cNvPr id="6" name="Text Placeholder 5">
            <a:extLst>
              <a:ext uri="{FF2B5EF4-FFF2-40B4-BE49-F238E27FC236}">
                <a16:creationId xmlns:a16="http://schemas.microsoft.com/office/drawing/2014/main" id="{370BF593-25A0-E447-BF5E-A1C95EF48E03}"/>
              </a:ext>
            </a:extLst>
          </p:cNvPr>
          <p:cNvSpPr>
            <a:spLocks noGrp="1"/>
          </p:cNvSpPr>
          <p:nvPr>
            <p:ph type="body" sz="quarter" idx="10"/>
          </p:nvPr>
        </p:nvSpPr>
        <p:spPr>
          <a:xfrm>
            <a:off x="454025" y="936295"/>
            <a:ext cx="8235950" cy="184666"/>
          </a:xfrm>
        </p:spPr>
        <p:txBody>
          <a:bodyPr/>
          <a:lstStyle/>
          <a:p>
            <a:r>
              <a:rPr lang="en-GB" sz="1200" dirty="0"/>
              <a:t>At w52, ~65% of </a:t>
            </a:r>
            <a:r>
              <a:rPr lang="en-GB" sz="1200" dirty="0" err="1"/>
              <a:t>bionaïve</a:t>
            </a:r>
            <a:r>
              <a:rPr lang="en-GB" sz="1200" dirty="0"/>
              <a:t> patients were in clinical remission with just 6 SC maintenance doses.</a:t>
            </a:r>
          </a:p>
        </p:txBody>
      </p:sp>
      <p:sp>
        <p:nvSpPr>
          <p:cNvPr id="7" name="Text Placeholder 6">
            <a:extLst>
              <a:ext uri="{FF2B5EF4-FFF2-40B4-BE49-F238E27FC236}">
                <a16:creationId xmlns:a16="http://schemas.microsoft.com/office/drawing/2014/main" id="{3AC4A575-FA45-944A-877A-21E18DF2755E}"/>
              </a:ext>
            </a:extLst>
          </p:cNvPr>
          <p:cNvSpPr>
            <a:spLocks noGrp="1"/>
          </p:cNvSpPr>
          <p:nvPr>
            <p:ph type="body" sz="quarter" idx="17"/>
          </p:nvPr>
        </p:nvSpPr>
        <p:spPr/>
        <p:txBody>
          <a:bodyPr/>
          <a:lstStyle/>
          <a:p>
            <a:r>
              <a:rPr lang="en-GB" baseline="30000" dirty="0"/>
              <a:t>a</a:t>
            </a:r>
            <a:r>
              <a:rPr lang="en-GB" dirty="0"/>
              <a:t> Patients who had a prohibited CD-related surgery, had prohibited concomitant medication changes, or discontinued study agent due to lack of efficacy or due to an AE indicated to be of worsening CD prior to the designated analysis timepoint are considered not to be in clinical remission, regardless of their CDAI score. </a:t>
            </a:r>
          </a:p>
          <a:p>
            <a:r>
              <a:rPr lang="en-GB" baseline="30000" dirty="0"/>
              <a:t>b</a:t>
            </a:r>
            <a:r>
              <a:rPr lang="en-GB" dirty="0"/>
              <a:t> Patients who had insufficient data to calculate the CDAI score at the designated analysis timepoint are considered not to be in clinical remission. </a:t>
            </a:r>
          </a:p>
          <a:p>
            <a:r>
              <a:rPr lang="en-GB" baseline="30000" dirty="0"/>
              <a:t>c</a:t>
            </a:r>
            <a:r>
              <a:rPr lang="en-GB" dirty="0"/>
              <a:t> The confidence intervals were based on the Wald statistic with Mantel-Haenszel weight.</a:t>
            </a:r>
            <a:br>
              <a:rPr lang="en-GB" dirty="0"/>
            </a:br>
            <a:r>
              <a:rPr lang="en-GB" dirty="0"/>
              <a:t>SC: subcutaneous</a:t>
            </a:r>
          </a:p>
          <a:p>
            <a:r>
              <a:rPr lang="en-GB" dirty="0"/>
              <a:t>1. Abstract Sands et al. Ustekinumab vs. Adalimumab for Induction and Maintenance Therapy in </a:t>
            </a:r>
            <a:r>
              <a:rPr lang="en-GB" dirty="0" err="1"/>
              <a:t>Moderateto</a:t>
            </a:r>
            <a:r>
              <a:rPr lang="en-GB" dirty="0"/>
              <a:t>- Severe Crohn’s Disease: The SEAVUE Study. https://</a:t>
            </a:r>
            <a:r>
              <a:rPr lang="en-GB" dirty="0" err="1"/>
              <a:t>eventpilotadmin.com</a:t>
            </a:r>
            <a:r>
              <a:rPr lang="en-GB" dirty="0"/>
              <a:t>/web/</a:t>
            </a:r>
            <a:r>
              <a:rPr lang="en-GB" dirty="0" err="1"/>
              <a:t>planner.php?id</a:t>
            </a:r>
            <a:r>
              <a:rPr lang="en-GB" dirty="0"/>
              <a:t>=DDW21LITE #775 Virtual DDW, 21-23 May 2021.Virtual DDW, 21-23 May 2021.</a:t>
            </a:r>
          </a:p>
        </p:txBody>
      </p:sp>
      <p:pic>
        <p:nvPicPr>
          <p:cNvPr id="9" name="Afbeelding 9">
            <a:extLst>
              <a:ext uri="{FF2B5EF4-FFF2-40B4-BE49-F238E27FC236}">
                <a16:creationId xmlns:a16="http://schemas.microsoft.com/office/drawing/2014/main" id="{503FB338-2093-BE4A-8450-816BFAFC8DB5}"/>
              </a:ext>
            </a:extLst>
          </p:cNvPr>
          <p:cNvPicPr>
            <a:picLocks noChangeAspect="1"/>
          </p:cNvPicPr>
          <p:nvPr/>
        </p:nvPicPr>
        <p:blipFill>
          <a:blip r:embed="rId2"/>
          <a:stretch>
            <a:fillRect/>
          </a:stretch>
        </p:blipFill>
        <p:spPr>
          <a:xfrm>
            <a:off x="1759268" y="1806361"/>
            <a:ext cx="4953742" cy="1832885"/>
          </a:xfrm>
          <a:prstGeom prst="rect">
            <a:avLst/>
          </a:prstGeom>
        </p:spPr>
      </p:pic>
      <p:sp>
        <p:nvSpPr>
          <p:cNvPr id="10" name="TextBox 9">
            <a:extLst>
              <a:ext uri="{FF2B5EF4-FFF2-40B4-BE49-F238E27FC236}">
                <a16:creationId xmlns:a16="http://schemas.microsoft.com/office/drawing/2014/main" id="{838617F3-F6B9-D249-88B5-B0DE5667EB81}"/>
              </a:ext>
            </a:extLst>
          </p:cNvPr>
          <p:cNvSpPr txBox="1"/>
          <p:nvPr/>
        </p:nvSpPr>
        <p:spPr>
          <a:xfrm>
            <a:off x="2388360" y="1507902"/>
            <a:ext cx="4254200" cy="300082"/>
          </a:xfrm>
          <a:prstGeom prst="rect">
            <a:avLst/>
          </a:prstGeom>
          <a:noFill/>
        </p:spPr>
        <p:txBody>
          <a:bodyPr wrap="square">
            <a:spAutoFit/>
          </a:bodyPr>
          <a:lstStyle/>
          <a:p>
            <a:pPr defTabSz="685800" fontAlgn="auto">
              <a:spcBef>
                <a:spcPct val="0"/>
              </a:spcBef>
              <a:spcAft>
                <a:spcPts val="0"/>
              </a:spcAft>
              <a:defRPr/>
            </a:pPr>
            <a:r>
              <a:rPr lang="en-US" sz="1350" b="1" dirty="0">
                <a:solidFill>
                  <a:srgbClr val="4F0B7B"/>
                </a:solidFill>
                <a:latin typeface="Tw Cen MT" panose="020B0602020104020603" pitchFamily="34" charset="77"/>
                <a:cs typeface="Arial" panose="020B0604020202020204" pitchFamily="34" charset="0"/>
              </a:rPr>
              <a:t>CLINICAL REMISSION (CDAI &lt;150) AT WEEK 52</a:t>
            </a:r>
            <a:r>
              <a:rPr lang="en-US" sz="1350" baseline="30000" dirty="0">
                <a:solidFill>
                  <a:srgbClr val="4F0B7B"/>
                </a:solidFill>
                <a:latin typeface="Tw Cen MT" panose="020B0602020104020603" pitchFamily="34" charset="77"/>
                <a:cs typeface="Arial" panose="020B0604020202020204" pitchFamily="34" charset="0"/>
              </a:rPr>
              <a:t>a,b</a:t>
            </a:r>
            <a:endParaRPr lang="en-US" sz="1350" b="1" dirty="0">
              <a:solidFill>
                <a:srgbClr val="4F0B7B"/>
              </a:solidFill>
              <a:latin typeface="Tw Cen MT" panose="020B0602020104020603" pitchFamily="34" charset="77"/>
              <a:cs typeface="Arial" panose="020B0604020202020204" pitchFamily="34" charset="0"/>
            </a:endParaRPr>
          </a:p>
        </p:txBody>
      </p:sp>
      <p:sp>
        <p:nvSpPr>
          <p:cNvPr id="11" name="Text Placeholder 6">
            <a:extLst>
              <a:ext uri="{FF2B5EF4-FFF2-40B4-BE49-F238E27FC236}">
                <a16:creationId xmlns:a16="http://schemas.microsoft.com/office/drawing/2014/main" id="{E024A265-8093-3449-997C-72E623DBBCC4}"/>
              </a:ext>
            </a:extLst>
          </p:cNvPr>
          <p:cNvSpPr txBox="1">
            <a:spLocks/>
          </p:cNvSpPr>
          <p:nvPr/>
        </p:nvSpPr>
        <p:spPr bwMode="auto">
          <a:xfrm>
            <a:off x="451445" y="3743497"/>
            <a:ext cx="8092053"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100000"/>
              </a:lnSpc>
              <a:spcBef>
                <a:spcPts val="125"/>
              </a:spcBef>
              <a:spcAft>
                <a:spcPct val="0"/>
              </a:spcAft>
              <a:buClr>
                <a:schemeClr val="accent1"/>
              </a:buClr>
              <a:buSzPct val="100000"/>
              <a:buFont typeface="Arial" pitchFamily="-65" charset="0"/>
              <a:buNone/>
              <a:tabLst/>
              <a:defRPr sz="563">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4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20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00">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00">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defTabSz="914400"/>
            <a:r>
              <a:rPr lang="en-GB" sz="700" kern="0" dirty="0"/>
              <a:t>Disclaimer: SEAVUE is following the US label dose. EU label dose: “The first SC administration of 90 mg Stelara should take place at week 8 after the IV dose. After this, dosing every 12 weeks is recommended. Patients who have not shown adequate response at 8 weeks after the first SC dose, may receive a second subcutaneous dose at this time. Patients who lose response on dosing every 12 weeks may benefit from an increase in dosing frequency to every 8 weeks. Patients may subsequently be dosed every 8 weeks or every 12 weeks according to clinical judgment.”</a:t>
            </a:r>
          </a:p>
        </p:txBody>
      </p:sp>
      <p:sp>
        <p:nvSpPr>
          <p:cNvPr id="8" name="TextBox 7">
            <a:extLst>
              <a:ext uri="{FF2B5EF4-FFF2-40B4-BE49-F238E27FC236}">
                <a16:creationId xmlns:a16="http://schemas.microsoft.com/office/drawing/2014/main" id="{249C9874-6584-41CD-A5FE-66E1E2051BE7}"/>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307426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15015-1041-C64A-BA93-C150B5B9CE1D}"/>
              </a:ext>
            </a:extLst>
          </p:cNvPr>
          <p:cNvSpPr>
            <a:spLocks noGrp="1"/>
          </p:cNvSpPr>
          <p:nvPr>
            <p:ph type="title"/>
          </p:nvPr>
        </p:nvSpPr>
        <p:spPr>
          <a:xfrm>
            <a:off x="454024" y="283843"/>
            <a:ext cx="8235949" cy="553998"/>
          </a:xfrm>
        </p:spPr>
        <p:txBody>
          <a:bodyPr/>
          <a:lstStyle/>
          <a:p>
            <a:r>
              <a:rPr lang="en-GB" sz="2000"/>
              <a:t>SEAVUE trial: STELARA – HIGH CS-FREE CLINICAL REMISSION AT 1 YEAR WITH ONLY 6 SC DOSES</a:t>
            </a:r>
            <a:r>
              <a:rPr lang="en-GB" sz="2000" baseline="30000"/>
              <a:t>1</a:t>
            </a:r>
            <a:endParaRPr lang="en-BE" sz="2000" dirty="0"/>
          </a:p>
        </p:txBody>
      </p:sp>
      <p:sp>
        <p:nvSpPr>
          <p:cNvPr id="6" name="Text Placeholder 5">
            <a:extLst>
              <a:ext uri="{FF2B5EF4-FFF2-40B4-BE49-F238E27FC236}">
                <a16:creationId xmlns:a16="http://schemas.microsoft.com/office/drawing/2014/main" id="{370BF593-25A0-E447-BF5E-A1C95EF48E03}"/>
              </a:ext>
            </a:extLst>
          </p:cNvPr>
          <p:cNvSpPr>
            <a:spLocks noGrp="1"/>
          </p:cNvSpPr>
          <p:nvPr>
            <p:ph type="body" sz="quarter" idx="10"/>
          </p:nvPr>
        </p:nvSpPr>
        <p:spPr>
          <a:xfrm>
            <a:off x="454025" y="936295"/>
            <a:ext cx="8235950" cy="553998"/>
          </a:xfrm>
        </p:spPr>
        <p:txBody>
          <a:bodyPr/>
          <a:lstStyle/>
          <a:p>
            <a:r>
              <a:rPr lang="en-GB" sz="1200"/>
              <a:t>SEAVUE confirms the high Corticosteroid free clinical remission with Stelara at 1 year with just 6 SC maintenance doses. In SEAVUE, &gt;90% of bionaïve patients were in clinical remission at week 52 and were </a:t>
            </a:r>
            <a:br>
              <a:rPr lang="en-GB" sz="1200"/>
            </a:br>
            <a:r>
              <a:rPr lang="en-GB" sz="1200"/>
              <a:t>not receiving corticosteroids.</a:t>
            </a:r>
            <a:endParaRPr lang="en-GB" sz="1200" dirty="0"/>
          </a:p>
        </p:txBody>
      </p:sp>
      <p:sp>
        <p:nvSpPr>
          <p:cNvPr id="7" name="Text Placeholder 6">
            <a:extLst>
              <a:ext uri="{FF2B5EF4-FFF2-40B4-BE49-F238E27FC236}">
                <a16:creationId xmlns:a16="http://schemas.microsoft.com/office/drawing/2014/main" id="{3AC4A575-FA45-944A-877A-21E18DF2755E}"/>
              </a:ext>
            </a:extLst>
          </p:cNvPr>
          <p:cNvSpPr>
            <a:spLocks noGrp="1"/>
          </p:cNvSpPr>
          <p:nvPr>
            <p:ph type="body" sz="quarter" idx="17"/>
          </p:nvPr>
        </p:nvSpPr>
        <p:spPr>
          <a:xfrm>
            <a:off x="451446" y="4346808"/>
            <a:ext cx="6773012" cy="708693"/>
          </a:xfrm>
        </p:spPr>
        <p:txBody>
          <a:bodyPr/>
          <a:lstStyle/>
          <a:p>
            <a:r>
              <a:rPr lang="en-GB" dirty="0"/>
              <a:t>CS: Corticosteroid; </a:t>
            </a:r>
          </a:p>
          <a:p>
            <a:r>
              <a:rPr lang="en-GB" baseline="30000" dirty="0"/>
              <a:t>d</a:t>
            </a:r>
            <a:r>
              <a:rPr lang="en-GB" dirty="0"/>
              <a:t> Patients who had a prohibited CD-related surgery, had prohibited concomitant medication changes, or discontinued study agent due to lack of efficacy or due to an AE indicated to be of worsening CD prior to the designated analysis timepoint are considered not to be in clinical remission.</a:t>
            </a:r>
          </a:p>
          <a:p>
            <a:r>
              <a:rPr lang="en-GB" baseline="30000" dirty="0"/>
              <a:t>e</a:t>
            </a:r>
            <a:r>
              <a:rPr lang="en-GB" dirty="0"/>
              <a:t> Patients who had insufficient data to calculate the CDAI score at the designated analysis timepoint are considered not to be in clinical remission. </a:t>
            </a:r>
          </a:p>
          <a:p>
            <a:r>
              <a:rPr lang="en-GB" baseline="30000" dirty="0"/>
              <a:t>f </a:t>
            </a:r>
            <a:r>
              <a:rPr lang="en-GB" dirty="0"/>
              <a:t>Patients who had a missing data value in corticosteroid use at designated analysis timepoint had their last value carried forward. </a:t>
            </a:r>
          </a:p>
          <a:p>
            <a:r>
              <a:rPr lang="en-GB" baseline="30000" dirty="0"/>
              <a:t>g</a:t>
            </a:r>
            <a:r>
              <a:rPr lang="en-GB" dirty="0"/>
              <a:t> The confidence intervals were based on the Wald statistic with Mantel-Haenszel weight. NOTE: not receiving corticosteroids at Week 52 is defined as corticosteroid free for ≥30 days prior to Week 52.</a:t>
            </a:r>
          </a:p>
          <a:p>
            <a:r>
              <a:rPr lang="en-GB" dirty="0"/>
              <a:t>1. Abstract Sands et al. Ustekinumab vs. Adalimumab for Induction and Maintenance Therapy in </a:t>
            </a:r>
            <a:r>
              <a:rPr lang="en-GB" dirty="0" err="1"/>
              <a:t>Moderateto</a:t>
            </a:r>
            <a:r>
              <a:rPr lang="en-GB" dirty="0"/>
              <a:t>- Severe Crohn’s Disease: The SEAVUE Study. https://</a:t>
            </a:r>
            <a:r>
              <a:rPr lang="en-GB" dirty="0" err="1"/>
              <a:t>eventpilotadmin.com</a:t>
            </a:r>
            <a:r>
              <a:rPr lang="en-GB" dirty="0"/>
              <a:t>/web/</a:t>
            </a:r>
            <a:r>
              <a:rPr lang="en-GB" dirty="0" err="1"/>
              <a:t>planner.php?id</a:t>
            </a:r>
            <a:r>
              <a:rPr lang="en-GB" dirty="0"/>
              <a:t>=DDW21LITE #775 Virtual DDW, 21-23 May 2021.Virtual DDW, 21-23 May 2021.</a:t>
            </a:r>
          </a:p>
        </p:txBody>
      </p:sp>
      <p:sp>
        <p:nvSpPr>
          <p:cNvPr id="11" name="Text Placeholder 6">
            <a:extLst>
              <a:ext uri="{FF2B5EF4-FFF2-40B4-BE49-F238E27FC236}">
                <a16:creationId xmlns:a16="http://schemas.microsoft.com/office/drawing/2014/main" id="{E024A265-8093-3449-997C-72E623DBBCC4}"/>
              </a:ext>
            </a:extLst>
          </p:cNvPr>
          <p:cNvSpPr txBox="1">
            <a:spLocks/>
          </p:cNvSpPr>
          <p:nvPr/>
        </p:nvSpPr>
        <p:spPr bwMode="auto">
          <a:xfrm>
            <a:off x="451445" y="3743497"/>
            <a:ext cx="8092053"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100000"/>
              </a:lnSpc>
              <a:spcBef>
                <a:spcPts val="125"/>
              </a:spcBef>
              <a:spcAft>
                <a:spcPct val="0"/>
              </a:spcAft>
              <a:buClr>
                <a:schemeClr val="accent1"/>
              </a:buClr>
              <a:buSzPct val="100000"/>
              <a:buFont typeface="Arial" pitchFamily="-65" charset="0"/>
              <a:buNone/>
              <a:tabLst/>
              <a:defRPr sz="563">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4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20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00">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00">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defTabSz="914400"/>
            <a:r>
              <a:rPr lang="en-GB" sz="700" kern="0" dirty="0"/>
              <a:t>Disclaimer: SEAVUE is following the US label dose. EU label dose: “The first SC administration of 90 mg Stelara should take place at week 8 after the IV dose. After this, dosing every 12 weeks is recommended. Patients who have not shown adequate response at 8 weeks after the first SC dose, may receive a second subcutaneous dose at this time. Patients who lose response on dosing every 12 weeks may benefit from an increase in dosing frequency to every 8 weeks. Patients may subsequently be dosed every 8 weeks or every 12 weeks according to clinical judgment.”</a:t>
            </a:r>
          </a:p>
        </p:txBody>
      </p:sp>
      <p:pic>
        <p:nvPicPr>
          <p:cNvPr id="13" name="Afbeelding 10">
            <a:extLst>
              <a:ext uri="{FF2B5EF4-FFF2-40B4-BE49-F238E27FC236}">
                <a16:creationId xmlns:a16="http://schemas.microsoft.com/office/drawing/2014/main" id="{A1D52F17-B961-374B-8209-C1088E337DB8}"/>
              </a:ext>
            </a:extLst>
          </p:cNvPr>
          <p:cNvPicPr>
            <a:picLocks noChangeAspect="1"/>
          </p:cNvPicPr>
          <p:nvPr/>
        </p:nvPicPr>
        <p:blipFill>
          <a:blip r:embed="rId2"/>
          <a:stretch>
            <a:fillRect/>
          </a:stretch>
        </p:blipFill>
        <p:spPr>
          <a:xfrm>
            <a:off x="1759267" y="1813778"/>
            <a:ext cx="4953743" cy="1832885"/>
          </a:xfrm>
          <a:prstGeom prst="rect">
            <a:avLst/>
          </a:prstGeom>
        </p:spPr>
      </p:pic>
      <p:sp>
        <p:nvSpPr>
          <p:cNvPr id="14" name="TextBox 13">
            <a:extLst>
              <a:ext uri="{FF2B5EF4-FFF2-40B4-BE49-F238E27FC236}">
                <a16:creationId xmlns:a16="http://schemas.microsoft.com/office/drawing/2014/main" id="{DADF0E60-D366-9C4F-AA43-716498BCE1AB}"/>
              </a:ext>
            </a:extLst>
          </p:cNvPr>
          <p:cNvSpPr txBox="1"/>
          <p:nvPr/>
        </p:nvSpPr>
        <p:spPr>
          <a:xfrm>
            <a:off x="2104007" y="1507902"/>
            <a:ext cx="5023815" cy="525016"/>
          </a:xfrm>
          <a:prstGeom prst="rect">
            <a:avLst/>
          </a:prstGeom>
          <a:noFill/>
        </p:spPr>
        <p:txBody>
          <a:bodyPr wrap="square">
            <a:spAutoFit/>
          </a:bodyPr>
          <a:lstStyle/>
          <a:p>
            <a:pPr algn="ctr" defTabSz="685800">
              <a:spcBef>
                <a:spcPct val="0"/>
              </a:spcBef>
              <a:defRPr/>
            </a:pPr>
            <a:r>
              <a:rPr lang="en-US" sz="1406" b="1" dirty="0">
                <a:solidFill>
                  <a:srgbClr val="4F0B7B"/>
                </a:solidFill>
                <a:latin typeface="Tw Cen MT" panose="020B0602020104020603" pitchFamily="34" charset="77"/>
                <a:cs typeface="Arial" panose="020B0604020202020204" pitchFamily="34" charset="0"/>
              </a:rPr>
              <a:t>CORTICOSTEROID-FREE CLINICAL REMISSION AT WEEK 52</a:t>
            </a:r>
            <a:r>
              <a:rPr lang="en-US" sz="1406" b="1" baseline="30000" dirty="0">
                <a:solidFill>
                  <a:srgbClr val="4F0B7B"/>
                </a:solidFill>
                <a:latin typeface="Tw Cen MT" panose="020B0602020104020603" pitchFamily="34" charset="77"/>
                <a:cs typeface="Arial" panose="020B0604020202020204" pitchFamily="34" charset="0"/>
              </a:rPr>
              <a:t>d,e,f</a:t>
            </a:r>
          </a:p>
          <a:p>
            <a:pPr algn="ctr" defTabSz="685800">
              <a:spcBef>
                <a:spcPct val="0"/>
              </a:spcBef>
              <a:defRPr/>
            </a:pPr>
            <a:endParaRPr lang="en-US" sz="1406" b="1" dirty="0">
              <a:solidFill>
                <a:srgbClr val="4F0B7B"/>
              </a:solidFill>
              <a:latin typeface="Tw Cen MT" panose="020B0602020104020603" pitchFamily="34" charset="77"/>
              <a:cs typeface="Arial" panose="020B0604020202020204" pitchFamily="34" charset="0"/>
            </a:endParaRPr>
          </a:p>
        </p:txBody>
      </p:sp>
      <p:sp>
        <p:nvSpPr>
          <p:cNvPr id="8" name="TextBox 7">
            <a:extLst>
              <a:ext uri="{FF2B5EF4-FFF2-40B4-BE49-F238E27FC236}">
                <a16:creationId xmlns:a16="http://schemas.microsoft.com/office/drawing/2014/main" id="{9CCB41A5-6A68-40B9-8938-4A5F2DFFA328}"/>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3941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15015-1041-C64A-BA93-C150B5B9CE1D}"/>
              </a:ext>
            </a:extLst>
          </p:cNvPr>
          <p:cNvSpPr>
            <a:spLocks noGrp="1"/>
          </p:cNvSpPr>
          <p:nvPr>
            <p:ph type="title"/>
          </p:nvPr>
        </p:nvSpPr>
        <p:spPr>
          <a:xfrm>
            <a:off x="454024" y="283843"/>
            <a:ext cx="8235949" cy="553998"/>
          </a:xfrm>
        </p:spPr>
        <p:txBody>
          <a:bodyPr/>
          <a:lstStyle/>
          <a:p>
            <a:r>
              <a:rPr lang="en-GB" sz="2000" dirty="0"/>
              <a:t>SEAVUE trial: STELARA – HIGH ENDOSCOPIC REMISSION AT 1 YEAR WITH ONLY 6 SC DOSES</a:t>
            </a:r>
            <a:r>
              <a:rPr lang="en-GB" sz="2000" baseline="30000" dirty="0"/>
              <a:t>1</a:t>
            </a:r>
            <a:endParaRPr lang="en-BE" sz="2000" dirty="0"/>
          </a:p>
        </p:txBody>
      </p:sp>
      <p:sp>
        <p:nvSpPr>
          <p:cNvPr id="6" name="Text Placeholder 5">
            <a:extLst>
              <a:ext uri="{FF2B5EF4-FFF2-40B4-BE49-F238E27FC236}">
                <a16:creationId xmlns:a16="http://schemas.microsoft.com/office/drawing/2014/main" id="{370BF593-25A0-E447-BF5E-A1C95EF48E03}"/>
              </a:ext>
            </a:extLst>
          </p:cNvPr>
          <p:cNvSpPr>
            <a:spLocks noGrp="1"/>
          </p:cNvSpPr>
          <p:nvPr>
            <p:ph type="body" sz="quarter" idx="10"/>
          </p:nvPr>
        </p:nvSpPr>
        <p:spPr>
          <a:xfrm>
            <a:off x="454025" y="936295"/>
            <a:ext cx="8235950" cy="369332"/>
          </a:xfrm>
        </p:spPr>
        <p:txBody>
          <a:bodyPr/>
          <a:lstStyle/>
          <a:p>
            <a:r>
              <a:rPr lang="en-GB" sz="1200" dirty="0"/>
              <a:t>In SEAVUE, Stelara achieved high endoscopic outcomes at 1 year, as demonstrated by the rates of endoscopic response &amp; endoscopic remission.</a:t>
            </a:r>
          </a:p>
        </p:txBody>
      </p:sp>
      <p:sp>
        <p:nvSpPr>
          <p:cNvPr id="7" name="Text Placeholder 6">
            <a:extLst>
              <a:ext uri="{FF2B5EF4-FFF2-40B4-BE49-F238E27FC236}">
                <a16:creationId xmlns:a16="http://schemas.microsoft.com/office/drawing/2014/main" id="{3AC4A575-FA45-944A-877A-21E18DF2755E}"/>
              </a:ext>
            </a:extLst>
          </p:cNvPr>
          <p:cNvSpPr>
            <a:spLocks noGrp="1"/>
          </p:cNvSpPr>
          <p:nvPr>
            <p:ph type="body" sz="quarter" idx="17"/>
          </p:nvPr>
        </p:nvSpPr>
        <p:spPr>
          <a:xfrm>
            <a:off x="451446" y="4346808"/>
            <a:ext cx="6773012" cy="708693"/>
          </a:xfrm>
        </p:spPr>
        <p:txBody>
          <a:bodyPr/>
          <a:lstStyle/>
          <a:p>
            <a:r>
              <a:rPr lang="en-GB" baseline="30000" dirty="0"/>
              <a:t>a</a:t>
            </a:r>
            <a:r>
              <a:rPr lang="en-GB" dirty="0"/>
              <a:t> Patients who had a prohibited CD-related surgery, had prohibited concomitant medication changes, or discontinued study agent due to lack of efficacy or due to an AE indicated to be of worsening CD prior to the designated analysis timepoint are considered not to be in clinical remission, regardless of their CDAI score. </a:t>
            </a:r>
          </a:p>
          <a:p>
            <a:r>
              <a:rPr lang="en-GB" baseline="30000" dirty="0"/>
              <a:t>b</a:t>
            </a:r>
            <a:r>
              <a:rPr lang="en-GB" dirty="0"/>
              <a:t> Patients who had insufficient data to calculate the SES-CD score at the designated analysis timepoint are considered not to be in endoscopic remission/response. </a:t>
            </a:r>
          </a:p>
          <a:p>
            <a:r>
              <a:rPr lang="en-GB" baseline="30000" dirty="0"/>
              <a:t>C</a:t>
            </a:r>
            <a:r>
              <a:rPr lang="en-GB" dirty="0"/>
              <a:t> The confidence intervals were based on the Wald statistic with Mantel-Haenszel weight.</a:t>
            </a:r>
          </a:p>
          <a:p>
            <a:r>
              <a:rPr lang="en-GB" dirty="0"/>
              <a:t>1 Abstract Sands et al. Ustekinumab vs. Adalimumab for Induction and Maintenance Therapy in </a:t>
            </a:r>
            <a:r>
              <a:rPr lang="en-GB" dirty="0" err="1"/>
              <a:t>Moderateto</a:t>
            </a:r>
            <a:r>
              <a:rPr lang="en-GB" dirty="0"/>
              <a:t>- Severe Crohn’s Disease: The SEAVUE Study. https://</a:t>
            </a:r>
            <a:r>
              <a:rPr lang="en-GB" dirty="0" err="1"/>
              <a:t>eventpilotadmin.com</a:t>
            </a:r>
            <a:r>
              <a:rPr lang="en-GB" dirty="0"/>
              <a:t>/web/</a:t>
            </a:r>
            <a:r>
              <a:rPr lang="en-GB" dirty="0" err="1"/>
              <a:t>planner.php?id</a:t>
            </a:r>
            <a:r>
              <a:rPr lang="en-GB" dirty="0"/>
              <a:t>=DDW21LITE #775 Virtual DDW, 21-23 May 2021.Virtual DDW, 21-23 May 2021.</a:t>
            </a:r>
          </a:p>
        </p:txBody>
      </p:sp>
      <p:sp>
        <p:nvSpPr>
          <p:cNvPr id="11" name="Text Placeholder 6">
            <a:extLst>
              <a:ext uri="{FF2B5EF4-FFF2-40B4-BE49-F238E27FC236}">
                <a16:creationId xmlns:a16="http://schemas.microsoft.com/office/drawing/2014/main" id="{E024A265-8093-3449-997C-72E623DBBCC4}"/>
              </a:ext>
            </a:extLst>
          </p:cNvPr>
          <p:cNvSpPr txBox="1">
            <a:spLocks/>
          </p:cNvSpPr>
          <p:nvPr/>
        </p:nvSpPr>
        <p:spPr bwMode="auto">
          <a:xfrm>
            <a:off x="451445" y="3743497"/>
            <a:ext cx="8092053"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100000"/>
              </a:lnSpc>
              <a:spcBef>
                <a:spcPts val="125"/>
              </a:spcBef>
              <a:spcAft>
                <a:spcPct val="0"/>
              </a:spcAft>
              <a:buClr>
                <a:schemeClr val="accent1"/>
              </a:buClr>
              <a:buSzPct val="100000"/>
              <a:buFont typeface="Arial" pitchFamily="-65" charset="0"/>
              <a:buNone/>
              <a:tabLst/>
              <a:defRPr sz="563">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4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20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00">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00">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defTabSz="914400"/>
            <a:r>
              <a:rPr lang="en-GB" sz="700" kern="0" dirty="0"/>
              <a:t>Disclaimer: SEAVUE is following the US label dose. EU label dose: “The first SC administration of 90 mg Stelara should take place at week 8 after the IV dose. After this, dosing every 12 weeks is recommended. Patients who have not shown adequate response at 8 weeks after the first SC dose, may receive a second subcutaneous dose at this time. Patients who lose response on dosing every 12 weeks may benefit from an increase in dosing frequency to every 8 weeks. Patients may subsequently be dosed every 8 weeks or every 12 weeks according to clinical judgment.”</a:t>
            </a:r>
          </a:p>
        </p:txBody>
      </p:sp>
      <p:pic>
        <p:nvPicPr>
          <p:cNvPr id="8" name="Afbeelding 9" descr="Afbeelding met tekst, schermafbeelding, monitor, scherm&#10;&#10;Automatisch gegenereerde beschrijving">
            <a:extLst>
              <a:ext uri="{FF2B5EF4-FFF2-40B4-BE49-F238E27FC236}">
                <a16:creationId xmlns:a16="http://schemas.microsoft.com/office/drawing/2014/main" id="{CFE5B78F-4BAC-634B-88AE-992928F6E6AE}"/>
              </a:ext>
            </a:extLst>
          </p:cNvPr>
          <p:cNvPicPr>
            <a:picLocks noChangeAspect="1"/>
          </p:cNvPicPr>
          <p:nvPr/>
        </p:nvPicPr>
        <p:blipFill>
          <a:blip r:embed="rId2"/>
          <a:stretch>
            <a:fillRect/>
          </a:stretch>
        </p:blipFill>
        <p:spPr>
          <a:xfrm>
            <a:off x="632562" y="1478051"/>
            <a:ext cx="7676939" cy="2069702"/>
          </a:xfrm>
          <a:prstGeom prst="rect">
            <a:avLst/>
          </a:prstGeom>
        </p:spPr>
      </p:pic>
      <p:sp>
        <p:nvSpPr>
          <p:cNvPr id="9" name="TextBox 8">
            <a:extLst>
              <a:ext uri="{FF2B5EF4-FFF2-40B4-BE49-F238E27FC236}">
                <a16:creationId xmlns:a16="http://schemas.microsoft.com/office/drawing/2014/main" id="{1331AB55-C8A9-4672-99FA-C415DD4F8AD3}"/>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4067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0C256-9B5A-154F-AE24-935577339577}"/>
              </a:ext>
            </a:extLst>
          </p:cNvPr>
          <p:cNvSpPr>
            <a:spLocks noGrp="1"/>
          </p:cNvSpPr>
          <p:nvPr>
            <p:ph type="title"/>
          </p:nvPr>
        </p:nvSpPr>
        <p:spPr>
          <a:xfrm>
            <a:off x="454024" y="624585"/>
            <a:ext cx="8235949" cy="664797"/>
          </a:xfrm>
        </p:spPr>
        <p:txBody>
          <a:bodyPr/>
          <a:lstStyle/>
          <a:p>
            <a:r>
              <a:rPr lang="en-GB" dirty="0"/>
              <a:t>Comment </a:t>
            </a:r>
            <a:r>
              <a:rPr lang="en-GB" dirty="0" err="1"/>
              <a:t>l’ustekinumab</a:t>
            </a:r>
            <a:r>
              <a:rPr lang="en-GB" dirty="0"/>
              <a:t> </a:t>
            </a:r>
            <a:r>
              <a:rPr lang="en-GB" dirty="0" err="1"/>
              <a:t>répond</a:t>
            </a:r>
            <a:r>
              <a:rPr lang="en-GB" dirty="0"/>
              <a:t> aux </a:t>
            </a:r>
            <a:r>
              <a:rPr lang="en-GB" dirty="0" err="1"/>
              <a:t>attentes</a:t>
            </a:r>
            <a:r>
              <a:rPr lang="en-GB" dirty="0"/>
              <a:t> d’un premier </a:t>
            </a:r>
            <a:r>
              <a:rPr lang="en-GB" dirty="0" err="1"/>
              <a:t>biologique</a:t>
            </a:r>
            <a:r>
              <a:rPr lang="en-GB" dirty="0"/>
              <a:t> dans la MC</a:t>
            </a:r>
            <a:endParaRPr lang="en-BE" dirty="0"/>
          </a:p>
        </p:txBody>
      </p:sp>
      <p:sp>
        <p:nvSpPr>
          <p:cNvPr id="3" name="Slide Number Placeholder 2">
            <a:extLst>
              <a:ext uri="{FF2B5EF4-FFF2-40B4-BE49-F238E27FC236}">
                <a16:creationId xmlns:a16="http://schemas.microsoft.com/office/drawing/2014/main" id="{F4F816B4-B8C2-EC4F-8F63-17A7CC2EB954}"/>
              </a:ext>
            </a:extLst>
          </p:cNvPr>
          <p:cNvSpPr>
            <a:spLocks noGrp="1"/>
          </p:cNvSpPr>
          <p:nvPr>
            <p:ph type="sldNum" sz="quarter" idx="4"/>
          </p:nvPr>
        </p:nvSpPr>
        <p:spPr/>
        <p:txBody>
          <a:bodyPr/>
          <a:lstStyle/>
          <a:p>
            <a:fld id="{AD816501-AAE5-214E-B100-00C3DC5F5E3F}" type="slidenum">
              <a:rPr lang="en-US" smtClean="0"/>
              <a:pPr/>
              <a:t>35</a:t>
            </a:fld>
            <a:endParaRPr lang="en-US" dirty="0"/>
          </a:p>
        </p:txBody>
      </p:sp>
      <p:sp>
        <p:nvSpPr>
          <p:cNvPr id="7" name="Text Placeholder 6">
            <a:extLst>
              <a:ext uri="{FF2B5EF4-FFF2-40B4-BE49-F238E27FC236}">
                <a16:creationId xmlns:a16="http://schemas.microsoft.com/office/drawing/2014/main" id="{CD0E9705-9A8F-2F43-943F-5F4A4C2DE020}"/>
              </a:ext>
            </a:extLst>
          </p:cNvPr>
          <p:cNvSpPr>
            <a:spLocks noGrp="1"/>
          </p:cNvSpPr>
          <p:nvPr>
            <p:ph type="body" sz="quarter" idx="17"/>
          </p:nvPr>
        </p:nvSpPr>
        <p:spPr/>
        <p:txBody>
          <a:bodyPr/>
          <a:lstStyle/>
          <a:p>
            <a:endParaRPr lang="en-BE"/>
          </a:p>
        </p:txBody>
      </p:sp>
      <p:sp>
        <p:nvSpPr>
          <p:cNvPr id="8" name="Rectangle 7">
            <a:extLst>
              <a:ext uri="{FF2B5EF4-FFF2-40B4-BE49-F238E27FC236}">
                <a16:creationId xmlns:a16="http://schemas.microsoft.com/office/drawing/2014/main" id="{A88B5A24-C1F2-8F4D-ACC2-8EB42CBFF4D6}"/>
              </a:ext>
            </a:extLst>
          </p:cNvPr>
          <p:cNvSpPr/>
          <p:nvPr/>
        </p:nvSpPr>
        <p:spPr>
          <a:xfrm>
            <a:off x="451446" y="2006523"/>
            <a:ext cx="5728637"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a:solidFill>
                  <a:schemeClr val="bg1"/>
                </a:solidFill>
                <a:latin typeface="Verdana" panose="020B0604030504040204" pitchFamily="34" charset="0"/>
                <a:ea typeface="Verdana" panose="020B0604030504040204" pitchFamily="34" charset="0"/>
                <a:cs typeface="Verdana" panose="020B0604030504040204" pitchFamily="34" charset="0"/>
              </a:rPr>
              <a:t>Capacité à atteindre</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600" spc="-50">
                <a:solidFill>
                  <a:schemeClr val="bg1"/>
                </a:solidFill>
                <a:latin typeface="Verdana" panose="020B0604030504040204" pitchFamily="34" charset="0"/>
                <a:ea typeface="Verdana" panose="020B0604030504040204" pitchFamily="34" charset="0"/>
                <a:cs typeface="Verdana" panose="020B0604030504040204" pitchFamily="34" charset="0"/>
              </a:rPr>
              <a:t>la cible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7ED98385-0D5D-EB4B-A243-AAEC5FF9C8FC}"/>
              </a:ext>
            </a:extLst>
          </p:cNvPr>
          <p:cNvSpPr/>
          <p:nvPr/>
        </p:nvSpPr>
        <p:spPr>
          <a:xfrm>
            <a:off x="451446" y="2471605"/>
            <a:ext cx="5728637" cy="338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a:solidFill>
                  <a:schemeClr val="bg1"/>
                </a:solidFill>
                <a:latin typeface="Verdana" panose="020B0604030504040204" pitchFamily="34" charset="0"/>
                <a:ea typeface="Verdana" panose="020B0604030504040204" pitchFamily="34" charset="0"/>
                <a:cs typeface="Verdana" panose="020B0604030504040204" pitchFamily="34" charset="0"/>
              </a:rPr>
              <a:t>Sécurité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600" spc="-50">
                <a:solidFill>
                  <a:schemeClr val="bg1"/>
                </a:solidFill>
                <a:latin typeface="Verdana" panose="020B0604030504040204" pitchFamily="34" charset="0"/>
                <a:ea typeface="Verdana" panose="020B0604030504040204" pitchFamily="34" charset="0"/>
                <a:cs typeface="Verdana" panose="020B0604030504040204" pitchFamily="34" charset="0"/>
              </a:rPr>
              <a:t>et tolérance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B0155EF8-C047-9045-A7D4-E004364B4595}"/>
              </a:ext>
            </a:extLst>
          </p:cNvPr>
          <p:cNvSpPr/>
          <p:nvPr/>
        </p:nvSpPr>
        <p:spPr>
          <a:xfrm>
            <a:off x="451446" y="2936687"/>
            <a:ext cx="5728637"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Qualité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de vie et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capacité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de vivre la vie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souhaitée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A402F535-CAC0-4F98-9D79-EFACD9B3A4EE}"/>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76127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3">
            <a:extLst>
              <a:ext uri="{FF2B5EF4-FFF2-40B4-BE49-F238E27FC236}">
                <a16:creationId xmlns:a16="http://schemas.microsoft.com/office/drawing/2014/main" id="{460F0DFB-9BCB-F74E-8700-E2AD04083249}"/>
              </a:ext>
            </a:extLst>
          </p:cNvPr>
          <p:cNvPicPr>
            <a:picLocks noChangeAspect="1"/>
          </p:cNvPicPr>
          <p:nvPr/>
        </p:nvPicPr>
        <p:blipFill rotWithShape="1">
          <a:blip r:embed="rId2"/>
          <a:srcRect t="10017" b="9623"/>
          <a:stretch/>
        </p:blipFill>
        <p:spPr>
          <a:xfrm>
            <a:off x="458732" y="1364004"/>
            <a:ext cx="7544707" cy="3115127"/>
          </a:xfrm>
          <a:prstGeom prst="rect">
            <a:avLst/>
          </a:prstGeom>
        </p:spPr>
      </p:pic>
      <p:sp>
        <p:nvSpPr>
          <p:cNvPr id="14" name="Rectangle 13">
            <a:extLst>
              <a:ext uri="{FF2B5EF4-FFF2-40B4-BE49-F238E27FC236}">
                <a16:creationId xmlns:a16="http://schemas.microsoft.com/office/drawing/2014/main" id="{8FC7D9BA-0337-CE47-B4B8-98E20EBBDD68}"/>
              </a:ext>
            </a:extLst>
          </p:cNvPr>
          <p:cNvSpPr/>
          <p:nvPr/>
        </p:nvSpPr>
        <p:spPr bwMode="auto">
          <a:xfrm>
            <a:off x="451446" y="1340355"/>
            <a:ext cx="1481959" cy="23002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120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4" name="Title 3">
            <a:extLst>
              <a:ext uri="{FF2B5EF4-FFF2-40B4-BE49-F238E27FC236}">
                <a16:creationId xmlns:a16="http://schemas.microsoft.com/office/drawing/2014/main" id="{27093ECF-124B-9D4B-A2C9-D6A625738279}"/>
              </a:ext>
            </a:extLst>
          </p:cNvPr>
          <p:cNvSpPr>
            <a:spLocks noGrp="1"/>
          </p:cNvSpPr>
          <p:nvPr>
            <p:ph type="title"/>
          </p:nvPr>
        </p:nvSpPr>
        <p:spPr>
          <a:xfrm>
            <a:off x="454024" y="283843"/>
            <a:ext cx="8235949" cy="664797"/>
          </a:xfrm>
        </p:spPr>
        <p:txBody>
          <a:bodyPr/>
          <a:lstStyle/>
          <a:p>
            <a:r>
              <a:rPr lang="en-GB" dirty="0" err="1"/>
              <a:t>Sécurité</a:t>
            </a:r>
            <a:r>
              <a:rPr lang="en-GB" dirty="0"/>
              <a:t> </a:t>
            </a:r>
            <a:r>
              <a:rPr lang="en-GB" dirty="0" err="1"/>
              <a:t>à</a:t>
            </a:r>
            <a:r>
              <a:rPr lang="en-GB" dirty="0"/>
              <a:t> 5 </a:t>
            </a:r>
            <a:r>
              <a:rPr lang="en-GB" dirty="0" err="1"/>
              <a:t>ans</a:t>
            </a:r>
            <a:r>
              <a:rPr lang="en-GB" dirty="0"/>
              <a:t> avec </a:t>
            </a:r>
            <a:r>
              <a:rPr lang="en-GB" dirty="0" err="1"/>
              <a:t>l’ustekinumab</a:t>
            </a:r>
            <a:r>
              <a:rPr lang="en-GB" dirty="0"/>
              <a:t> dans la </a:t>
            </a:r>
            <a:r>
              <a:rPr lang="en-GB" dirty="0" err="1"/>
              <a:t>maladie</a:t>
            </a:r>
            <a:r>
              <a:rPr lang="en-GB" dirty="0"/>
              <a:t> de Crohn</a:t>
            </a:r>
            <a:endParaRPr lang="en-BE" dirty="0"/>
          </a:p>
        </p:txBody>
      </p:sp>
      <p:sp>
        <p:nvSpPr>
          <p:cNvPr id="5" name="Text Placeholder 4">
            <a:extLst>
              <a:ext uri="{FF2B5EF4-FFF2-40B4-BE49-F238E27FC236}">
                <a16:creationId xmlns:a16="http://schemas.microsoft.com/office/drawing/2014/main" id="{44958123-9724-344C-9789-C84EBF4825D6}"/>
              </a:ext>
            </a:extLst>
          </p:cNvPr>
          <p:cNvSpPr>
            <a:spLocks noGrp="1"/>
          </p:cNvSpPr>
          <p:nvPr>
            <p:ph type="body" sz="quarter" idx="10"/>
          </p:nvPr>
        </p:nvSpPr>
        <p:spPr>
          <a:xfrm>
            <a:off x="454025" y="949589"/>
            <a:ext cx="8235950" cy="269304"/>
          </a:xfrm>
        </p:spPr>
        <p:txBody>
          <a:bodyPr/>
          <a:lstStyle/>
          <a:p>
            <a:r>
              <a:rPr lang="en-BE" dirty="0"/>
              <a:t>Key safety findings through week 252: Patients who entered the LTE</a:t>
            </a:r>
          </a:p>
        </p:txBody>
      </p:sp>
      <p:sp>
        <p:nvSpPr>
          <p:cNvPr id="6" name="Text Placeholder 5">
            <a:extLst>
              <a:ext uri="{FF2B5EF4-FFF2-40B4-BE49-F238E27FC236}">
                <a16:creationId xmlns:a16="http://schemas.microsoft.com/office/drawing/2014/main" id="{6228C72B-3E1A-D545-B760-EB127C2E4569}"/>
              </a:ext>
            </a:extLst>
          </p:cNvPr>
          <p:cNvSpPr>
            <a:spLocks noGrp="1"/>
          </p:cNvSpPr>
          <p:nvPr>
            <p:ph type="body" sz="quarter" idx="17"/>
          </p:nvPr>
        </p:nvSpPr>
        <p:spPr/>
        <p:txBody>
          <a:bodyPr/>
          <a:lstStyle/>
          <a:p>
            <a:r>
              <a:rPr lang="en-BE" dirty="0"/>
              <a:t>*Infections as assessed by investigar.</a:t>
            </a:r>
          </a:p>
          <a:p>
            <a:r>
              <a:rPr lang="en-GB" dirty="0" err="1"/>
              <a:t>Sandborn</a:t>
            </a:r>
            <a:r>
              <a:rPr lang="en-GB" dirty="0"/>
              <a:t> WJ et al. Five year Efficacy and Safety of Ustekinumab Treatment in Crohn’s Disease: the IM-UNITI trial, Clinical Gastroenterology and Hepatology (2021), </a:t>
            </a:r>
          </a:p>
          <a:p>
            <a:r>
              <a:rPr lang="en-GB" dirty="0" err="1"/>
              <a:t>doi</a:t>
            </a:r>
            <a:r>
              <a:rPr lang="en-GB" dirty="0"/>
              <a:t>: https://</a:t>
            </a:r>
            <a:r>
              <a:rPr lang="en-GB" dirty="0" err="1"/>
              <a:t>doi.org</a:t>
            </a:r>
            <a:r>
              <a:rPr lang="en-GB" dirty="0"/>
              <a:t>/10.1016/j.cgh.2021.02.025.</a:t>
            </a:r>
            <a:endParaRPr lang="en-BE" dirty="0"/>
          </a:p>
        </p:txBody>
      </p:sp>
      <p:sp>
        <p:nvSpPr>
          <p:cNvPr id="11" name="TextBox 10">
            <a:extLst>
              <a:ext uri="{FF2B5EF4-FFF2-40B4-BE49-F238E27FC236}">
                <a16:creationId xmlns:a16="http://schemas.microsoft.com/office/drawing/2014/main" id="{80C207F7-A02A-49CC-AFEB-7B6E12552D21}"/>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9897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0705C1-2DE5-1D49-BDD8-977546394D26}"/>
              </a:ext>
            </a:extLst>
          </p:cNvPr>
          <p:cNvSpPr>
            <a:spLocks noGrp="1"/>
          </p:cNvSpPr>
          <p:nvPr>
            <p:ph type="title"/>
          </p:nvPr>
        </p:nvSpPr>
        <p:spPr/>
        <p:txBody>
          <a:bodyPr/>
          <a:lstStyle/>
          <a:p>
            <a:r>
              <a:rPr lang="en-BE" dirty="0"/>
              <a:t>PSOLAR</a:t>
            </a:r>
          </a:p>
        </p:txBody>
      </p:sp>
      <p:sp>
        <p:nvSpPr>
          <p:cNvPr id="2" name="Slide Number Placeholder 1">
            <a:extLst>
              <a:ext uri="{FF2B5EF4-FFF2-40B4-BE49-F238E27FC236}">
                <a16:creationId xmlns:a16="http://schemas.microsoft.com/office/drawing/2014/main" id="{200A7A2F-2901-7C4A-B576-13C727A2AFA8}"/>
              </a:ext>
            </a:extLst>
          </p:cNvPr>
          <p:cNvSpPr>
            <a:spLocks noGrp="1"/>
          </p:cNvSpPr>
          <p:nvPr>
            <p:ph type="sldNum" sz="quarter" idx="4"/>
          </p:nvPr>
        </p:nvSpPr>
        <p:spPr/>
        <p:txBody>
          <a:bodyPr/>
          <a:lstStyle/>
          <a:p>
            <a:pPr>
              <a:defRPr/>
            </a:pPr>
            <a:fld id="{DE66F767-ACA0-4EA9-8068-3FE597273AF5}" type="slidenum">
              <a:rPr lang="fr-FR" altLang="fr-FR" smtClean="0"/>
              <a:pPr>
                <a:defRPr/>
              </a:pPr>
              <a:t>37</a:t>
            </a:fld>
            <a:endParaRPr lang="fr-FR" altLang="fr-FR"/>
          </a:p>
        </p:txBody>
      </p:sp>
      <p:sp>
        <p:nvSpPr>
          <p:cNvPr id="4" name="Text Placeholder 3">
            <a:extLst>
              <a:ext uri="{FF2B5EF4-FFF2-40B4-BE49-F238E27FC236}">
                <a16:creationId xmlns:a16="http://schemas.microsoft.com/office/drawing/2014/main" id="{92F95887-E81F-7D49-970A-4E537C0208DD}"/>
              </a:ext>
            </a:extLst>
          </p:cNvPr>
          <p:cNvSpPr>
            <a:spLocks noGrp="1"/>
          </p:cNvSpPr>
          <p:nvPr>
            <p:ph type="body" sz="quarter" idx="17"/>
          </p:nvPr>
        </p:nvSpPr>
        <p:spPr/>
        <p:txBody>
          <a:bodyPr/>
          <a:lstStyle/>
          <a:p>
            <a:endParaRPr lang="en-BE"/>
          </a:p>
        </p:txBody>
      </p:sp>
      <p:pic>
        <p:nvPicPr>
          <p:cNvPr id="5" name="Afbeelding 1" descr="JAN 1529 ontwerp 0623.jpg">
            <a:extLst>
              <a:ext uri="{FF2B5EF4-FFF2-40B4-BE49-F238E27FC236}">
                <a16:creationId xmlns:a16="http://schemas.microsoft.com/office/drawing/2014/main" id="{A75F1966-DB81-584A-A015-FD77697C1910}"/>
              </a:ext>
            </a:extLst>
          </p:cNvPr>
          <p:cNvPicPr>
            <a:picLocks noChangeAspect="1"/>
          </p:cNvPicPr>
          <p:nvPr/>
        </p:nvPicPr>
        <p:blipFill rotWithShape="1">
          <a:blip r:embed="rId2">
            <a:extLst>
              <a:ext uri="{28A0092B-C50C-407E-A947-70E740481C1C}">
                <a14:useLocalDpi xmlns:a14="http://schemas.microsoft.com/office/drawing/2010/main" val="0"/>
              </a:ext>
            </a:extLst>
          </a:blip>
          <a:srcRect t="18270" r="3438" b="3433"/>
          <a:stretch/>
        </p:blipFill>
        <p:spPr>
          <a:xfrm>
            <a:off x="76275" y="665846"/>
            <a:ext cx="6622256" cy="4000500"/>
          </a:xfrm>
          <a:prstGeom prst="rect">
            <a:avLst/>
          </a:prstGeom>
        </p:spPr>
      </p:pic>
      <p:sp>
        <p:nvSpPr>
          <p:cNvPr id="6" name="TextBox 5">
            <a:extLst>
              <a:ext uri="{FF2B5EF4-FFF2-40B4-BE49-F238E27FC236}">
                <a16:creationId xmlns:a16="http://schemas.microsoft.com/office/drawing/2014/main" id="{1039154E-780B-40E4-A511-01D781183522}"/>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8275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CD21B-C1DB-9C44-811F-B8010BB05F3A}"/>
              </a:ext>
            </a:extLst>
          </p:cNvPr>
          <p:cNvSpPr>
            <a:spLocks noGrp="1"/>
          </p:cNvSpPr>
          <p:nvPr>
            <p:ph type="title"/>
          </p:nvPr>
        </p:nvSpPr>
        <p:spPr>
          <a:xfrm>
            <a:off x="454024" y="283843"/>
            <a:ext cx="8235949" cy="664797"/>
          </a:xfrm>
        </p:spPr>
        <p:txBody>
          <a:bodyPr/>
          <a:lstStyle/>
          <a:p>
            <a:r>
              <a:rPr lang="en-GB" dirty="0"/>
              <a:t>Risk of infections under anti-TNF according to age</a:t>
            </a:r>
            <a:endParaRPr lang="en-BE" dirty="0"/>
          </a:p>
        </p:txBody>
      </p:sp>
      <p:sp>
        <p:nvSpPr>
          <p:cNvPr id="5" name="Text Placeholder 4">
            <a:extLst>
              <a:ext uri="{FF2B5EF4-FFF2-40B4-BE49-F238E27FC236}">
                <a16:creationId xmlns:a16="http://schemas.microsoft.com/office/drawing/2014/main" id="{67E7A6F4-FCC8-A845-A82D-F2D68A96BF20}"/>
              </a:ext>
            </a:extLst>
          </p:cNvPr>
          <p:cNvSpPr>
            <a:spLocks noGrp="1"/>
          </p:cNvSpPr>
          <p:nvPr>
            <p:ph type="body" sz="quarter" idx="17"/>
          </p:nvPr>
        </p:nvSpPr>
        <p:spPr/>
        <p:txBody>
          <a:bodyPr/>
          <a:lstStyle/>
          <a:p>
            <a:r>
              <a:rPr lang="en-GB" dirty="0" err="1"/>
              <a:t>Cottone</a:t>
            </a:r>
            <a:r>
              <a:rPr lang="en-GB" dirty="0"/>
              <a:t> M et al, CGH 2011</a:t>
            </a:r>
          </a:p>
        </p:txBody>
      </p:sp>
      <p:graphicFrame>
        <p:nvGraphicFramePr>
          <p:cNvPr id="10" name="Object 5">
            <a:extLst>
              <a:ext uri="{FF2B5EF4-FFF2-40B4-BE49-F238E27FC236}">
                <a16:creationId xmlns:a16="http://schemas.microsoft.com/office/drawing/2014/main" id="{B2DA2B5C-85B2-6941-9C6B-1AB696939816}"/>
              </a:ext>
            </a:extLst>
          </p:cNvPr>
          <p:cNvGraphicFramePr>
            <a:graphicFrameLocks noChangeAspect="1"/>
          </p:cNvGraphicFramePr>
          <p:nvPr>
            <p:extLst>
              <p:ext uri="{D42A27DB-BD31-4B8C-83A1-F6EECF244321}">
                <p14:modId xmlns:p14="http://schemas.microsoft.com/office/powerpoint/2010/main" val="1237708755"/>
              </p:ext>
            </p:extLst>
          </p:nvPr>
        </p:nvGraphicFramePr>
        <p:xfrm>
          <a:off x="969579" y="1064172"/>
          <a:ext cx="6684580" cy="32081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6">
            <a:extLst>
              <a:ext uri="{FF2B5EF4-FFF2-40B4-BE49-F238E27FC236}">
                <a16:creationId xmlns:a16="http://schemas.microsoft.com/office/drawing/2014/main" id="{7B46A9A6-3457-8B40-855C-1D7EDC87E18B}"/>
              </a:ext>
            </a:extLst>
          </p:cNvPr>
          <p:cNvSpPr txBox="1">
            <a:spLocks noChangeArrowheads="1"/>
          </p:cNvSpPr>
          <p:nvPr/>
        </p:nvSpPr>
        <p:spPr bwMode="auto">
          <a:xfrm rot="16200000">
            <a:off x="-743332" y="2683246"/>
            <a:ext cx="2668191" cy="2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67500" tIns="35100" rIns="67500" bIns="351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050" b="1">
                <a:latin typeface="Verdana" panose="020B0604030504040204" pitchFamily="34" charset="0"/>
                <a:ea typeface="Verdana" panose="020B0604030504040204" pitchFamily="34" charset="0"/>
                <a:cs typeface="Verdana" panose="020B0604030504040204" pitchFamily="34" charset="0"/>
              </a:rPr>
              <a:t>Proportion of patients</a:t>
            </a:r>
          </a:p>
        </p:txBody>
      </p:sp>
      <p:sp>
        <p:nvSpPr>
          <p:cNvPr id="8" name="Text Box 8">
            <a:extLst>
              <a:ext uri="{FF2B5EF4-FFF2-40B4-BE49-F238E27FC236}">
                <a16:creationId xmlns:a16="http://schemas.microsoft.com/office/drawing/2014/main" id="{71CB835A-D859-D442-9A13-136962381866}"/>
              </a:ext>
            </a:extLst>
          </p:cNvPr>
          <p:cNvSpPr txBox="1">
            <a:spLocks noChangeArrowheads="1"/>
          </p:cNvSpPr>
          <p:nvPr/>
        </p:nvSpPr>
        <p:spPr bwMode="auto">
          <a:xfrm>
            <a:off x="2744844" y="1899907"/>
            <a:ext cx="9348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50" dirty="0">
                <a:latin typeface="Verdana" panose="020B0604030504040204" pitchFamily="34" charset="0"/>
                <a:ea typeface="Verdana" panose="020B0604030504040204" pitchFamily="34" charset="0"/>
                <a:cs typeface="Verdana" panose="020B0604030504040204" pitchFamily="34" charset="0"/>
              </a:rPr>
              <a:t>P=0,004</a:t>
            </a:r>
          </a:p>
        </p:txBody>
      </p:sp>
      <p:sp>
        <p:nvSpPr>
          <p:cNvPr id="9" name="Text Box 9">
            <a:extLst>
              <a:ext uri="{FF2B5EF4-FFF2-40B4-BE49-F238E27FC236}">
                <a16:creationId xmlns:a16="http://schemas.microsoft.com/office/drawing/2014/main" id="{18DB956B-1F2F-4A46-ACFE-259736DE37AA}"/>
              </a:ext>
            </a:extLst>
          </p:cNvPr>
          <p:cNvSpPr txBox="1">
            <a:spLocks noChangeArrowheads="1"/>
          </p:cNvSpPr>
          <p:nvPr/>
        </p:nvSpPr>
        <p:spPr bwMode="auto">
          <a:xfrm>
            <a:off x="4799001" y="1899907"/>
            <a:ext cx="10454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50" dirty="0">
                <a:latin typeface="Verdana" panose="020B0604030504040204" pitchFamily="34" charset="0"/>
                <a:ea typeface="Verdana" panose="020B0604030504040204" pitchFamily="34" charset="0"/>
                <a:cs typeface="Verdana" panose="020B0604030504040204" pitchFamily="34" charset="0"/>
              </a:rPr>
              <a:t>P&lt;0,0006</a:t>
            </a:r>
          </a:p>
        </p:txBody>
      </p:sp>
      <p:sp>
        <p:nvSpPr>
          <p:cNvPr id="11" name="TextBox 10">
            <a:extLst>
              <a:ext uri="{FF2B5EF4-FFF2-40B4-BE49-F238E27FC236}">
                <a16:creationId xmlns:a16="http://schemas.microsoft.com/office/drawing/2014/main" id="{37705D93-4E32-4D02-8A07-25B44ED9AED3}"/>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31822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0C256-9B5A-154F-AE24-935577339577}"/>
              </a:ext>
            </a:extLst>
          </p:cNvPr>
          <p:cNvSpPr>
            <a:spLocks noGrp="1"/>
          </p:cNvSpPr>
          <p:nvPr>
            <p:ph type="title"/>
          </p:nvPr>
        </p:nvSpPr>
        <p:spPr>
          <a:xfrm>
            <a:off x="454024" y="624585"/>
            <a:ext cx="8235949" cy="664797"/>
          </a:xfrm>
        </p:spPr>
        <p:txBody>
          <a:bodyPr/>
          <a:lstStyle/>
          <a:p>
            <a:r>
              <a:rPr lang="en-GB" dirty="0"/>
              <a:t>Comment </a:t>
            </a:r>
            <a:r>
              <a:rPr lang="en-GB" dirty="0" err="1"/>
              <a:t>l’ustekinumab</a:t>
            </a:r>
            <a:r>
              <a:rPr lang="en-GB" dirty="0"/>
              <a:t> </a:t>
            </a:r>
            <a:r>
              <a:rPr lang="en-GB" dirty="0" err="1"/>
              <a:t>répond</a:t>
            </a:r>
            <a:r>
              <a:rPr lang="en-GB" dirty="0"/>
              <a:t> aux </a:t>
            </a:r>
            <a:r>
              <a:rPr lang="en-GB" dirty="0" err="1"/>
              <a:t>attentes</a:t>
            </a:r>
            <a:r>
              <a:rPr lang="en-GB" dirty="0"/>
              <a:t> d’un premier </a:t>
            </a:r>
            <a:r>
              <a:rPr lang="en-GB" dirty="0" err="1"/>
              <a:t>biologique</a:t>
            </a:r>
            <a:r>
              <a:rPr lang="en-GB" dirty="0"/>
              <a:t> dans la MC</a:t>
            </a:r>
            <a:endParaRPr lang="en-BE" dirty="0"/>
          </a:p>
        </p:txBody>
      </p:sp>
      <p:sp>
        <p:nvSpPr>
          <p:cNvPr id="3" name="Slide Number Placeholder 2">
            <a:extLst>
              <a:ext uri="{FF2B5EF4-FFF2-40B4-BE49-F238E27FC236}">
                <a16:creationId xmlns:a16="http://schemas.microsoft.com/office/drawing/2014/main" id="{F4F816B4-B8C2-EC4F-8F63-17A7CC2EB954}"/>
              </a:ext>
            </a:extLst>
          </p:cNvPr>
          <p:cNvSpPr>
            <a:spLocks noGrp="1"/>
          </p:cNvSpPr>
          <p:nvPr>
            <p:ph type="sldNum" sz="quarter" idx="4"/>
          </p:nvPr>
        </p:nvSpPr>
        <p:spPr/>
        <p:txBody>
          <a:bodyPr/>
          <a:lstStyle/>
          <a:p>
            <a:fld id="{AD816501-AAE5-214E-B100-00C3DC5F5E3F}" type="slidenum">
              <a:rPr lang="en-US" smtClean="0"/>
              <a:pPr/>
              <a:t>39</a:t>
            </a:fld>
            <a:endParaRPr lang="en-US" dirty="0"/>
          </a:p>
        </p:txBody>
      </p:sp>
      <p:sp>
        <p:nvSpPr>
          <p:cNvPr id="7" name="Text Placeholder 6">
            <a:extLst>
              <a:ext uri="{FF2B5EF4-FFF2-40B4-BE49-F238E27FC236}">
                <a16:creationId xmlns:a16="http://schemas.microsoft.com/office/drawing/2014/main" id="{CD0E9705-9A8F-2F43-943F-5F4A4C2DE020}"/>
              </a:ext>
            </a:extLst>
          </p:cNvPr>
          <p:cNvSpPr>
            <a:spLocks noGrp="1"/>
          </p:cNvSpPr>
          <p:nvPr>
            <p:ph type="body" sz="quarter" idx="17"/>
          </p:nvPr>
        </p:nvSpPr>
        <p:spPr/>
        <p:txBody>
          <a:bodyPr/>
          <a:lstStyle/>
          <a:p>
            <a:endParaRPr lang="en-BE"/>
          </a:p>
        </p:txBody>
      </p:sp>
      <p:sp>
        <p:nvSpPr>
          <p:cNvPr id="8" name="Rectangle 7">
            <a:extLst>
              <a:ext uri="{FF2B5EF4-FFF2-40B4-BE49-F238E27FC236}">
                <a16:creationId xmlns:a16="http://schemas.microsoft.com/office/drawing/2014/main" id="{A88B5A24-C1F2-8F4D-ACC2-8EB42CBFF4D6}"/>
              </a:ext>
            </a:extLst>
          </p:cNvPr>
          <p:cNvSpPr/>
          <p:nvPr/>
        </p:nvSpPr>
        <p:spPr>
          <a:xfrm>
            <a:off x="451446" y="2006523"/>
            <a:ext cx="5728637"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Capacité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à</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atteindre</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la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cible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7ED98385-0D5D-EB4B-A243-AAEC5FF9C8FC}"/>
              </a:ext>
            </a:extLst>
          </p:cNvPr>
          <p:cNvSpPr/>
          <p:nvPr/>
        </p:nvSpPr>
        <p:spPr>
          <a:xfrm>
            <a:off x="451446" y="2471605"/>
            <a:ext cx="5728637"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Sécurité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et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tolérance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B0155EF8-C047-9045-A7D4-E004364B4595}"/>
              </a:ext>
            </a:extLst>
          </p:cNvPr>
          <p:cNvSpPr/>
          <p:nvPr/>
        </p:nvSpPr>
        <p:spPr>
          <a:xfrm>
            <a:off x="451446" y="2936687"/>
            <a:ext cx="5728637" cy="338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Qualité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de vie et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capacité</a:t>
            </a:r>
            <a:r>
              <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rPr>
              <a:t> de vivre la vie </a:t>
            </a:r>
            <a:r>
              <a:rPr lang="en-GB" sz="1600" spc="-50" dirty="0" err="1">
                <a:solidFill>
                  <a:schemeClr val="bg1"/>
                </a:solidFill>
                <a:latin typeface="Verdana" panose="020B0604030504040204" pitchFamily="34" charset="0"/>
                <a:ea typeface="Verdana" panose="020B0604030504040204" pitchFamily="34" charset="0"/>
                <a:cs typeface="Verdana" panose="020B0604030504040204" pitchFamily="34" charset="0"/>
              </a:rPr>
              <a:t>souhaitée</a:t>
            </a:r>
            <a:endParaRPr lang="en-GB" sz="16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D1287562-6130-4469-9895-320C81F87EA6}"/>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59089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024" y="283843"/>
            <a:ext cx="8235949" cy="332399"/>
          </a:xfrm>
        </p:spPr>
        <p:txBody>
          <a:bodyPr/>
          <a:lstStyle/>
          <a:p>
            <a:r>
              <a:rPr lang="fr-FR" dirty="0" err="1"/>
              <a:t>Rutpure</a:t>
            </a:r>
            <a:r>
              <a:rPr lang="fr-FR" dirty="0"/>
              <a:t> de l’homéostasie intestinale dans les MICI</a:t>
            </a:r>
            <a:endParaRPr lang="en-US" dirty="0"/>
          </a:p>
        </p:txBody>
      </p:sp>
      <p:sp>
        <p:nvSpPr>
          <p:cNvPr id="4" name="Espace réservé du numéro de diapositive 3"/>
          <p:cNvSpPr>
            <a:spLocks noGrp="1"/>
          </p:cNvSpPr>
          <p:nvPr>
            <p:ph type="sldNum" sz="quarter" idx="4"/>
          </p:nvPr>
        </p:nvSpPr>
        <p:spPr>
          <a:xfrm>
            <a:off x="8730531" y="4723338"/>
            <a:ext cx="284759" cy="250031"/>
          </a:xfrm>
        </p:spPr>
        <p:txBody>
          <a:bodyPr/>
          <a:lstStyle/>
          <a:p>
            <a:fld id="{AD816501-AAE5-214E-B100-00C3DC5F5E3F}" type="slidenum">
              <a:rPr lang="en-US" smtClean="0"/>
              <a:pPr/>
              <a:t>4</a:t>
            </a:fld>
            <a:endParaRPr lang="en-US" dirty="0"/>
          </a:p>
        </p:txBody>
      </p:sp>
      <p:sp>
        <p:nvSpPr>
          <p:cNvPr id="5" name="Espace réservé du texte 4"/>
          <p:cNvSpPr>
            <a:spLocks noGrp="1"/>
          </p:cNvSpPr>
          <p:nvPr>
            <p:ph type="body" sz="quarter" idx="17"/>
          </p:nvPr>
        </p:nvSpPr>
        <p:spPr>
          <a:xfrm>
            <a:off x="451446" y="4709523"/>
            <a:ext cx="6286500" cy="206375"/>
          </a:xfrm>
        </p:spPr>
        <p:txBody>
          <a:bodyPr/>
          <a:lstStyle/>
          <a:p>
            <a:r>
              <a:rPr lang="en-US" dirty="0" err="1"/>
              <a:t>Neurath</a:t>
            </a:r>
            <a:r>
              <a:rPr lang="en-US" dirty="0"/>
              <a:t> MF. Nat </a:t>
            </a:r>
            <a:r>
              <a:rPr lang="en-US" dirty="0" err="1"/>
              <a:t>Immunol</a:t>
            </a:r>
            <a:r>
              <a:rPr lang="en-US" dirty="0"/>
              <a:t>. 2019 Aug;20(8):970-979; </a:t>
            </a:r>
            <a:r>
              <a:rPr lang="da-DK" dirty="0"/>
              <a:t>de Lange et al. Nat Genet. 2017 Feb;49(2):256-261.</a:t>
            </a:r>
            <a:endParaRPr lang="en-US" dirty="0"/>
          </a:p>
        </p:txBody>
      </p:sp>
      <p:pic>
        <p:nvPicPr>
          <p:cNvPr id="6" name="Image 5"/>
          <p:cNvPicPr>
            <a:picLocks noChangeAspect="1"/>
          </p:cNvPicPr>
          <p:nvPr/>
        </p:nvPicPr>
        <p:blipFill rotWithShape="1">
          <a:blip r:embed="rId2"/>
          <a:srcRect r="2358" b="3000"/>
          <a:stretch/>
        </p:blipFill>
        <p:spPr>
          <a:xfrm>
            <a:off x="318452" y="970362"/>
            <a:ext cx="7244722" cy="3640384"/>
          </a:xfrm>
          <a:prstGeom prst="rect">
            <a:avLst/>
          </a:prstGeom>
        </p:spPr>
      </p:pic>
      <p:sp>
        <p:nvSpPr>
          <p:cNvPr id="7" name="TextBox 6">
            <a:extLst>
              <a:ext uri="{FF2B5EF4-FFF2-40B4-BE49-F238E27FC236}">
                <a16:creationId xmlns:a16="http://schemas.microsoft.com/office/drawing/2014/main" id="{76BC7908-50C4-40B4-B82F-CE5ADA7C24D6}"/>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0176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D816501-AAE5-214E-B100-00C3DC5F5E3F}" type="slidenum">
              <a:rPr lang="en-US" smtClean="0"/>
              <a:pPr/>
              <a:t>40</a:t>
            </a:fld>
            <a:endParaRPr lang="en-US" dirty="0"/>
          </a:p>
        </p:txBody>
      </p:sp>
      <p:sp>
        <p:nvSpPr>
          <p:cNvPr id="5" name="Espace réservé du texte 4"/>
          <p:cNvSpPr>
            <a:spLocks noGrp="1"/>
          </p:cNvSpPr>
          <p:nvPr>
            <p:ph type="body" sz="quarter" idx="17"/>
          </p:nvPr>
        </p:nvSpPr>
        <p:spPr/>
        <p:txBody>
          <a:bodyPr/>
          <a:lstStyle/>
          <a:p>
            <a:endParaRPr lang="en-US"/>
          </a:p>
        </p:txBody>
      </p:sp>
      <p:sp>
        <p:nvSpPr>
          <p:cNvPr id="2" name="TextBox 1">
            <a:extLst>
              <a:ext uri="{FF2B5EF4-FFF2-40B4-BE49-F238E27FC236}">
                <a16:creationId xmlns:a16="http://schemas.microsoft.com/office/drawing/2014/main" id="{209681EF-9583-FB44-A3C1-79C6DF41A6B7}"/>
              </a:ext>
            </a:extLst>
          </p:cNvPr>
          <p:cNvSpPr txBox="1"/>
          <p:nvPr/>
        </p:nvSpPr>
        <p:spPr>
          <a:xfrm>
            <a:off x="451446" y="1718441"/>
            <a:ext cx="8195940" cy="1200329"/>
          </a:xfrm>
          <a:prstGeom prst="rect">
            <a:avLst/>
          </a:prstGeom>
          <a:noFill/>
        </p:spPr>
        <p:txBody>
          <a:bodyPr wrap="square" lIns="0" rtlCol="0">
            <a:spAutoFit/>
          </a:bodyPr>
          <a:lstStyle/>
          <a:p>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Outre</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le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contrôle</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des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symptômes</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la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qualité</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de vie et la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capacité</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à</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mener</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la vie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souhaitée</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sont</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associées</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à</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la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prédictibilité</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de la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réponse</a:t>
            </a:r>
            <a:r>
              <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2400" dirty="0" err="1">
                <a:solidFill>
                  <a:schemeClr val="accent2"/>
                </a:solidFill>
                <a:latin typeface="Verdana" panose="020B0604030504040204" pitchFamily="34" charset="0"/>
                <a:ea typeface="Verdana" panose="020B0604030504040204" pitchFamily="34" charset="0"/>
                <a:cs typeface="Verdana" panose="020B0604030504040204" pitchFamily="34" charset="0"/>
              </a:rPr>
              <a:t>soutenue</a:t>
            </a:r>
            <a:endParaRPr lang="en-GB" sz="24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A13CB1B4-CC05-4C2C-9282-A989EE5E6772}"/>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7160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0C4F36-75FD-E44A-87A9-898E7131BA49}"/>
              </a:ext>
            </a:extLst>
          </p:cNvPr>
          <p:cNvSpPr>
            <a:spLocks noGrp="1"/>
          </p:cNvSpPr>
          <p:nvPr>
            <p:ph type="title"/>
          </p:nvPr>
        </p:nvSpPr>
        <p:spPr>
          <a:xfrm>
            <a:off x="454024" y="283843"/>
            <a:ext cx="8235949" cy="664797"/>
          </a:xfrm>
        </p:spPr>
        <p:txBody>
          <a:bodyPr/>
          <a:lstStyle/>
          <a:p>
            <a:r>
              <a:rPr lang="en-GB" dirty="0"/>
              <a:t>Rate of anti-TNF loss of response at 12 months (anti-TNF escalation)</a:t>
            </a:r>
            <a:endParaRPr lang="en-BE" dirty="0"/>
          </a:p>
        </p:txBody>
      </p:sp>
      <p:sp>
        <p:nvSpPr>
          <p:cNvPr id="4" name="Slide Number Placeholder 3">
            <a:extLst>
              <a:ext uri="{FF2B5EF4-FFF2-40B4-BE49-F238E27FC236}">
                <a16:creationId xmlns:a16="http://schemas.microsoft.com/office/drawing/2014/main" id="{00C1D7AD-BC97-F147-93F6-6D3A0F724769}"/>
              </a:ext>
            </a:extLst>
          </p:cNvPr>
          <p:cNvSpPr>
            <a:spLocks noGrp="1"/>
          </p:cNvSpPr>
          <p:nvPr>
            <p:ph type="sldNum" sz="quarter" idx="4"/>
          </p:nvPr>
        </p:nvSpPr>
        <p:spPr/>
        <p:txBody>
          <a:bodyPr/>
          <a:lstStyle/>
          <a:p>
            <a:fld id="{A69F8266-4988-440D-83C3-A3E19192CF7B}" type="slidenum">
              <a:rPr lang="sv-SE" smtClean="0">
                <a:solidFill>
                  <a:srgbClr val="000000">
                    <a:tint val="75000"/>
                  </a:srgbClr>
                </a:solidFill>
              </a:rPr>
              <a:pPr/>
              <a:t>41</a:t>
            </a:fld>
            <a:endParaRPr lang="sv-SE">
              <a:solidFill>
                <a:srgbClr val="000000">
                  <a:tint val="75000"/>
                </a:srgbClr>
              </a:solidFill>
            </a:endParaRPr>
          </a:p>
        </p:txBody>
      </p:sp>
      <p:sp>
        <p:nvSpPr>
          <p:cNvPr id="10" name="Text Placeholder 9">
            <a:extLst>
              <a:ext uri="{FF2B5EF4-FFF2-40B4-BE49-F238E27FC236}">
                <a16:creationId xmlns:a16="http://schemas.microsoft.com/office/drawing/2014/main" id="{20EBA8C7-65B3-8E4F-AC16-2A2B22DD6A68}"/>
              </a:ext>
            </a:extLst>
          </p:cNvPr>
          <p:cNvSpPr>
            <a:spLocks noGrp="1"/>
          </p:cNvSpPr>
          <p:nvPr>
            <p:ph type="body" sz="quarter" idx="17"/>
          </p:nvPr>
        </p:nvSpPr>
        <p:spPr/>
        <p:txBody>
          <a:bodyPr/>
          <a:lstStyle/>
          <a:p>
            <a:r>
              <a:rPr lang="en-GB" dirty="0"/>
              <a:t>ADA, adalimumab; CZP, certolizumab; IFX, infliximab; TNF, </a:t>
            </a:r>
            <a:r>
              <a:rPr lang="en-GB" dirty="0" err="1"/>
              <a:t>tumor</a:t>
            </a:r>
            <a:r>
              <a:rPr lang="en-GB" dirty="0"/>
              <a:t> necrosis factor.</a:t>
            </a:r>
          </a:p>
          <a:p>
            <a:r>
              <a:rPr lang="en-GB" dirty="0"/>
              <a:t>Ben-</a:t>
            </a:r>
            <a:r>
              <a:rPr lang="en-GB" dirty="0" err="1"/>
              <a:t>Horin</a:t>
            </a:r>
            <a:r>
              <a:rPr lang="en-GB" dirty="0"/>
              <a:t> S 2010.</a:t>
            </a:r>
          </a:p>
        </p:txBody>
      </p:sp>
      <p:graphicFrame>
        <p:nvGraphicFramePr>
          <p:cNvPr id="11" name="Content Placeholder 7">
            <a:extLst>
              <a:ext uri="{FF2B5EF4-FFF2-40B4-BE49-F238E27FC236}">
                <a16:creationId xmlns:a16="http://schemas.microsoft.com/office/drawing/2014/main" id="{2D93A0E3-86C8-E24D-A8AB-572241237376}"/>
              </a:ext>
            </a:extLst>
          </p:cNvPr>
          <p:cNvGraphicFramePr>
            <a:graphicFrameLocks/>
          </p:cNvGraphicFramePr>
          <p:nvPr>
            <p:extLst>
              <p:ext uri="{D42A27DB-BD31-4B8C-83A1-F6EECF244321}">
                <p14:modId xmlns:p14="http://schemas.microsoft.com/office/powerpoint/2010/main" val="2305256346"/>
              </p:ext>
            </p:extLst>
          </p:nvPr>
        </p:nvGraphicFramePr>
        <p:xfrm>
          <a:off x="451446" y="1384162"/>
          <a:ext cx="6728660" cy="2896176"/>
        </p:xfrm>
        <a:graphic>
          <a:graphicData uri="http://schemas.openxmlformats.org/presentationml/2006/ole">
            <mc:AlternateContent xmlns:mc="http://schemas.openxmlformats.org/markup-compatibility/2006">
              <mc:Choice xmlns:v="urn:schemas-microsoft-com:vml" Requires="v">
                <p:oleObj name="Graphique" r:id="rId2" imgW="8205927" imgH="3535986" progId="Excel.Chart.8">
                  <p:embed/>
                </p:oleObj>
              </mc:Choice>
              <mc:Fallback>
                <p:oleObj name="Graphique" r:id="rId2" imgW="8205927" imgH="3535986" progId="Excel.Chart.8">
                  <p:embed/>
                  <p:pic>
                    <p:nvPicPr>
                      <p:cNvPr id="65539" name="Content Placeholder 7"/>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6" y="1384162"/>
                        <a:ext cx="6728660" cy="2896176"/>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C7E36875-E2E8-4DCA-A1CC-5AD5710D063C}"/>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10551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429E89-AB0F-0F40-A012-93F0368007BA}"/>
              </a:ext>
            </a:extLst>
          </p:cNvPr>
          <p:cNvSpPr>
            <a:spLocks noGrp="1"/>
          </p:cNvSpPr>
          <p:nvPr>
            <p:ph type="title"/>
          </p:nvPr>
        </p:nvSpPr>
        <p:spPr/>
        <p:txBody>
          <a:bodyPr/>
          <a:lstStyle/>
          <a:p>
            <a:r>
              <a:rPr lang="en-GB" dirty="0" err="1"/>
              <a:t>Immunogénicité</a:t>
            </a:r>
            <a:r>
              <a:rPr lang="en-GB" dirty="0"/>
              <a:t>, HLA-</a:t>
            </a:r>
            <a:r>
              <a:rPr lang="en-GB" dirty="0" err="1"/>
              <a:t>dépendante</a:t>
            </a:r>
            <a:r>
              <a:rPr lang="en-GB" dirty="0"/>
              <a:t> des anti-TNF</a:t>
            </a:r>
            <a:endParaRPr lang="en-BE" dirty="0"/>
          </a:p>
        </p:txBody>
      </p:sp>
      <p:sp>
        <p:nvSpPr>
          <p:cNvPr id="4" name="Slide Number Placeholder 3">
            <a:extLst>
              <a:ext uri="{FF2B5EF4-FFF2-40B4-BE49-F238E27FC236}">
                <a16:creationId xmlns:a16="http://schemas.microsoft.com/office/drawing/2014/main" id="{A9E5EB1B-330D-C24F-A2C7-A13B43C15C39}"/>
              </a:ext>
            </a:extLst>
          </p:cNvPr>
          <p:cNvSpPr>
            <a:spLocks noGrp="1"/>
          </p:cNvSpPr>
          <p:nvPr>
            <p:ph type="sldNum" sz="quarter" idx="4"/>
          </p:nvPr>
        </p:nvSpPr>
        <p:spPr/>
        <p:txBody>
          <a:bodyPr/>
          <a:lstStyle/>
          <a:p>
            <a:fld id="{A69F8266-4988-440D-83C3-A3E19192CF7B}" type="slidenum">
              <a:rPr lang="sv-SE" smtClean="0">
                <a:solidFill>
                  <a:srgbClr val="000000">
                    <a:tint val="75000"/>
                  </a:srgbClr>
                </a:solidFill>
              </a:rPr>
              <a:pPr/>
              <a:t>42</a:t>
            </a:fld>
            <a:endParaRPr lang="sv-SE">
              <a:solidFill>
                <a:srgbClr val="000000">
                  <a:tint val="75000"/>
                </a:srgbClr>
              </a:solidFill>
            </a:endParaRPr>
          </a:p>
        </p:txBody>
      </p:sp>
      <p:sp>
        <p:nvSpPr>
          <p:cNvPr id="7" name="Text Placeholder 6">
            <a:extLst>
              <a:ext uri="{FF2B5EF4-FFF2-40B4-BE49-F238E27FC236}">
                <a16:creationId xmlns:a16="http://schemas.microsoft.com/office/drawing/2014/main" id="{A658832E-180A-AF44-8CFE-BE9243DE1AC6}"/>
              </a:ext>
            </a:extLst>
          </p:cNvPr>
          <p:cNvSpPr>
            <a:spLocks noGrp="1"/>
          </p:cNvSpPr>
          <p:nvPr>
            <p:ph type="body" sz="quarter" idx="17"/>
          </p:nvPr>
        </p:nvSpPr>
        <p:spPr/>
        <p:txBody>
          <a:bodyPr/>
          <a:lstStyle/>
          <a:p>
            <a:r>
              <a:rPr lang="en-GB" dirty="0" err="1"/>
              <a:t>Sazonovs</a:t>
            </a:r>
            <a:r>
              <a:rPr lang="en-GB" dirty="0"/>
              <a:t>. Gastroenterology. 2020 Jan;158(1):189-199. </a:t>
            </a:r>
            <a:r>
              <a:rPr lang="en-GB" dirty="0" err="1"/>
              <a:t>doi</a:t>
            </a:r>
            <a:r>
              <a:rPr lang="en-GB" dirty="0"/>
              <a:t>: 10.1053/j.gastro.2019.09.041</a:t>
            </a:r>
          </a:p>
        </p:txBody>
      </p:sp>
      <p:grpSp>
        <p:nvGrpSpPr>
          <p:cNvPr id="10" name="Group 9">
            <a:extLst>
              <a:ext uri="{FF2B5EF4-FFF2-40B4-BE49-F238E27FC236}">
                <a16:creationId xmlns:a16="http://schemas.microsoft.com/office/drawing/2014/main" id="{62825DDE-155D-B14C-893F-31E61BC6CF6F}"/>
              </a:ext>
            </a:extLst>
          </p:cNvPr>
          <p:cNvGrpSpPr/>
          <p:nvPr/>
        </p:nvGrpSpPr>
        <p:grpSpPr>
          <a:xfrm>
            <a:off x="451446" y="1058526"/>
            <a:ext cx="8345713" cy="2847517"/>
            <a:chOff x="451446" y="1046559"/>
            <a:chExt cx="8985648" cy="3065860"/>
          </a:xfrm>
        </p:grpSpPr>
        <p:pic>
          <p:nvPicPr>
            <p:cNvPr id="8" name="Image 5">
              <a:extLst>
                <a:ext uri="{FF2B5EF4-FFF2-40B4-BE49-F238E27FC236}">
                  <a16:creationId xmlns:a16="http://schemas.microsoft.com/office/drawing/2014/main" id="{16AF2AFC-F1C4-7646-9FA1-C7BD86DF3576}"/>
                </a:ext>
              </a:extLst>
            </p:cNvPr>
            <p:cNvPicPr>
              <a:picLocks noChangeAspect="1"/>
            </p:cNvPicPr>
            <p:nvPr/>
          </p:nvPicPr>
          <p:blipFill>
            <a:blip r:embed="rId2"/>
            <a:stretch>
              <a:fillRect/>
            </a:stretch>
          </p:blipFill>
          <p:spPr>
            <a:xfrm>
              <a:off x="451446" y="1046559"/>
              <a:ext cx="4500563" cy="3050381"/>
            </a:xfrm>
            <a:prstGeom prst="rect">
              <a:avLst/>
            </a:prstGeom>
          </p:spPr>
        </p:pic>
        <p:pic>
          <p:nvPicPr>
            <p:cNvPr id="9" name="Image 6">
              <a:extLst>
                <a:ext uri="{FF2B5EF4-FFF2-40B4-BE49-F238E27FC236}">
                  <a16:creationId xmlns:a16="http://schemas.microsoft.com/office/drawing/2014/main" id="{D2CB4770-AEF5-2C41-BA8B-A97F7A524450}"/>
                </a:ext>
              </a:extLst>
            </p:cNvPr>
            <p:cNvPicPr>
              <a:picLocks noChangeAspect="1"/>
            </p:cNvPicPr>
            <p:nvPr/>
          </p:nvPicPr>
          <p:blipFill>
            <a:blip r:embed="rId3"/>
            <a:stretch>
              <a:fillRect/>
            </a:stretch>
          </p:blipFill>
          <p:spPr>
            <a:xfrm>
              <a:off x="4886525" y="1062038"/>
              <a:ext cx="4550569" cy="3050381"/>
            </a:xfrm>
            <a:prstGeom prst="rect">
              <a:avLst/>
            </a:prstGeom>
          </p:spPr>
        </p:pic>
      </p:grpSp>
      <p:sp>
        <p:nvSpPr>
          <p:cNvPr id="11" name="TextBox 10">
            <a:extLst>
              <a:ext uri="{FF2B5EF4-FFF2-40B4-BE49-F238E27FC236}">
                <a16:creationId xmlns:a16="http://schemas.microsoft.com/office/drawing/2014/main" id="{8D9FDFD5-CFC5-4F44-904A-CA605DA2E45D}"/>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357533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2E1C0-56BB-8240-9056-6DEB4E5522E3}"/>
              </a:ext>
            </a:extLst>
          </p:cNvPr>
          <p:cNvSpPr>
            <a:spLocks noGrp="1"/>
          </p:cNvSpPr>
          <p:nvPr>
            <p:ph type="title"/>
          </p:nvPr>
        </p:nvSpPr>
        <p:spPr>
          <a:xfrm>
            <a:off x="454024" y="283843"/>
            <a:ext cx="8235949" cy="664797"/>
          </a:xfrm>
        </p:spPr>
        <p:txBody>
          <a:bodyPr/>
          <a:lstStyle/>
          <a:p>
            <a:r>
              <a:rPr lang="en-GB"/>
              <a:t>Immunogénicité à long terme avec l’ustekinumab dans la maladie de Crohn</a:t>
            </a:r>
            <a:endParaRPr lang="en-BE" dirty="0"/>
          </a:p>
        </p:txBody>
      </p:sp>
      <p:sp>
        <p:nvSpPr>
          <p:cNvPr id="5" name="Text Placeholder 4">
            <a:extLst>
              <a:ext uri="{FF2B5EF4-FFF2-40B4-BE49-F238E27FC236}">
                <a16:creationId xmlns:a16="http://schemas.microsoft.com/office/drawing/2014/main" id="{52B18963-58C3-DC41-BD02-442C1C8D0D3D}"/>
              </a:ext>
            </a:extLst>
          </p:cNvPr>
          <p:cNvSpPr>
            <a:spLocks noGrp="1"/>
          </p:cNvSpPr>
          <p:nvPr>
            <p:ph type="body" sz="quarter" idx="10"/>
          </p:nvPr>
        </p:nvSpPr>
        <p:spPr>
          <a:xfrm>
            <a:off x="454025" y="991597"/>
            <a:ext cx="8235950" cy="269304"/>
          </a:xfrm>
        </p:spPr>
        <p:txBody>
          <a:bodyPr/>
          <a:lstStyle/>
          <a:p>
            <a:r>
              <a:rPr lang="en-BE"/>
              <a:t>Antibody to UST status through 5 years</a:t>
            </a:r>
            <a:r>
              <a:rPr lang="en-BE" baseline="30000"/>
              <a:t>a,b,c</a:t>
            </a:r>
            <a:endParaRPr lang="en-BE" baseline="30000" dirty="0"/>
          </a:p>
        </p:txBody>
      </p:sp>
      <p:pic>
        <p:nvPicPr>
          <p:cNvPr id="8" name="Image 3">
            <a:extLst>
              <a:ext uri="{FF2B5EF4-FFF2-40B4-BE49-F238E27FC236}">
                <a16:creationId xmlns:a16="http://schemas.microsoft.com/office/drawing/2014/main" id="{1A3CF152-4432-DF46-96F6-283C75ABA209}"/>
              </a:ext>
            </a:extLst>
          </p:cNvPr>
          <p:cNvPicPr>
            <a:picLocks noChangeAspect="1"/>
          </p:cNvPicPr>
          <p:nvPr/>
        </p:nvPicPr>
        <p:blipFill rotWithShape="1">
          <a:blip r:embed="rId2"/>
          <a:srcRect t="11747" b="268"/>
          <a:stretch/>
        </p:blipFill>
        <p:spPr>
          <a:xfrm>
            <a:off x="454024" y="1393912"/>
            <a:ext cx="6611356" cy="3265012"/>
          </a:xfrm>
          <a:prstGeom prst="rect">
            <a:avLst/>
          </a:prstGeom>
        </p:spPr>
      </p:pic>
      <p:sp>
        <p:nvSpPr>
          <p:cNvPr id="6" name="TextBox 5">
            <a:extLst>
              <a:ext uri="{FF2B5EF4-FFF2-40B4-BE49-F238E27FC236}">
                <a16:creationId xmlns:a16="http://schemas.microsoft.com/office/drawing/2014/main" id="{3280435A-1907-488A-A03E-E48C6A034103}"/>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
        <p:nvSpPr>
          <p:cNvPr id="10" name="Text Placeholder 4">
            <a:extLst>
              <a:ext uri="{FF2B5EF4-FFF2-40B4-BE49-F238E27FC236}">
                <a16:creationId xmlns:a16="http://schemas.microsoft.com/office/drawing/2014/main" id="{C2F3D8CA-0250-0D42-99DB-4DE38B74B009}"/>
              </a:ext>
            </a:extLst>
          </p:cNvPr>
          <p:cNvSpPr>
            <a:spLocks noGrp="1"/>
          </p:cNvSpPr>
          <p:nvPr>
            <p:ph type="body" sz="quarter" idx="17"/>
          </p:nvPr>
        </p:nvSpPr>
        <p:spPr>
          <a:xfrm>
            <a:off x="451446" y="4709523"/>
            <a:ext cx="6286500" cy="206375"/>
          </a:xfrm>
        </p:spPr>
        <p:txBody>
          <a:bodyPr/>
          <a:lstStyle/>
          <a:p>
            <a:r>
              <a:rPr lang="en-GB" dirty="0" err="1"/>
              <a:t>Sandborn</a:t>
            </a:r>
            <a:r>
              <a:rPr lang="en-GB" dirty="0"/>
              <a:t> WJ et al. Five year Efficacy and Safety of Ustekinumab Treatment in Crohn’s Disease: the IM-UNITI trial, Clinical Gastroenterology and Hepatology (2021),</a:t>
            </a:r>
          </a:p>
          <a:p>
            <a:r>
              <a:rPr lang="en-GB" dirty="0" err="1"/>
              <a:t>doi</a:t>
            </a:r>
            <a:r>
              <a:rPr lang="en-GB" dirty="0"/>
              <a:t>: https://</a:t>
            </a:r>
            <a:r>
              <a:rPr lang="en-GB" dirty="0" err="1"/>
              <a:t>doi.org</a:t>
            </a:r>
            <a:r>
              <a:rPr lang="en-GB" dirty="0"/>
              <a:t>/10.1016/j.cgh.2021.02.025.</a:t>
            </a:r>
            <a:endParaRPr lang="en-BE" dirty="0"/>
          </a:p>
        </p:txBody>
      </p:sp>
    </p:spTree>
    <p:extLst>
      <p:ext uri="{BB962C8B-B14F-4D97-AF65-F5344CB8AC3E}">
        <p14:creationId xmlns:p14="http://schemas.microsoft.com/office/powerpoint/2010/main" val="214530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2E1C0-56BB-8240-9056-6DEB4E5522E3}"/>
              </a:ext>
            </a:extLst>
          </p:cNvPr>
          <p:cNvSpPr>
            <a:spLocks noGrp="1"/>
          </p:cNvSpPr>
          <p:nvPr>
            <p:ph type="title"/>
          </p:nvPr>
        </p:nvSpPr>
        <p:spPr>
          <a:xfrm>
            <a:off x="454024" y="283843"/>
            <a:ext cx="8235949" cy="332399"/>
          </a:xfrm>
        </p:spPr>
        <p:txBody>
          <a:bodyPr/>
          <a:lstStyle/>
          <a:p>
            <a:r>
              <a:rPr lang="en-GB" dirty="0" err="1"/>
              <a:t>Rémission</a:t>
            </a:r>
            <a:r>
              <a:rPr lang="en-GB" dirty="0"/>
              <a:t> </a:t>
            </a:r>
            <a:r>
              <a:rPr lang="en-GB" dirty="0" err="1"/>
              <a:t>clinique</a:t>
            </a:r>
            <a:r>
              <a:rPr lang="en-GB" dirty="0"/>
              <a:t> </a:t>
            </a:r>
            <a:r>
              <a:rPr lang="en-GB" dirty="0" err="1"/>
              <a:t>à</a:t>
            </a:r>
            <a:r>
              <a:rPr lang="en-GB" dirty="0"/>
              <a:t> 5 </a:t>
            </a:r>
            <a:r>
              <a:rPr lang="en-GB" dirty="0" err="1"/>
              <a:t>ans</a:t>
            </a:r>
            <a:r>
              <a:rPr lang="en-GB" dirty="0"/>
              <a:t> chez les BIO-NAIFS</a:t>
            </a:r>
            <a:endParaRPr lang="en-BE" dirty="0"/>
          </a:p>
        </p:txBody>
      </p:sp>
      <p:sp>
        <p:nvSpPr>
          <p:cNvPr id="5" name="Text Placeholder 4">
            <a:extLst>
              <a:ext uri="{FF2B5EF4-FFF2-40B4-BE49-F238E27FC236}">
                <a16:creationId xmlns:a16="http://schemas.microsoft.com/office/drawing/2014/main" id="{52B18963-58C3-DC41-BD02-442C1C8D0D3D}"/>
              </a:ext>
            </a:extLst>
          </p:cNvPr>
          <p:cNvSpPr>
            <a:spLocks noGrp="1"/>
          </p:cNvSpPr>
          <p:nvPr>
            <p:ph type="body" sz="quarter" idx="10"/>
          </p:nvPr>
        </p:nvSpPr>
        <p:spPr>
          <a:xfrm>
            <a:off x="454025" y="616242"/>
            <a:ext cx="8235950" cy="269304"/>
          </a:xfrm>
        </p:spPr>
        <p:txBody>
          <a:bodyPr/>
          <a:lstStyle/>
          <a:p>
            <a:r>
              <a:rPr lang="en-BE" dirty="0"/>
              <a:t>Clinical remission over 5 years: TNF antagonist-naïve subgroup</a:t>
            </a:r>
            <a:r>
              <a:rPr lang="en-BE" baseline="30000" dirty="0"/>
              <a:t>a</a:t>
            </a:r>
          </a:p>
        </p:txBody>
      </p:sp>
      <p:pic>
        <p:nvPicPr>
          <p:cNvPr id="7" name="Image 3">
            <a:extLst>
              <a:ext uri="{FF2B5EF4-FFF2-40B4-BE49-F238E27FC236}">
                <a16:creationId xmlns:a16="http://schemas.microsoft.com/office/drawing/2014/main" id="{A3527A5B-67D6-FF47-99F8-5F64EFFE5CE0}"/>
              </a:ext>
            </a:extLst>
          </p:cNvPr>
          <p:cNvPicPr>
            <a:picLocks noChangeAspect="1"/>
          </p:cNvPicPr>
          <p:nvPr/>
        </p:nvPicPr>
        <p:blipFill rotWithShape="1">
          <a:blip r:embed="rId2"/>
          <a:srcRect t="9461"/>
          <a:stretch/>
        </p:blipFill>
        <p:spPr>
          <a:xfrm>
            <a:off x="454024" y="1180226"/>
            <a:ext cx="7200174" cy="3347032"/>
          </a:xfrm>
          <a:prstGeom prst="rect">
            <a:avLst/>
          </a:prstGeom>
        </p:spPr>
      </p:pic>
      <p:sp>
        <p:nvSpPr>
          <p:cNvPr id="6" name="TextBox 5">
            <a:extLst>
              <a:ext uri="{FF2B5EF4-FFF2-40B4-BE49-F238E27FC236}">
                <a16:creationId xmlns:a16="http://schemas.microsoft.com/office/drawing/2014/main" id="{D9E07C2A-4FDB-4620-98E0-0920E9E00651}"/>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
        <p:nvSpPr>
          <p:cNvPr id="8" name="Text Placeholder 4">
            <a:extLst>
              <a:ext uri="{FF2B5EF4-FFF2-40B4-BE49-F238E27FC236}">
                <a16:creationId xmlns:a16="http://schemas.microsoft.com/office/drawing/2014/main" id="{0986CAFF-0EA6-6845-A92C-BAC146A95D81}"/>
              </a:ext>
            </a:extLst>
          </p:cNvPr>
          <p:cNvSpPr>
            <a:spLocks noGrp="1"/>
          </p:cNvSpPr>
          <p:nvPr>
            <p:ph type="body" sz="quarter" idx="17"/>
          </p:nvPr>
        </p:nvSpPr>
        <p:spPr>
          <a:xfrm>
            <a:off x="451446" y="4709523"/>
            <a:ext cx="6286500" cy="206375"/>
          </a:xfrm>
        </p:spPr>
        <p:txBody>
          <a:bodyPr/>
          <a:lstStyle/>
          <a:p>
            <a:r>
              <a:rPr lang="en-GB" dirty="0" err="1"/>
              <a:t>Sandborn</a:t>
            </a:r>
            <a:r>
              <a:rPr lang="en-GB" dirty="0"/>
              <a:t> WJ et al. Five year Efficacy and Safety of Ustekinumab Treatment in Crohn’s Disease: the IM-UNITI trial, Clinical Gastroenterology and Hepatology (2021),</a:t>
            </a:r>
          </a:p>
          <a:p>
            <a:r>
              <a:rPr lang="en-GB" dirty="0" err="1"/>
              <a:t>doi</a:t>
            </a:r>
            <a:r>
              <a:rPr lang="en-GB" dirty="0"/>
              <a:t>: https://</a:t>
            </a:r>
            <a:r>
              <a:rPr lang="en-GB" dirty="0" err="1"/>
              <a:t>doi.org</a:t>
            </a:r>
            <a:r>
              <a:rPr lang="en-GB" dirty="0"/>
              <a:t>/10.1016/j.cgh.2021.02.025.</a:t>
            </a:r>
            <a:endParaRPr lang="en-BE" dirty="0"/>
          </a:p>
        </p:txBody>
      </p:sp>
    </p:spTree>
    <p:extLst>
      <p:ext uri="{BB962C8B-B14F-4D97-AF65-F5344CB8AC3E}">
        <p14:creationId xmlns:p14="http://schemas.microsoft.com/office/powerpoint/2010/main" val="55039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2E1C0-56BB-8240-9056-6DEB4E5522E3}"/>
              </a:ext>
            </a:extLst>
          </p:cNvPr>
          <p:cNvSpPr>
            <a:spLocks noGrp="1"/>
          </p:cNvSpPr>
          <p:nvPr>
            <p:ph type="title"/>
          </p:nvPr>
        </p:nvSpPr>
        <p:spPr>
          <a:xfrm>
            <a:off x="454024" y="283843"/>
            <a:ext cx="8235949" cy="664797"/>
          </a:xfrm>
        </p:spPr>
        <p:txBody>
          <a:bodyPr/>
          <a:lstStyle/>
          <a:p>
            <a:r>
              <a:rPr lang="en-GB" dirty="0" err="1"/>
              <a:t>Rémission</a:t>
            </a:r>
            <a:r>
              <a:rPr lang="en-GB" dirty="0"/>
              <a:t> </a:t>
            </a:r>
            <a:r>
              <a:rPr lang="en-GB" dirty="0" err="1"/>
              <a:t>clinique</a:t>
            </a:r>
            <a:r>
              <a:rPr lang="en-GB" dirty="0"/>
              <a:t> </a:t>
            </a:r>
            <a:r>
              <a:rPr lang="en-GB" dirty="0" err="1"/>
              <a:t>à</a:t>
            </a:r>
            <a:r>
              <a:rPr lang="en-GB" dirty="0"/>
              <a:t> 5 </a:t>
            </a:r>
            <a:r>
              <a:rPr lang="en-GB" dirty="0" err="1"/>
              <a:t>ans</a:t>
            </a:r>
            <a:r>
              <a:rPr lang="en-GB" dirty="0"/>
              <a:t> chez les </a:t>
            </a:r>
            <a:r>
              <a:rPr lang="en-GB" dirty="0" err="1"/>
              <a:t>échecs</a:t>
            </a:r>
            <a:r>
              <a:rPr lang="en-GB" dirty="0"/>
              <a:t> </a:t>
            </a:r>
            <a:r>
              <a:rPr lang="en-GB" dirty="0" err="1"/>
              <a:t>d’anti</a:t>
            </a:r>
            <a:r>
              <a:rPr lang="en-GB" dirty="0"/>
              <a:t>-TNF</a:t>
            </a:r>
            <a:endParaRPr lang="en-BE" dirty="0"/>
          </a:p>
        </p:txBody>
      </p:sp>
      <p:sp>
        <p:nvSpPr>
          <p:cNvPr id="5" name="Text Placeholder 4">
            <a:extLst>
              <a:ext uri="{FF2B5EF4-FFF2-40B4-BE49-F238E27FC236}">
                <a16:creationId xmlns:a16="http://schemas.microsoft.com/office/drawing/2014/main" id="{52B18963-58C3-DC41-BD02-442C1C8D0D3D}"/>
              </a:ext>
            </a:extLst>
          </p:cNvPr>
          <p:cNvSpPr>
            <a:spLocks noGrp="1"/>
          </p:cNvSpPr>
          <p:nvPr>
            <p:ph type="body" sz="quarter" idx="10"/>
          </p:nvPr>
        </p:nvSpPr>
        <p:spPr>
          <a:xfrm>
            <a:off x="454025" y="917849"/>
            <a:ext cx="8235950" cy="269304"/>
          </a:xfrm>
        </p:spPr>
        <p:txBody>
          <a:bodyPr/>
          <a:lstStyle/>
          <a:p>
            <a:r>
              <a:rPr lang="en-BE" dirty="0"/>
              <a:t>Clinical remission over 5 years: TNF antagonist-failure subgroup</a:t>
            </a:r>
            <a:r>
              <a:rPr lang="en-BE" baseline="30000" dirty="0"/>
              <a:t>a</a:t>
            </a:r>
          </a:p>
        </p:txBody>
      </p:sp>
      <p:pic>
        <p:nvPicPr>
          <p:cNvPr id="6" name="Image 3">
            <a:extLst>
              <a:ext uri="{FF2B5EF4-FFF2-40B4-BE49-F238E27FC236}">
                <a16:creationId xmlns:a16="http://schemas.microsoft.com/office/drawing/2014/main" id="{42076A89-83A9-7A4B-A90B-91F88DDB6DB0}"/>
              </a:ext>
            </a:extLst>
          </p:cNvPr>
          <p:cNvPicPr>
            <a:picLocks noChangeAspect="1"/>
          </p:cNvPicPr>
          <p:nvPr/>
        </p:nvPicPr>
        <p:blipFill rotWithShape="1">
          <a:blip r:embed="rId2"/>
          <a:srcRect t="6912"/>
          <a:stretch/>
        </p:blipFill>
        <p:spPr>
          <a:xfrm>
            <a:off x="454024" y="1254696"/>
            <a:ext cx="7084450" cy="3186545"/>
          </a:xfrm>
          <a:prstGeom prst="rect">
            <a:avLst/>
          </a:prstGeom>
        </p:spPr>
      </p:pic>
      <p:sp>
        <p:nvSpPr>
          <p:cNvPr id="7" name="TextBox 6">
            <a:extLst>
              <a:ext uri="{FF2B5EF4-FFF2-40B4-BE49-F238E27FC236}">
                <a16:creationId xmlns:a16="http://schemas.microsoft.com/office/drawing/2014/main" id="{E561B10A-5BBE-415B-854B-AB13F1FEA0C5}"/>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
        <p:nvSpPr>
          <p:cNvPr id="8" name="Text Placeholder 4">
            <a:extLst>
              <a:ext uri="{FF2B5EF4-FFF2-40B4-BE49-F238E27FC236}">
                <a16:creationId xmlns:a16="http://schemas.microsoft.com/office/drawing/2014/main" id="{ED105045-B3C2-0E46-93E0-A4ED1E6A6A1E}"/>
              </a:ext>
            </a:extLst>
          </p:cNvPr>
          <p:cNvSpPr>
            <a:spLocks noGrp="1"/>
          </p:cNvSpPr>
          <p:nvPr>
            <p:ph type="body" sz="quarter" idx="17"/>
          </p:nvPr>
        </p:nvSpPr>
        <p:spPr>
          <a:xfrm>
            <a:off x="451446" y="4709523"/>
            <a:ext cx="6286500" cy="206375"/>
          </a:xfrm>
        </p:spPr>
        <p:txBody>
          <a:bodyPr/>
          <a:lstStyle/>
          <a:p>
            <a:r>
              <a:rPr lang="en-GB" dirty="0" err="1"/>
              <a:t>Sandborn</a:t>
            </a:r>
            <a:r>
              <a:rPr lang="en-GB" dirty="0"/>
              <a:t> WJ et al. Five year Efficacy and Safety of Ustekinumab Treatment in Crohn’s Disease: the IM-UNITI trial, Clinical Gastroenterology and Hepatology (2021),</a:t>
            </a:r>
          </a:p>
          <a:p>
            <a:r>
              <a:rPr lang="en-GB" dirty="0" err="1"/>
              <a:t>doi</a:t>
            </a:r>
            <a:r>
              <a:rPr lang="en-GB" dirty="0"/>
              <a:t>: https://</a:t>
            </a:r>
            <a:r>
              <a:rPr lang="en-GB" dirty="0" err="1"/>
              <a:t>doi.org</a:t>
            </a:r>
            <a:r>
              <a:rPr lang="en-GB" dirty="0"/>
              <a:t>/10.1016/j.cgh.2021.02.025.</a:t>
            </a:r>
            <a:endParaRPr lang="en-BE" dirty="0"/>
          </a:p>
        </p:txBody>
      </p:sp>
    </p:spTree>
    <p:extLst>
      <p:ext uri="{BB962C8B-B14F-4D97-AF65-F5344CB8AC3E}">
        <p14:creationId xmlns:p14="http://schemas.microsoft.com/office/powerpoint/2010/main" val="17442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2E1C0-56BB-8240-9056-6DEB4E5522E3}"/>
              </a:ext>
            </a:extLst>
          </p:cNvPr>
          <p:cNvSpPr>
            <a:spLocks noGrp="1"/>
          </p:cNvSpPr>
          <p:nvPr>
            <p:ph type="title"/>
          </p:nvPr>
        </p:nvSpPr>
        <p:spPr>
          <a:xfrm>
            <a:off x="454024" y="283843"/>
            <a:ext cx="8235949" cy="664797"/>
          </a:xfrm>
        </p:spPr>
        <p:txBody>
          <a:bodyPr/>
          <a:lstStyle/>
          <a:p>
            <a:r>
              <a:rPr lang="en-GB" dirty="0" err="1"/>
              <a:t>Epargne</a:t>
            </a:r>
            <a:r>
              <a:rPr lang="en-GB" dirty="0"/>
              <a:t> </a:t>
            </a:r>
            <a:r>
              <a:rPr lang="en-GB" dirty="0" err="1"/>
              <a:t>en</a:t>
            </a:r>
            <a:r>
              <a:rPr lang="en-GB" dirty="0"/>
              <a:t> </a:t>
            </a:r>
            <a:r>
              <a:rPr lang="en-GB" dirty="0" err="1"/>
              <a:t>corticoïdes</a:t>
            </a:r>
            <a:r>
              <a:rPr lang="en-GB" dirty="0"/>
              <a:t> avec </a:t>
            </a:r>
            <a:r>
              <a:rPr lang="en-GB" dirty="0" err="1"/>
              <a:t>l’ustekinumab</a:t>
            </a:r>
            <a:r>
              <a:rPr lang="en-GB" dirty="0"/>
              <a:t> dans la </a:t>
            </a:r>
            <a:r>
              <a:rPr lang="en-GB" dirty="0" err="1"/>
              <a:t>maladie</a:t>
            </a:r>
            <a:r>
              <a:rPr lang="en-GB" dirty="0"/>
              <a:t> de Crohn</a:t>
            </a:r>
            <a:endParaRPr lang="en-BE" dirty="0"/>
          </a:p>
        </p:txBody>
      </p:sp>
      <p:sp>
        <p:nvSpPr>
          <p:cNvPr id="5" name="Text Placeholder 4">
            <a:extLst>
              <a:ext uri="{FF2B5EF4-FFF2-40B4-BE49-F238E27FC236}">
                <a16:creationId xmlns:a16="http://schemas.microsoft.com/office/drawing/2014/main" id="{52B18963-58C3-DC41-BD02-442C1C8D0D3D}"/>
              </a:ext>
            </a:extLst>
          </p:cNvPr>
          <p:cNvSpPr>
            <a:spLocks noGrp="1"/>
          </p:cNvSpPr>
          <p:nvPr>
            <p:ph type="body" sz="quarter" idx="10"/>
          </p:nvPr>
        </p:nvSpPr>
        <p:spPr>
          <a:xfrm>
            <a:off x="454025" y="917849"/>
            <a:ext cx="8235950" cy="269304"/>
          </a:xfrm>
        </p:spPr>
        <p:txBody>
          <a:bodyPr/>
          <a:lstStyle/>
          <a:p>
            <a:r>
              <a:rPr lang="en-BE" dirty="0"/>
              <a:t>Reduction and disconinuation of Corticosteriods</a:t>
            </a:r>
            <a:endParaRPr lang="en-BE" baseline="30000" dirty="0"/>
          </a:p>
        </p:txBody>
      </p:sp>
      <p:pic>
        <p:nvPicPr>
          <p:cNvPr id="7" name="Image 3">
            <a:extLst>
              <a:ext uri="{FF2B5EF4-FFF2-40B4-BE49-F238E27FC236}">
                <a16:creationId xmlns:a16="http://schemas.microsoft.com/office/drawing/2014/main" id="{C3B828A2-80E6-E44D-9BFB-8E4F3E8B40F1}"/>
              </a:ext>
            </a:extLst>
          </p:cNvPr>
          <p:cNvPicPr>
            <a:picLocks noChangeAspect="1"/>
          </p:cNvPicPr>
          <p:nvPr/>
        </p:nvPicPr>
        <p:blipFill rotWithShape="1">
          <a:blip r:embed="rId2"/>
          <a:srcRect t="7535"/>
          <a:stretch/>
        </p:blipFill>
        <p:spPr>
          <a:xfrm>
            <a:off x="440275" y="1243579"/>
            <a:ext cx="7318270" cy="3341771"/>
          </a:xfrm>
          <a:prstGeom prst="rect">
            <a:avLst/>
          </a:prstGeom>
        </p:spPr>
      </p:pic>
      <p:sp>
        <p:nvSpPr>
          <p:cNvPr id="6" name="TextBox 5">
            <a:extLst>
              <a:ext uri="{FF2B5EF4-FFF2-40B4-BE49-F238E27FC236}">
                <a16:creationId xmlns:a16="http://schemas.microsoft.com/office/drawing/2014/main" id="{646D3039-CF8E-48D9-958C-E97F67EDCD41}"/>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81305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15015-1041-C64A-BA93-C150B5B9CE1D}"/>
              </a:ext>
            </a:extLst>
          </p:cNvPr>
          <p:cNvSpPr>
            <a:spLocks noGrp="1"/>
          </p:cNvSpPr>
          <p:nvPr>
            <p:ph type="title"/>
          </p:nvPr>
        </p:nvSpPr>
        <p:spPr>
          <a:xfrm>
            <a:off x="454024" y="283843"/>
            <a:ext cx="8235949" cy="553998"/>
          </a:xfrm>
        </p:spPr>
        <p:txBody>
          <a:bodyPr/>
          <a:lstStyle/>
          <a:p>
            <a:r>
              <a:rPr lang="en-GB" sz="2000" dirty="0"/>
              <a:t>SEAVUE trial: STELARA showed EXCELLENT MAINTENANCE OF RESPONSE</a:t>
            </a:r>
            <a:endParaRPr lang="en-BE" sz="2000" dirty="0"/>
          </a:p>
        </p:txBody>
      </p:sp>
      <p:sp>
        <p:nvSpPr>
          <p:cNvPr id="6" name="Text Placeholder 5">
            <a:extLst>
              <a:ext uri="{FF2B5EF4-FFF2-40B4-BE49-F238E27FC236}">
                <a16:creationId xmlns:a16="http://schemas.microsoft.com/office/drawing/2014/main" id="{370BF593-25A0-E447-BF5E-A1C95EF48E03}"/>
              </a:ext>
            </a:extLst>
          </p:cNvPr>
          <p:cNvSpPr>
            <a:spLocks noGrp="1"/>
          </p:cNvSpPr>
          <p:nvPr>
            <p:ph type="body" sz="quarter" idx="10"/>
          </p:nvPr>
        </p:nvSpPr>
        <p:spPr>
          <a:xfrm>
            <a:off x="454025" y="936295"/>
            <a:ext cx="8235950" cy="184666"/>
          </a:xfrm>
        </p:spPr>
        <p:txBody>
          <a:bodyPr/>
          <a:lstStyle/>
          <a:p>
            <a:r>
              <a:rPr lang="en-GB" sz="1200" dirty="0"/>
              <a:t>89% of bio-naïve patients in response at w16 were still in response at w52</a:t>
            </a:r>
            <a:r>
              <a:rPr lang="en-GB" sz="1200" baseline="30000" dirty="0"/>
              <a:t>1</a:t>
            </a:r>
          </a:p>
        </p:txBody>
      </p:sp>
      <p:sp>
        <p:nvSpPr>
          <p:cNvPr id="7" name="Text Placeholder 6">
            <a:extLst>
              <a:ext uri="{FF2B5EF4-FFF2-40B4-BE49-F238E27FC236}">
                <a16:creationId xmlns:a16="http://schemas.microsoft.com/office/drawing/2014/main" id="{3AC4A575-FA45-944A-877A-21E18DF2755E}"/>
              </a:ext>
            </a:extLst>
          </p:cNvPr>
          <p:cNvSpPr>
            <a:spLocks noGrp="1"/>
          </p:cNvSpPr>
          <p:nvPr>
            <p:ph type="body" sz="quarter" idx="17"/>
          </p:nvPr>
        </p:nvSpPr>
        <p:spPr>
          <a:xfrm>
            <a:off x="451446" y="4346808"/>
            <a:ext cx="6773012" cy="708693"/>
          </a:xfrm>
        </p:spPr>
        <p:txBody>
          <a:bodyPr/>
          <a:lstStyle/>
          <a:p>
            <a:r>
              <a:rPr lang="en-GB" baseline="30000" dirty="0"/>
              <a:t>a</a:t>
            </a:r>
            <a:r>
              <a:rPr lang="en-GB" dirty="0"/>
              <a:t> Patients who had a prohibited Crohn's disease-related surgery, had prohibited concomitant medication changes, or discontinued study agent due to lack of efficacy or due to an adverse event indicated to be of worsening Crohn's disease prior to the designated analysis timepoint are considered not to be in clinical response, regardless of their CDAI score. </a:t>
            </a:r>
          </a:p>
          <a:p>
            <a:r>
              <a:rPr lang="en-GB" baseline="30000" dirty="0"/>
              <a:t>b</a:t>
            </a:r>
            <a:r>
              <a:rPr lang="en-GB" dirty="0"/>
              <a:t> Patients who had insufficient data to calculate the CDAI score at the designated analysis timepoint are considered not to be in clinical response. </a:t>
            </a:r>
          </a:p>
          <a:p>
            <a:r>
              <a:rPr lang="en-GB" dirty="0"/>
              <a:t>1. </a:t>
            </a:r>
            <a:r>
              <a:rPr lang="nl-BE" b="0" i="0" dirty="0">
                <a:solidFill>
                  <a:srgbClr val="303030"/>
                </a:solidFill>
                <a:effectLst/>
                <a:latin typeface="Arial" panose="020B0604020202020204" pitchFamily="34" charset="0"/>
              </a:rPr>
              <a:t>Abstract Sands et al. Ustekinumab vs. Adalimumab for Induction and Maintenance Therapy in Moderate-to-Severe Crohn’s Disease: The SEAVUE Study. https://eventpilotadmin.com/web/planner.php?id=DDW21LITE #775. Virtual DDW, 21-23 May 2021.</a:t>
            </a:r>
            <a:endParaRPr lang="en-BE" dirty="0"/>
          </a:p>
        </p:txBody>
      </p:sp>
      <p:sp>
        <p:nvSpPr>
          <p:cNvPr id="11" name="Text Placeholder 6">
            <a:extLst>
              <a:ext uri="{FF2B5EF4-FFF2-40B4-BE49-F238E27FC236}">
                <a16:creationId xmlns:a16="http://schemas.microsoft.com/office/drawing/2014/main" id="{E024A265-8093-3449-997C-72E623DBBCC4}"/>
              </a:ext>
            </a:extLst>
          </p:cNvPr>
          <p:cNvSpPr txBox="1">
            <a:spLocks/>
          </p:cNvSpPr>
          <p:nvPr/>
        </p:nvSpPr>
        <p:spPr bwMode="auto">
          <a:xfrm>
            <a:off x="451445" y="3991761"/>
            <a:ext cx="8092053" cy="43088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100000"/>
              </a:lnSpc>
              <a:spcBef>
                <a:spcPts val="125"/>
              </a:spcBef>
              <a:spcAft>
                <a:spcPct val="0"/>
              </a:spcAft>
              <a:buClr>
                <a:schemeClr val="accent1"/>
              </a:buClr>
              <a:buSzPct val="100000"/>
              <a:buFont typeface="Arial" pitchFamily="-65" charset="0"/>
              <a:buNone/>
              <a:tabLst/>
              <a:defRPr sz="563">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4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20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00">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00">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defTabSz="914400"/>
            <a:r>
              <a:rPr lang="en-GB" sz="700" kern="0" dirty="0"/>
              <a:t>Disclaimer: SEAVUE is following the US label dose. EU label dose: “The first SC administration of 90 mg Stelara should take place at week 8 after the IV dose. After this, dosing every 12 weeks is recommended. Patients who have not shown adequate response at 8 weeks after the first SC dose, may receive a second subcutaneous dose at this time. Patients who lose response on dosing every 12 weeks may benefit from an increase in dosing frequency to every 8 weeks. Patients may subsequently be dosed every 8 weeks or every 12 weeks according to clinical judgment.”</a:t>
            </a:r>
          </a:p>
        </p:txBody>
      </p:sp>
      <p:pic>
        <p:nvPicPr>
          <p:cNvPr id="9" name="Afbeelding 8">
            <a:extLst>
              <a:ext uri="{FF2B5EF4-FFF2-40B4-BE49-F238E27FC236}">
                <a16:creationId xmlns:a16="http://schemas.microsoft.com/office/drawing/2014/main" id="{4E03CDC1-7240-2A4A-ADAF-0D8281344879}"/>
              </a:ext>
            </a:extLst>
          </p:cNvPr>
          <p:cNvPicPr>
            <a:picLocks noChangeAspect="1"/>
          </p:cNvPicPr>
          <p:nvPr/>
        </p:nvPicPr>
        <p:blipFill>
          <a:blip r:embed="rId2"/>
          <a:stretch>
            <a:fillRect/>
          </a:stretch>
        </p:blipFill>
        <p:spPr>
          <a:xfrm>
            <a:off x="1759266" y="1933105"/>
            <a:ext cx="4955957" cy="1952647"/>
          </a:xfrm>
          <a:prstGeom prst="rect">
            <a:avLst/>
          </a:prstGeom>
        </p:spPr>
      </p:pic>
      <p:sp>
        <p:nvSpPr>
          <p:cNvPr id="10" name="TextBox 9">
            <a:extLst>
              <a:ext uri="{FF2B5EF4-FFF2-40B4-BE49-F238E27FC236}">
                <a16:creationId xmlns:a16="http://schemas.microsoft.com/office/drawing/2014/main" id="{DF5E3AD4-2311-0E4B-8169-ADA52C919D8A}"/>
              </a:ext>
            </a:extLst>
          </p:cNvPr>
          <p:cNvSpPr txBox="1"/>
          <p:nvPr/>
        </p:nvSpPr>
        <p:spPr>
          <a:xfrm>
            <a:off x="2078227" y="1366040"/>
            <a:ext cx="4705008" cy="525016"/>
          </a:xfrm>
          <a:prstGeom prst="rect">
            <a:avLst/>
          </a:prstGeom>
          <a:noFill/>
        </p:spPr>
        <p:txBody>
          <a:bodyPr wrap="square">
            <a:spAutoFit/>
          </a:bodyPr>
          <a:lstStyle/>
          <a:p>
            <a:pPr algn="ctr" defTabSz="685800">
              <a:spcBef>
                <a:spcPct val="0"/>
              </a:spcBef>
              <a:defRPr/>
            </a:pPr>
            <a:r>
              <a:rPr lang="en-US" sz="1406" b="1" dirty="0">
                <a:solidFill>
                  <a:srgbClr val="4F0B7B"/>
                </a:solidFill>
                <a:latin typeface="Tw Cen MT" panose="020B0602020104020603" pitchFamily="34" charset="77"/>
                <a:cs typeface="Arial" panose="020B0604020202020204" pitchFamily="34" charset="0"/>
              </a:rPr>
              <a:t>MAINTENANCE OF CLINICAL RESPONSE AT WEEK 52 AMONG PATIENTS IN RESPONSE AT WEEK 16</a:t>
            </a:r>
            <a:r>
              <a:rPr lang="en-US" sz="1406" b="1" baseline="30000" dirty="0">
                <a:solidFill>
                  <a:srgbClr val="4F0B7B"/>
                </a:solidFill>
                <a:latin typeface="Tw Cen MT" panose="020B0602020104020603" pitchFamily="34" charset="77"/>
                <a:cs typeface="Arial" panose="020B0604020202020204" pitchFamily="34" charset="0"/>
              </a:rPr>
              <a:t>a,b</a:t>
            </a:r>
          </a:p>
        </p:txBody>
      </p:sp>
      <p:sp>
        <p:nvSpPr>
          <p:cNvPr id="8" name="TextBox 7">
            <a:extLst>
              <a:ext uri="{FF2B5EF4-FFF2-40B4-BE49-F238E27FC236}">
                <a16:creationId xmlns:a16="http://schemas.microsoft.com/office/drawing/2014/main" id="{85F587DA-79D3-4211-BA23-FFFEF42DDD2D}"/>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9675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Conclusions</a:t>
            </a:r>
            <a:r>
              <a:rPr lang="fr-FR" baseline="30000" dirty="0"/>
              <a:t>1</a:t>
            </a:r>
            <a:endParaRPr lang="en-US" baseline="30000" dirty="0"/>
          </a:p>
        </p:txBody>
      </p:sp>
      <p:sp>
        <p:nvSpPr>
          <p:cNvPr id="2" name="Espace réservé du contenu 1"/>
          <p:cNvSpPr>
            <a:spLocks noGrp="1"/>
          </p:cNvSpPr>
          <p:nvPr>
            <p:ph type="body" sz="quarter" idx="17"/>
          </p:nvPr>
        </p:nvSpPr>
        <p:spPr/>
        <p:txBody>
          <a:bodyPr/>
          <a:lstStyle/>
          <a:p>
            <a:r>
              <a:rPr lang="en-GB" dirty="0" err="1"/>
              <a:t>Sandborn</a:t>
            </a:r>
            <a:r>
              <a:rPr lang="en-GB" dirty="0"/>
              <a:t> WJ et al. Five year Efficacy and Safety of Ustekinumab Treatment in Crohn’s Disease: the IM-UNITI trial, Clinical Gastroenterology and Hepatology (2021),</a:t>
            </a:r>
          </a:p>
          <a:p>
            <a:r>
              <a:rPr lang="en-GB" dirty="0" err="1"/>
              <a:t>doi</a:t>
            </a:r>
            <a:r>
              <a:rPr lang="en-GB" dirty="0"/>
              <a:t>: https://</a:t>
            </a:r>
            <a:r>
              <a:rPr lang="en-GB" dirty="0" err="1"/>
              <a:t>doi.org</a:t>
            </a:r>
            <a:r>
              <a:rPr lang="en-GB" dirty="0"/>
              <a:t>/10.1016/j.cgh.</a:t>
            </a:r>
            <a:r>
              <a:rPr lang="en-GB"/>
              <a:t>2021.02.025.</a:t>
            </a:r>
            <a:endParaRPr lang="en-BE"/>
          </a:p>
        </p:txBody>
      </p:sp>
      <p:sp>
        <p:nvSpPr>
          <p:cNvPr id="4" name="Text Placeholder 3">
            <a:extLst>
              <a:ext uri="{FF2B5EF4-FFF2-40B4-BE49-F238E27FC236}">
                <a16:creationId xmlns:a16="http://schemas.microsoft.com/office/drawing/2014/main" id="{930148B2-EB63-7840-BF33-756E17856C4B}"/>
              </a:ext>
            </a:extLst>
          </p:cNvPr>
          <p:cNvSpPr>
            <a:spLocks noGrp="1"/>
          </p:cNvSpPr>
          <p:nvPr>
            <p:ph type="body" sz="quarter" idx="18"/>
          </p:nvPr>
        </p:nvSpPr>
        <p:spPr>
          <a:xfrm>
            <a:off x="450850" y="935182"/>
            <a:ext cx="8239125" cy="3592213"/>
          </a:xfrm>
        </p:spPr>
        <p:txBody>
          <a:bodyPr/>
          <a:lstStyle/>
          <a:p>
            <a:r>
              <a:rPr lang="en-GB" dirty="0" err="1"/>
              <a:t>L’ustekinumab</a:t>
            </a:r>
            <a:r>
              <a:rPr lang="en-GB" dirty="0"/>
              <a:t> </a:t>
            </a:r>
            <a:r>
              <a:rPr lang="en-GB" dirty="0" err="1"/>
              <a:t>est</a:t>
            </a:r>
            <a:r>
              <a:rPr lang="en-GB" dirty="0"/>
              <a:t> </a:t>
            </a:r>
            <a:r>
              <a:rPr lang="en-GB" dirty="0" err="1"/>
              <a:t>efficace</a:t>
            </a:r>
            <a:r>
              <a:rPr lang="en-GB" dirty="0"/>
              <a:t> </a:t>
            </a:r>
            <a:r>
              <a:rPr lang="en-GB" dirty="0" err="1"/>
              <a:t>à</a:t>
            </a:r>
            <a:r>
              <a:rPr lang="en-GB" dirty="0"/>
              <a:t> la </a:t>
            </a:r>
            <a:r>
              <a:rPr lang="en-GB" dirty="0" err="1"/>
              <a:t>fois</a:t>
            </a:r>
            <a:r>
              <a:rPr lang="en-GB" dirty="0"/>
              <a:t> chez les patients bio-naïf et </a:t>
            </a:r>
            <a:r>
              <a:rPr lang="en-GB" dirty="0" err="1"/>
              <a:t>en</a:t>
            </a:r>
            <a:r>
              <a:rPr lang="en-GB" dirty="0"/>
              <a:t> </a:t>
            </a:r>
            <a:r>
              <a:rPr lang="en-GB" dirty="0" err="1"/>
              <a:t>échec</a:t>
            </a:r>
            <a:r>
              <a:rPr lang="en-GB" dirty="0"/>
              <a:t> de </a:t>
            </a:r>
            <a:r>
              <a:rPr lang="en-GB" dirty="0" err="1"/>
              <a:t>biologique</a:t>
            </a:r>
            <a:endParaRPr lang="en-GB" dirty="0"/>
          </a:p>
          <a:p>
            <a:r>
              <a:rPr lang="en-GB" dirty="0"/>
              <a:t>La </a:t>
            </a:r>
            <a:r>
              <a:rPr lang="en-GB" dirty="0" err="1"/>
              <a:t>réponse</a:t>
            </a:r>
            <a:r>
              <a:rPr lang="en-GB" dirty="0"/>
              <a:t> chez les patients bio-naïf </a:t>
            </a:r>
            <a:r>
              <a:rPr lang="en-GB" dirty="0" err="1"/>
              <a:t>est</a:t>
            </a:r>
            <a:r>
              <a:rPr lang="en-GB" dirty="0"/>
              <a:t> </a:t>
            </a:r>
            <a:r>
              <a:rPr lang="en-GB" dirty="0" err="1"/>
              <a:t>généralement</a:t>
            </a:r>
            <a:r>
              <a:rPr lang="en-GB" dirty="0"/>
              <a:t> plus </a:t>
            </a:r>
            <a:r>
              <a:rPr lang="en-GB" dirty="0" err="1"/>
              <a:t>complète</a:t>
            </a:r>
            <a:r>
              <a:rPr lang="en-GB" dirty="0"/>
              <a:t>, </a:t>
            </a:r>
            <a:r>
              <a:rPr lang="en-GB" dirty="0" err="1"/>
              <a:t>notamment</a:t>
            </a:r>
            <a:r>
              <a:rPr lang="en-GB" dirty="0"/>
              <a:t> sur le plan des </a:t>
            </a:r>
            <a:r>
              <a:rPr lang="en-GB" dirty="0" err="1"/>
              <a:t>marqueurs</a:t>
            </a:r>
            <a:r>
              <a:rPr lang="en-GB" dirty="0"/>
              <a:t> </a:t>
            </a:r>
            <a:r>
              <a:rPr lang="en-GB" dirty="0" err="1"/>
              <a:t>biologiques</a:t>
            </a:r>
            <a:r>
              <a:rPr lang="en-GB" dirty="0"/>
              <a:t> et de la </a:t>
            </a:r>
            <a:r>
              <a:rPr lang="en-GB" dirty="0" err="1"/>
              <a:t>réponse</a:t>
            </a:r>
            <a:r>
              <a:rPr lang="en-GB" dirty="0"/>
              <a:t> </a:t>
            </a:r>
            <a:r>
              <a:rPr lang="en-GB" dirty="0" err="1"/>
              <a:t>endoscopique</a:t>
            </a:r>
            <a:endParaRPr lang="en-GB" dirty="0"/>
          </a:p>
          <a:p>
            <a:r>
              <a:rPr lang="en-GB" dirty="0" err="1"/>
              <a:t>L’ustekinumab</a:t>
            </a:r>
            <a:r>
              <a:rPr lang="en-GB" dirty="0"/>
              <a:t> </a:t>
            </a:r>
            <a:r>
              <a:rPr lang="en-GB" dirty="0" err="1"/>
              <a:t>en</a:t>
            </a:r>
            <a:r>
              <a:rPr lang="en-GB" dirty="0"/>
              <a:t> </a:t>
            </a:r>
            <a:r>
              <a:rPr lang="en-GB" dirty="0" err="1"/>
              <a:t>monothérapie</a:t>
            </a:r>
            <a:r>
              <a:rPr lang="en-GB" dirty="0"/>
              <a:t> </a:t>
            </a:r>
            <a:r>
              <a:rPr lang="en-GB" dirty="0" err="1"/>
              <a:t>donne</a:t>
            </a:r>
            <a:r>
              <a:rPr lang="en-GB" dirty="0"/>
              <a:t> des </a:t>
            </a:r>
            <a:r>
              <a:rPr lang="en-GB" dirty="0" err="1"/>
              <a:t>résultats</a:t>
            </a:r>
            <a:r>
              <a:rPr lang="en-GB" dirty="0"/>
              <a:t> </a:t>
            </a:r>
            <a:r>
              <a:rPr lang="en-GB" dirty="0" err="1"/>
              <a:t>similaires</a:t>
            </a:r>
            <a:r>
              <a:rPr lang="en-GB" dirty="0"/>
              <a:t> </a:t>
            </a:r>
            <a:r>
              <a:rPr lang="en-GB" dirty="0" err="1"/>
              <a:t>à</a:t>
            </a:r>
            <a:r>
              <a:rPr lang="en-GB" dirty="0"/>
              <a:t> </a:t>
            </a:r>
            <a:r>
              <a:rPr lang="en-GB" dirty="0" err="1"/>
              <a:t>ceux</a:t>
            </a:r>
            <a:r>
              <a:rPr lang="en-GB" dirty="0"/>
              <a:t> </a:t>
            </a:r>
            <a:r>
              <a:rPr lang="en-GB" dirty="0" err="1"/>
              <a:t>observés</a:t>
            </a:r>
            <a:r>
              <a:rPr lang="en-GB" dirty="0"/>
              <a:t> avec </a:t>
            </a:r>
            <a:r>
              <a:rPr lang="en-GB" dirty="0" err="1"/>
              <a:t>l’adalimumab</a:t>
            </a:r>
            <a:r>
              <a:rPr lang="en-GB" dirty="0"/>
              <a:t> </a:t>
            </a:r>
            <a:r>
              <a:rPr lang="en-GB" dirty="0" err="1"/>
              <a:t>en</a:t>
            </a:r>
            <a:r>
              <a:rPr lang="en-GB" dirty="0"/>
              <a:t> </a:t>
            </a:r>
            <a:r>
              <a:rPr lang="en-GB" dirty="0" err="1"/>
              <a:t>monothérapie</a:t>
            </a:r>
            <a:endParaRPr lang="en-GB" dirty="0"/>
          </a:p>
          <a:p>
            <a:r>
              <a:rPr lang="en-GB" dirty="0" err="1"/>
              <a:t>L’immunogénicité</a:t>
            </a:r>
            <a:r>
              <a:rPr lang="en-GB" dirty="0"/>
              <a:t> et les </a:t>
            </a:r>
            <a:r>
              <a:rPr lang="en-GB" dirty="0" err="1"/>
              <a:t>pertes</a:t>
            </a:r>
            <a:r>
              <a:rPr lang="en-GB" dirty="0"/>
              <a:t> de </a:t>
            </a:r>
            <a:r>
              <a:rPr lang="en-GB" dirty="0" err="1"/>
              <a:t>réponses</a:t>
            </a:r>
            <a:r>
              <a:rPr lang="en-GB" dirty="0"/>
              <a:t> </a:t>
            </a:r>
            <a:r>
              <a:rPr lang="en-GB" dirty="0" err="1"/>
              <a:t>semblent</a:t>
            </a:r>
            <a:r>
              <a:rPr lang="en-GB" dirty="0"/>
              <a:t> plus </a:t>
            </a:r>
            <a:r>
              <a:rPr lang="en-GB" dirty="0" err="1"/>
              <a:t>faibles</a:t>
            </a:r>
            <a:r>
              <a:rPr lang="en-GB" dirty="0"/>
              <a:t> avec </a:t>
            </a:r>
            <a:r>
              <a:rPr lang="en-GB" dirty="0" err="1"/>
              <a:t>l’ustekinumab</a:t>
            </a:r>
            <a:r>
              <a:rPr lang="en-GB" dirty="0"/>
              <a:t> </a:t>
            </a:r>
            <a:r>
              <a:rPr lang="en-GB" dirty="0" err="1"/>
              <a:t>qu’avec</a:t>
            </a:r>
            <a:r>
              <a:rPr lang="en-GB" dirty="0"/>
              <a:t> </a:t>
            </a:r>
            <a:r>
              <a:rPr lang="en-GB" dirty="0" err="1"/>
              <a:t>l’adalimumab</a:t>
            </a:r>
            <a:endParaRPr lang="en-GB" dirty="0"/>
          </a:p>
          <a:p>
            <a:r>
              <a:rPr lang="en-GB" dirty="0"/>
              <a:t>La </a:t>
            </a:r>
            <a:r>
              <a:rPr lang="en-GB" dirty="0" err="1"/>
              <a:t>sécurité</a:t>
            </a:r>
            <a:r>
              <a:rPr lang="en-GB" dirty="0"/>
              <a:t> </a:t>
            </a:r>
            <a:r>
              <a:rPr lang="en-GB" dirty="0" err="1"/>
              <a:t>d’utilisation</a:t>
            </a:r>
            <a:r>
              <a:rPr lang="en-GB" dirty="0"/>
              <a:t> </a:t>
            </a:r>
            <a:r>
              <a:rPr lang="en-GB" dirty="0" err="1"/>
              <a:t>pourrait</a:t>
            </a:r>
            <a:r>
              <a:rPr lang="en-GB" dirty="0"/>
              <a:t> </a:t>
            </a:r>
            <a:r>
              <a:rPr lang="en-GB" dirty="0" err="1"/>
              <a:t>être</a:t>
            </a:r>
            <a:r>
              <a:rPr lang="en-GB" dirty="0"/>
              <a:t> supérieure avec </a:t>
            </a:r>
            <a:r>
              <a:rPr lang="en-GB" dirty="0" err="1"/>
              <a:t>l’ustekinumab</a:t>
            </a:r>
            <a:r>
              <a:rPr lang="en-GB" dirty="0"/>
              <a:t> </a:t>
            </a:r>
            <a:r>
              <a:rPr lang="en-GB" dirty="0" err="1"/>
              <a:t>qu’avec</a:t>
            </a:r>
            <a:r>
              <a:rPr lang="en-GB" dirty="0"/>
              <a:t> les anti-TNF</a:t>
            </a:r>
          </a:p>
        </p:txBody>
      </p:sp>
      <p:sp>
        <p:nvSpPr>
          <p:cNvPr id="5" name="TextBox 4">
            <a:extLst>
              <a:ext uri="{FF2B5EF4-FFF2-40B4-BE49-F238E27FC236}">
                <a16:creationId xmlns:a16="http://schemas.microsoft.com/office/drawing/2014/main" id="{E796B523-1EE3-4747-84B5-1155CB1C623B}"/>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368094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2AFBEF-1319-694F-8C30-75A9C384EBBC}"/>
              </a:ext>
            </a:extLst>
          </p:cNvPr>
          <p:cNvSpPr>
            <a:spLocks noGrp="1"/>
          </p:cNvSpPr>
          <p:nvPr>
            <p:ph type="title"/>
          </p:nvPr>
        </p:nvSpPr>
        <p:spPr>
          <a:xfrm>
            <a:off x="454024" y="283843"/>
            <a:ext cx="8235949" cy="332399"/>
          </a:xfrm>
        </p:spPr>
        <p:txBody>
          <a:bodyPr/>
          <a:lstStyle/>
          <a:p>
            <a:r>
              <a:rPr lang="en-GB" dirty="0"/>
              <a:t>Variations </a:t>
            </a:r>
            <a:r>
              <a:rPr lang="en-GB" dirty="0" err="1"/>
              <a:t>génétiques</a:t>
            </a:r>
            <a:r>
              <a:rPr lang="en-GB" dirty="0"/>
              <a:t> majeures </a:t>
            </a:r>
            <a:r>
              <a:rPr lang="en-GB" dirty="0" err="1"/>
              <a:t>détectées</a:t>
            </a:r>
            <a:r>
              <a:rPr lang="en-GB" dirty="0"/>
              <a:t> par GWAs dans les MICI</a:t>
            </a:r>
            <a:endParaRPr lang="en-BE" dirty="0"/>
          </a:p>
        </p:txBody>
      </p:sp>
      <p:sp>
        <p:nvSpPr>
          <p:cNvPr id="3" name="Text Placeholder 2">
            <a:extLst>
              <a:ext uri="{FF2B5EF4-FFF2-40B4-BE49-F238E27FC236}">
                <a16:creationId xmlns:a16="http://schemas.microsoft.com/office/drawing/2014/main" id="{1FEAB459-9D8D-3145-AE84-C6ACD2617C88}"/>
              </a:ext>
            </a:extLst>
          </p:cNvPr>
          <p:cNvSpPr>
            <a:spLocks noGrp="1"/>
          </p:cNvSpPr>
          <p:nvPr>
            <p:ph type="body" sz="quarter" idx="17"/>
          </p:nvPr>
        </p:nvSpPr>
        <p:spPr>
          <a:xfrm>
            <a:off x="451445" y="4837719"/>
            <a:ext cx="7220101" cy="206375"/>
          </a:xfrm>
        </p:spPr>
        <p:txBody>
          <a:bodyPr/>
          <a:lstStyle/>
          <a:p>
            <a:r>
              <a:rPr lang="en-GB" dirty="0"/>
              <a:t>Resequencing of positional candidates identifies low frequency IL23R coding variants protecting against inflammatory bowel disease. </a:t>
            </a:r>
            <a:r>
              <a:rPr lang="en-GB" dirty="0" err="1"/>
              <a:t>Momozawa</a:t>
            </a:r>
            <a:r>
              <a:rPr lang="en-GB" dirty="0"/>
              <a:t> Y, Nat Genet. 2011  Jan;43(1):43-7.</a:t>
            </a:r>
          </a:p>
          <a:p>
            <a:r>
              <a:rPr lang="en-GB" dirty="0"/>
              <a:t>Genome-wide association defines more than 30 distinct susceptibility loci for Crohn’s disease. JC Barrett, Nat Genet. 2008;40:955-62.</a:t>
            </a:r>
            <a:endParaRPr lang="en-BE" dirty="0"/>
          </a:p>
        </p:txBody>
      </p:sp>
      <p:sp>
        <p:nvSpPr>
          <p:cNvPr id="8" name="TextBox 7">
            <a:extLst>
              <a:ext uri="{FF2B5EF4-FFF2-40B4-BE49-F238E27FC236}">
                <a16:creationId xmlns:a16="http://schemas.microsoft.com/office/drawing/2014/main" id="{BBEBA08C-970A-154E-AFDF-FF8EA744BD19}"/>
              </a:ext>
            </a:extLst>
          </p:cNvPr>
          <p:cNvSpPr txBox="1"/>
          <p:nvPr/>
        </p:nvSpPr>
        <p:spPr>
          <a:xfrm>
            <a:off x="451447" y="1011044"/>
            <a:ext cx="685978" cy="246221"/>
          </a:xfrm>
          <a:prstGeom prst="rect">
            <a:avLst/>
          </a:prstGeom>
          <a:noFill/>
        </p:spPr>
        <p:txBody>
          <a:bodyPr wrap="square" lIns="0" rtlCol="0">
            <a:spAutoFit/>
          </a:bodyPr>
          <a:lstStyle/>
          <a:p>
            <a:r>
              <a:rPr lang="en-GB" sz="1000" b="1" dirty="0" err="1">
                <a:solidFill>
                  <a:schemeClr val="accent2"/>
                </a:solidFill>
                <a:latin typeface="Verdana" panose="020B0604030504040204" pitchFamily="34" charset="0"/>
                <a:ea typeface="Verdana" panose="020B0604030504040204" pitchFamily="34" charset="0"/>
                <a:cs typeface="Verdana" panose="020B0604030504040204" pitchFamily="34" charset="0"/>
              </a:rPr>
              <a:t>Chr</a:t>
            </a:r>
            <a:endParaRPr lang="en-BE" sz="10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41" name="TextBox 140">
            <a:extLst>
              <a:ext uri="{FF2B5EF4-FFF2-40B4-BE49-F238E27FC236}">
                <a16:creationId xmlns:a16="http://schemas.microsoft.com/office/drawing/2014/main" id="{87DA40D5-305F-3248-94B8-7FC70E437CE7}"/>
              </a:ext>
            </a:extLst>
          </p:cNvPr>
          <p:cNvSpPr txBox="1"/>
          <p:nvPr/>
        </p:nvSpPr>
        <p:spPr>
          <a:xfrm>
            <a:off x="1224597" y="1011044"/>
            <a:ext cx="2157939" cy="246221"/>
          </a:xfrm>
          <a:prstGeom prst="rect">
            <a:avLst/>
          </a:prstGeom>
          <a:noFill/>
        </p:spPr>
        <p:txBody>
          <a:bodyPr wrap="square" lIns="0" rtlCol="0">
            <a:spAutoFit/>
          </a:bodyPr>
          <a:lstStyle/>
          <a:p>
            <a:r>
              <a:rPr lang="en-GB" sz="1000" b="1" dirty="0" err="1">
                <a:solidFill>
                  <a:schemeClr val="accent2"/>
                </a:solidFill>
                <a:latin typeface="Verdana" panose="020B0604030504040204" pitchFamily="34" charset="0"/>
                <a:ea typeface="Verdana" panose="020B0604030504040204" pitchFamily="34" charset="0"/>
                <a:cs typeface="Verdana" panose="020B0604030504040204" pitchFamily="34" charset="0"/>
              </a:rPr>
              <a:t>Gène</a:t>
            </a:r>
            <a:endParaRPr lang="en-BE" sz="10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42" name="TextBox 141">
            <a:extLst>
              <a:ext uri="{FF2B5EF4-FFF2-40B4-BE49-F238E27FC236}">
                <a16:creationId xmlns:a16="http://schemas.microsoft.com/office/drawing/2014/main" id="{3C11BE31-AE0E-C945-B0DF-F310ACA924B7}"/>
              </a:ext>
            </a:extLst>
          </p:cNvPr>
          <p:cNvSpPr txBox="1"/>
          <p:nvPr/>
        </p:nvSpPr>
        <p:spPr>
          <a:xfrm>
            <a:off x="2781032" y="1011044"/>
            <a:ext cx="2660763" cy="246221"/>
          </a:xfrm>
          <a:prstGeom prst="rect">
            <a:avLst/>
          </a:prstGeom>
          <a:noFill/>
        </p:spPr>
        <p:txBody>
          <a:bodyPr wrap="square" lIns="0" rtlCol="0">
            <a:spAutoFit/>
          </a:bodyPr>
          <a:lstStyle/>
          <a:p>
            <a:r>
              <a:rPr lang="en-GB" sz="1000" b="1" dirty="0" err="1">
                <a:solidFill>
                  <a:schemeClr val="accent2"/>
                </a:solidFill>
                <a:latin typeface="Verdana" panose="020B0604030504040204" pitchFamily="34" charset="0"/>
                <a:ea typeface="Verdana" panose="020B0604030504040204" pitchFamily="34" charset="0"/>
                <a:cs typeface="Verdana" panose="020B0604030504040204" pitchFamily="34" charset="0"/>
              </a:rPr>
              <a:t>Fonction</a:t>
            </a:r>
            <a:endParaRPr lang="en-BE" sz="10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43" name="TextBox 142">
            <a:extLst>
              <a:ext uri="{FF2B5EF4-FFF2-40B4-BE49-F238E27FC236}">
                <a16:creationId xmlns:a16="http://schemas.microsoft.com/office/drawing/2014/main" id="{DE657025-5DAE-F948-B1F3-4ABA970F64EB}"/>
              </a:ext>
            </a:extLst>
          </p:cNvPr>
          <p:cNvSpPr txBox="1"/>
          <p:nvPr/>
        </p:nvSpPr>
        <p:spPr>
          <a:xfrm>
            <a:off x="5618180" y="1011044"/>
            <a:ext cx="522425" cy="246221"/>
          </a:xfrm>
          <a:prstGeom prst="rect">
            <a:avLst/>
          </a:prstGeom>
          <a:noFill/>
        </p:spPr>
        <p:txBody>
          <a:bodyPr wrap="square" lIns="0" rIns="0" rtlCol="0">
            <a:spAutoFit/>
          </a:bodyPr>
          <a:lstStyle/>
          <a:p>
            <a:pPr algn="ctr"/>
            <a:r>
              <a:rPr lang="en-GB" sz="1000" b="1" dirty="0">
                <a:solidFill>
                  <a:schemeClr val="accent2"/>
                </a:solidFill>
                <a:latin typeface="Verdana" panose="020B0604030504040204" pitchFamily="34" charset="0"/>
                <a:ea typeface="Verdana" panose="020B0604030504040204" pitchFamily="34" charset="0"/>
                <a:cs typeface="Verdana" panose="020B0604030504040204" pitchFamily="34" charset="0"/>
              </a:rPr>
              <a:t>CD</a:t>
            </a:r>
            <a:endParaRPr lang="en-BE" sz="10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44" name="TextBox 143">
            <a:extLst>
              <a:ext uri="{FF2B5EF4-FFF2-40B4-BE49-F238E27FC236}">
                <a16:creationId xmlns:a16="http://schemas.microsoft.com/office/drawing/2014/main" id="{8B17E49C-495F-F643-AE4A-B9A0C20268DA}"/>
              </a:ext>
            </a:extLst>
          </p:cNvPr>
          <p:cNvSpPr txBox="1"/>
          <p:nvPr/>
        </p:nvSpPr>
        <p:spPr>
          <a:xfrm>
            <a:off x="6316990" y="1011044"/>
            <a:ext cx="522425" cy="246221"/>
          </a:xfrm>
          <a:prstGeom prst="rect">
            <a:avLst/>
          </a:prstGeom>
          <a:noFill/>
        </p:spPr>
        <p:txBody>
          <a:bodyPr wrap="square" lIns="0" rIns="0" rtlCol="0">
            <a:spAutoFit/>
          </a:bodyPr>
          <a:lstStyle/>
          <a:p>
            <a:pPr algn="ctr"/>
            <a:r>
              <a:rPr lang="en-GB" sz="1000" b="1" dirty="0">
                <a:solidFill>
                  <a:schemeClr val="accent2"/>
                </a:solidFill>
                <a:latin typeface="Verdana" panose="020B0604030504040204" pitchFamily="34" charset="0"/>
                <a:ea typeface="Verdana" panose="020B0604030504040204" pitchFamily="34" charset="0"/>
                <a:cs typeface="Verdana" panose="020B0604030504040204" pitchFamily="34" charset="0"/>
              </a:rPr>
              <a:t>UC</a:t>
            </a:r>
            <a:endParaRPr lang="en-BE" sz="10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45" name="TextBox 144">
            <a:extLst>
              <a:ext uri="{FF2B5EF4-FFF2-40B4-BE49-F238E27FC236}">
                <a16:creationId xmlns:a16="http://schemas.microsoft.com/office/drawing/2014/main" id="{05197DC5-FA89-EF43-85B0-CD0D5FA4DE11}"/>
              </a:ext>
            </a:extLst>
          </p:cNvPr>
          <p:cNvSpPr txBox="1"/>
          <p:nvPr/>
        </p:nvSpPr>
        <p:spPr>
          <a:xfrm>
            <a:off x="451447" y="1248936"/>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1p31</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146" name="TextBox 145">
            <a:extLst>
              <a:ext uri="{FF2B5EF4-FFF2-40B4-BE49-F238E27FC236}">
                <a16:creationId xmlns:a16="http://schemas.microsoft.com/office/drawing/2014/main" id="{41C207E0-0136-6B47-899C-3B97F95B47A2}"/>
              </a:ext>
            </a:extLst>
          </p:cNvPr>
          <p:cNvSpPr txBox="1"/>
          <p:nvPr/>
        </p:nvSpPr>
        <p:spPr>
          <a:xfrm>
            <a:off x="1224598" y="1248936"/>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IL-23 receptor</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147" name="TextBox 146">
            <a:extLst>
              <a:ext uri="{FF2B5EF4-FFF2-40B4-BE49-F238E27FC236}">
                <a16:creationId xmlns:a16="http://schemas.microsoft.com/office/drawing/2014/main" id="{D9DC5B36-A6BB-064F-8E82-207B294F2CB4}"/>
              </a:ext>
            </a:extLst>
          </p:cNvPr>
          <p:cNvSpPr txBox="1"/>
          <p:nvPr/>
        </p:nvSpPr>
        <p:spPr>
          <a:xfrm>
            <a:off x="2781032" y="1248936"/>
            <a:ext cx="2660763" cy="246221"/>
          </a:xfrm>
          <a:prstGeom prst="rect">
            <a:avLst/>
          </a:prstGeom>
          <a:noFill/>
        </p:spPr>
        <p:txBody>
          <a:bodyPr wrap="square" lIns="0" rtlCol="0">
            <a:spAutoFit/>
          </a:bodyPr>
          <a:lstStyle/>
          <a:p>
            <a:r>
              <a:rPr lang="en-US" altLang="fr-FR" sz="1000" i="1" dirty="0">
                <a:solidFill>
                  <a:srgbClr val="000000"/>
                </a:solidFill>
                <a:latin typeface="Verdana" panose="020B0604030504040204" pitchFamily="34" charset="0"/>
                <a:ea typeface="Verdana" panose="020B0604030504040204" pitchFamily="34" charset="0"/>
                <a:cs typeface="Verdana" panose="020B0604030504040204" pitchFamily="34" charset="0"/>
              </a:rPr>
              <a:t>Immune inflammatory response</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148" name="TextBox 147">
            <a:extLst>
              <a:ext uri="{FF2B5EF4-FFF2-40B4-BE49-F238E27FC236}">
                <a16:creationId xmlns:a16="http://schemas.microsoft.com/office/drawing/2014/main" id="{EBAA3C39-FA80-B44F-B089-F3AFD4B4896F}"/>
              </a:ext>
            </a:extLst>
          </p:cNvPr>
          <p:cNvSpPr txBox="1"/>
          <p:nvPr/>
        </p:nvSpPr>
        <p:spPr>
          <a:xfrm>
            <a:off x="5618180" y="1248936"/>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49" name="TextBox 148">
            <a:extLst>
              <a:ext uri="{FF2B5EF4-FFF2-40B4-BE49-F238E27FC236}">
                <a16:creationId xmlns:a16="http://schemas.microsoft.com/office/drawing/2014/main" id="{EA680CA2-2F41-4344-BBD3-6D39115E2FBD}"/>
              </a:ext>
            </a:extLst>
          </p:cNvPr>
          <p:cNvSpPr txBox="1"/>
          <p:nvPr/>
        </p:nvSpPr>
        <p:spPr>
          <a:xfrm>
            <a:off x="6316990" y="1248936"/>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22" name="TextBox 221">
            <a:extLst>
              <a:ext uri="{FF2B5EF4-FFF2-40B4-BE49-F238E27FC236}">
                <a16:creationId xmlns:a16="http://schemas.microsoft.com/office/drawing/2014/main" id="{0C151E31-F73C-694C-8057-F77C3B2C0F57}"/>
              </a:ext>
            </a:extLst>
          </p:cNvPr>
          <p:cNvSpPr txBox="1"/>
          <p:nvPr/>
        </p:nvSpPr>
        <p:spPr>
          <a:xfrm>
            <a:off x="451447" y="1465658"/>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5q33</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23" name="TextBox 222">
            <a:extLst>
              <a:ext uri="{FF2B5EF4-FFF2-40B4-BE49-F238E27FC236}">
                <a16:creationId xmlns:a16="http://schemas.microsoft.com/office/drawing/2014/main" id="{E9949283-BEE7-874E-A0F3-48AD5CC20E5F}"/>
              </a:ext>
            </a:extLst>
          </p:cNvPr>
          <p:cNvSpPr txBox="1"/>
          <p:nvPr/>
        </p:nvSpPr>
        <p:spPr>
          <a:xfrm>
            <a:off x="1224598" y="1465658"/>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IL-12b </a:t>
            </a:r>
            <a:r>
              <a:rPr lang="en-US" altLang="fr-FR" sz="900" i="1" dirty="0">
                <a:solidFill>
                  <a:srgbClr val="FF0000"/>
                </a:solidFill>
                <a:latin typeface="Verdana" panose="020B0604030504040204" pitchFamily="34" charset="0"/>
                <a:ea typeface="Verdana" panose="020B0604030504040204" pitchFamily="34" charset="0"/>
                <a:cs typeface="Verdana" panose="020B0604030504040204" pitchFamily="34" charset="0"/>
              </a:rPr>
              <a:t>(p40)</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24" name="TextBox 223">
            <a:extLst>
              <a:ext uri="{FF2B5EF4-FFF2-40B4-BE49-F238E27FC236}">
                <a16:creationId xmlns:a16="http://schemas.microsoft.com/office/drawing/2014/main" id="{D5740DE3-9B7A-5948-A4EA-18A859994288}"/>
              </a:ext>
            </a:extLst>
          </p:cNvPr>
          <p:cNvSpPr txBox="1"/>
          <p:nvPr/>
        </p:nvSpPr>
        <p:spPr>
          <a:xfrm>
            <a:off x="2781032" y="1465658"/>
            <a:ext cx="2660763" cy="246221"/>
          </a:xfrm>
          <a:prstGeom prst="rect">
            <a:avLst/>
          </a:prstGeom>
          <a:noFill/>
        </p:spPr>
        <p:txBody>
          <a:bodyPr wrap="square" lIns="0" rtlCol="0">
            <a:spAutoFit/>
          </a:bodyPr>
          <a:lstStyle/>
          <a:p>
            <a:r>
              <a:rPr lang="en-US" altLang="fr-FR" sz="1000" i="1" dirty="0">
                <a:solidFill>
                  <a:srgbClr val="000000"/>
                </a:solidFill>
                <a:latin typeface="Verdana" panose="020B0604030504040204" pitchFamily="34" charset="0"/>
                <a:ea typeface="Verdana" panose="020B0604030504040204" pitchFamily="34" charset="0"/>
                <a:cs typeface="Verdana" panose="020B0604030504040204" pitchFamily="34" charset="0"/>
              </a:rPr>
              <a:t>Immune inflammatory response</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25" name="TextBox 224">
            <a:extLst>
              <a:ext uri="{FF2B5EF4-FFF2-40B4-BE49-F238E27FC236}">
                <a16:creationId xmlns:a16="http://schemas.microsoft.com/office/drawing/2014/main" id="{F6801A30-63CE-3744-91E7-A94EEDAFB411}"/>
              </a:ext>
            </a:extLst>
          </p:cNvPr>
          <p:cNvSpPr txBox="1"/>
          <p:nvPr/>
        </p:nvSpPr>
        <p:spPr>
          <a:xfrm>
            <a:off x="5618180" y="1465658"/>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26" name="TextBox 225">
            <a:extLst>
              <a:ext uri="{FF2B5EF4-FFF2-40B4-BE49-F238E27FC236}">
                <a16:creationId xmlns:a16="http://schemas.microsoft.com/office/drawing/2014/main" id="{C8E3EEEB-633B-5E4F-A9C9-417A850C7804}"/>
              </a:ext>
            </a:extLst>
          </p:cNvPr>
          <p:cNvSpPr txBox="1"/>
          <p:nvPr/>
        </p:nvSpPr>
        <p:spPr>
          <a:xfrm>
            <a:off x="6316990" y="1465658"/>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28" name="TextBox 227">
            <a:extLst>
              <a:ext uri="{FF2B5EF4-FFF2-40B4-BE49-F238E27FC236}">
                <a16:creationId xmlns:a16="http://schemas.microsoft.com/office/drawing/2014/main" id="{9C64F0F6-2744-974A-96FC-E97D4D4372BD}"/>
              </a:ext>
            </a:extLst>
          </p:cNvPr>
          <p:cNvSpPr txBox="1"/>
          <p:nvPr/>
        </p:nvSpPr>
        <p:spPr>
          <a:xfrm>
            <a:off x="451447" y="1682380"/>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9p24</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29" name="TextBox 228">
            <a:extLst>
              <a:ext uri="{FF2B5EF4-FFF2-40B4-BE49-F238E27FC236}">
                <a16:creationId xmlns:a16="http://schemas.microsoft.com/office/drawing/2014/main" id="{54EF67BF-64BA-A04B-82DF-4C6277D0E6DB}"/>
              </a:ext>
            </a:extLst>
          </p:cNvPr>
          <p:cNvSpPr txBox="1"/>
          <p:nvPr/>
        </p:nvSpPr>
        <p:spPr>
          <a:xfrm>
            <a:off x="1224598" y="1682380"/>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JAK2</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30" name="TextBox 229">
            <a:extLst>
              <a:ext uri="{FF2B5EF4-FFF2-40B4-BE49-F238E27FC236}">
                <a16:creationId xmlns:a16="http://schemas.microsoft.com/office/drawing/2014/main" id="{772E4DA9-005F-1D4A-B78A-0218DEBF1BF9}"/>
              </a:ext>
            </a:extLst>
          </p:cNvPr>
          <p:cNvSpPr txBox="1"/>
          <p:nvPr/>
        </p:nvSpPr>
        <p:spPr>
          <a:xfrm>
            <a:off x="2781032" y="1682380"/>
            <a:ext cx="2660763" cy="246221"/>
          </a:xfrm>
          <a:prstGeom prst="rect">
            <a:avLst/>
          </a:prstGeom>
          <a:noFill/>
        </p:spPr>
        <p:txBody>
          <a:bodyPr wrap="square" lIns="0" rtlCol="0">
            <a:spAutoFit/>
          </a:bodyPr>
          <a:lstStyle/>
          <a:p>
            <a:r>
              <a:rPr lang="en-US" altLang="fr-FR" sz="1000" i="1" dirty="0">
                <a:solidFill>
                  <a:srgbClr val="000000"/>
                </a:solidFill>
                <a:latin typeface="Verdana" panose="020B0604030504040204" pitchFamily="34" charset="0"/>
                <a:ea typeface="Verdana" panose="020B0604030504040204" pitchFamily="34" charset="0"/>
                <a:cs typeface="Verdana" panose="020B0604030504040204" pitchFamily="34" charset="0"/>
              </a:rPr>
              <a:t>Signaling molecules</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31" name="TextBox 230">
            <a:extLst>
              <a:ext uri="{FF2B5EF4-FFF2-40B4-BE49-F238E27FC236}">
                <a16:creationId xmlns:a16="http://schemas.microsoft.com/office/drawing/2014/main" id="{27DCC212-24A6-094C-94D7-30F6707D54DD}"/>
              </a:ext>
            </a:extLst>
          </p:cNvPr>
          <p:cNvSpPr txBox="1"/>
          <p:nvPr/>
        </p:nvSpPr>
        <p:spPr>
          <a:xfrm>
            <a:off x="5618180" y="1682380"/>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32" name="TextBox 231">
            <a:extLst>
              <a:ext uri="{FF2B5EF4-FFF2-40B4-BE49-F238E27FC236}">
                <a16:creationId xmlns:a16="http://schemas.microsoft.com/office/drawing/2014/main" id="{D572AB5B-FA80-054E-927B-C9C30671C05D}"/>
              </a:ext>
            </a:extLst>
          </p:cNvPr>
          <p:cNvSpPr txBox="1"/>
          <p:nvPr/>
        </p:nvSpPr>
        <p:spPr>
          <a:xfrm>
            <a:off x="6316990" y="1682380"/>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34" name="TextBox 233">
            <a:extLst>
              <a:ext uri="{FF2B5EF4-FFF2-40B4-BE49-F238E27FC236}">
                <a16:creationId xmlns:a16="http://schemas.microsoft.com/office/drawing/2014/main" id="{FA5B711A-4A0D-CF4B-972E-8E22AA860843}"/>
              </a:ext>
            </a:extLst>
          </p:cNvPr>
          <p:cNvSpPr txBox="1"/>
          <p:nvPr/>
        </p:nvSpPr>
        <p:spPr>
          <a:xfrm>
            <a:off x="451447" y="1899102"/>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17q21</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35" name="TextBox 234">
            <a:extLst>
              <a:ext uri="{FF2B5EF4-FFF2-40B4-BE49-F238E27FC236}">
                <a16:creationId xmlns:a16="http://schemas.microsoft.com/office/drawing/2014/main" id="{E644B136-A926-7247-AE38-9880285D5352}"/>
              </a:ext>
            </a:extLst>
          </p:cNvPr>
          <p:cNvSpPr txBox="1"/>
          <p:nvPr/>
        </p:nvSpPr>
        <p:spPr>
          <a:xfrm>
            <a:off x="1224598" y="1899102"/>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STAT3</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36" name="TextBox 235">
            <a:extLst>
              <a:ext uri="{FF2B5EF4-FFF2-40B4-BE49-F238E27FC236}">
                <a16:creationId xmlns:a16="http://schemas.microsoft.com/office/drawing/2014/main" id="{6D8846D6-2911-7C4B-ACFF-88C7AADDE971}"/>
              </a:ext>
            </a:extLst>
          </p:cNvPr>
          <p:cNvSpPr txBox="1"/>
          <p:nvPr/>
        </p:nvSpPr>
        <p:spPr>
          <a:xfrm>
            <a:off x="2781032" y="1899102"/>
            <a:ext cx="2660763" cy="246221"/>
          </a:xfrm>
          <a:prstGeom prst="rect">
            <a:avLst/>
          </a:prstGeom>
          <a:noFill/>
        </p:spPr>
        <p:txBody>
          <a:bodyPr wrap="square" lIns="0" rtlCol="0">
            <a:spAutoFit/>
          </a:bodyPr>
          <a:lstStyle/>
          <a:p>
            <a:r>
              <a:rPr lang="en-US" altLang="fr-FR" sz="1000" i="1" dirty="0">
                <a:solidFill>
                  <a:srgbClr val="000000"/>
                </a:solidFill>
                <a:latin typeface="Verdana" panose="020B0604030504040204" pitchFamily="34" charset="0"/>
                <a:ea typeface="Verdana" panose="020B0604030504040204" pitchFamily="34" charset="0"/>
                <a:cs typeface="Verdana" panose="020B0604030504040204" pitchFamily="34" charset="0"/>
              </a:rPr>
              <a:t>Transcription factor</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37" name="TextBox 236">
            <a:extLst>
              <a:ext uri="{FF2B5EF4-FFF2-40B4-BE49-F238E27FC236}">
                <a16:creationId xmlns:a16="http://schemas.microsoft.com/office/drawing/2014/main" id="{C8F46FB8-F9DF-B444-9FF0-0CDADC85E963}"/>
              </a:ext>
            </a:extLst>
          </p:cNvPr>
          <p:cNvSpPr txBox="1"/>
          <p:nvPr/>
        </p:nvSpPr>
        <p:spPr>
          <a:xfrm>
            <a:off x="5618180" y="1899102"/>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38" name="TextBox 237">
            <a:extLst>
              <a:ext uri="{FF2B5EF4-FFF2-40B4-BE49-F238E27FC236}">
                <a16:creationId xmlns:a16="http://schemas.microsoft.com/office/drawing/2014/main" id="{72A3116A-77F7-3243-B834-0C9276550226}"/>
              </a:ext>
            </a:extLst>
          </p:cNvPr>
          <p:cNvSpPr txBox="1"/>
          <p:nvPr/>
        </p:nvSpPr>
        <p:spPr>
          <a:xfrm>
            <a:off x="6316990" y="1899102"/>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40" name="TextBox 239">
            <a:extLst>
              <a:ext uri="{FF2B5EF4-FFF2-40B4-BE49-F238E27FC236}">
                <a16:creationId xmlns:a16="http://schemas.microsoft.com/office/drawing/2014/main" id="{6DD8E38C-399E-4044-8FF1-E203FC545BCA}"/>
              </a:ext>
            </a:extLst>
          </p:cNvPr>
          <p:cNvSpPr txBox="1"/>
          <p:nvPr/>
        </p:nvSpPr>
        <p:spPr>
          <a:xfrm>
            <a:off x="451447" y="2115824"/>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18p11</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41" name="TextBox 240">
            <a:extLst>
              <a:ext uri="{FF2B5EF4-FFF2-40B4-BE49-F238E27FC236}">
                <a16:creationId xmlns:a16="http://schemas.microsoft.com/office/drawing/2014/main" id="{9B107F6A-6F52-024A-B9BC-979517E5E111}"/>
              </a:ext>
            </a:extLst>
          </p:cNvPr>
          <p:cNvSpPr txBox="1"/>
          <p:nvPr/>
        </p:nvSpPr>
        <p:spPr>
          <a:xfrm>
            <a:off x="1224598" y="2115824"/>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PTPN2</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42" name="TextBox 241">
            <a:extLst>
              <a:ext uri="{FF2B5EF4-FFF2-40B4-BE49-F238E27FC236}">
                <a16:creationId xmlns:a16="http://schemas.microsoft.com/office/drawing/2014/main" id="{FA588D80-365F-BC49-945C-55803DA17675}"/>
              </a:ext>
            </a:extLst>
          </p:cNvPr>
          <p:cNvSpPr txBox="1"/>
          <p:nvPr/>
        </p:nvSpPr>
        <p:spPr>
          <a:xfrm>
            <a:off x="2781032" y="2115824"/>
            <a:ext cx="2660763" cy="246221"/>
          </a:xfrm>
          <a:prstGeom prst="rect">
            <a:avLst/>
          </a:prstGeom>
          <a:noFill/>
        </p:spPr>
        <p:txBody>
          <a:bodyPr wrap="square" lIns="0" rtlCol="0">
            <a:spAutoFit/>
          </a:bodyPr>
          <a:lstStyle/>
          <a:p>
            <a:r>
              <a:rPr lang="en-US" altLang="fr-FR" sz="1000" i="1" dirty="0">
                <a:solidFill>
                  <a:srgbClr val="000000"/>
                </a:solidFill>
                <a:latin typeface="Verdana" panose="020B0604030504040204" pitchFamily="34" charset="0"/>
                <a:ea typeface="Verdana" panose="020B0604030504040204" pitchFamily="34" charset="0"/>
                <a:cs typeface="Verdana" panose="020B0604030504040204" pitchFamily="34" charset="0"/>
              </a:rPr>
              <a:t>T cell tyrosine phosphatase</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43" name="TextBox 242">
            <a:extLst>
              <a:ext uri="{FF2B5EF4-FFF2-40B4-BE49-F238E27FC236}">
                <a16:creationId xmlns:a16="http://schemas.microsoft.com/office/drawing/2014/main" id="{E7E25D04-2446-524F-8CA7-CE39DB28C833}"/>
              </a:ext>
            </a:extLst>
          </p:cNvPr>
          <p:cNvSpPr txBox="1"/>
          <p:nvPr/>
        </p:nvSpPr>
        <p:spPr>
          <a:xfrm>
            <a:off x="5618180" y="2115824"/>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44" name="TextBox 243">
            <a:extLst>
              <a:ext uri="{FF2B5EF4-FFF2-40B4-BE49-F238E27FC236}">
                <a16:creationId xmlns:a16="http://schemas.microsoft.com/office/drawing/2014/main" id="{4D87C117-109B-4441-9BDA-A15F3B5AF102}"/>
              </a:ext>
            </a:extLst>
          </p:cNvPr>
          <p:cNvSpPr txBox="1"/>
          <p:nvPr/>
        </p:nvSpPr>
        <p:spPr>
          <a:xfrm>
            <a:off x="6316990" y="2115824"/>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46" name="TextBox 245">
            <a:extLst>
              <a:ext uri="{FF2B5EF4-FFF2-40B4-BE49-F238E27FC236}">
                <a16:creationId xmlns:a16="http://schemas.microsoft.com/office/drawing/2014/main" id="{2D340C29-6FB4-B843-BC46-2B737CA8F1D0}"/>
              </a:ext>
            </a:extLst>
          </p:cNvPr>
          <p:cNvSpPr txBox="1"/>
          <p:nvPr/>
        </p:nvSpPr>
        <p:spPr>
          <a:xfrm>
            <a:off x="451447" y="2332546"/>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9q32</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47" name="TextBox 246">
            <a:extLst>
              <a:ext uri="{FF2B5EF4-FFF2-40B4-BE49-F238E27FC236}">
                <a16:creationId xmlns:a16="http://schemas.microsoft.com/office/drawing/2014/main" id="{F8CE4882-5168-E94F-9B52-90C13F1191B4}"/>
              </a:ext>
            </a:extLst>
          </p:cNvPr>
          <p:cNvSpPr txBox="1"/>
          <p:nvPr/>
        </p:nvSpPr>
        <p:spPr>
          <a:xfrm>
            <a:off x="1224598" y="2332546"/>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TNFS15</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48" name="TextBox 247">
            <a:extLst>
              <a:ext uri="{FF2B5EF4-FFF2-40B4-BE49-F238E27FC236}">
                <a16:creationId xmlns:a16="http://schemas.microsoft.com/office/drawing/2014/main" id="{B9C95331-BCD6-D145-B4A8-8D65878312E7}"/>
              </a:ext>
            </a:extLst>
          </p:cNvPr>
          <p:cNvSpPr txBox="1"/>
          <p:nvPr/>
        </p:nvSpPr>
        <p:spPr>
          <a:xfrm>
            <a:off x="2781032" y="2332546"/>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Immune inflammatory response</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49" name="TextBox 248">
            <a:extLst>
              <a:ext uri="{FF2B5EF4-FFF2-40B4-BE49-F238E27FC236}">
                <a16:creationId xmlns:a16="http://schemas.microsoft.com/office/drawing/2014/main" id="{32DEFED9-BC39-5D4F-96F0-5B5EA5A43D05}"/>
              </a:ext>
            </a:extLst>
          </p:cNvPr>
          <p:cNvSpPr txBox="1"/>
          <p:nvPr/>
        </p:nvSpPr>
        <p:spPr>
          <a:xfrm>
            <a:off x="5618180" y="2332546"/>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50" name="TextBox 249">
            <a:extLst>
              <a:ext uri="{FF2B5EF4-FFF2-40B4-BE49-F238E27FC236}">
                <a16:creationId xmlns:a16="http://schemas.microsoft.com/office/drawing/2014/main" id="{184552FA-4DAF-FE4F-BE38-93373265B9F8}"/>
              </a:ext>
            </a:extLst>
          </p:cNvPr>
          <p:cNvSpPr txBox="1"/>
          <p:nvPr/>
        </p:nvSpPr>
        <p:spPr>
          <a:xfrm>
            <a:off x="6316990" y="2332546"/>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52" name="TextBox 251">
            <a:extLst>
              <a:ext uri="{FF2B5EF4-FFF2-40B4-BE49-F238E27FC236}">
                <a16:creationId xmlns:a16="http://schemas.microsoft.com/office/drawing/2014/main" id="{666BD036-7C39-C347-8EC7-EB8BA9B9E8BB}"/>
              </a:ext>
            </a:extLst>
          </p:cNvPr>
          <p:cNvSpPr txBox="1"/>
          <p:nvPr/>
        </p:nvSpPr>
        <p:spPr>
          <a:xfrm>
            <a:off x="451447" y="2549268"/>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6q27</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53" name="TextBox 252">
            <a:extLst>
              <a:ext uri="{FF2B5EF4-FFF2-40B4-BE49-F238E27FC236}">
                <a16:creationId xmlns:a16="http://schemas.microsoft.com/office/drawing/2014/main" id="{AA228F64-EC75-7F45-9A09-7A724462304E}"/>
              </a:ext>
            </a:extLst>
          </p:cNvPr>
          <p:cNvSpPr txBox="1"/>
          <p:nvPr/>
        </p:nvSpPr>
        <p:spPr>
          <a:xfrm>
            <a:off x="1224598" y="2549268"/>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CCR6</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54" name="TextBox 253">
            <a:extLst>
              <a:ext uri="{FF2B5EF4-FFF2-40B4-BE49-F238E27FC236}">
                <a16:creationId xmlns:a16="http://schemas.microsoft.com/office/drawing/2014/main" id="{8B68C540-F2B4-0443-A90E-F263A967419E}"/>
              </a:ext>
            </a:extLst>
          </p:cNvPr>
          <p:cNvSpPr txBox="1"/>
          <p:nvPr/>
        </p:nvSpPr>
        <p:spPr>
          <a:xfrm>
            <a:off x="2781032" y="2549268"/>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Chemokine receptor</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55" name="TextBox 254">
            <a:extLst>
              <a:ext uri="{FF2B5EF4-FFF2-40B4-BE49-F238E27FC236}">
                <a16:creationId xmlns:a16="http://schemas.microsoft.com/office/drawing/2014/main" id="{82FA7EB9-71F4-8344-B591-ADD5AC4F9DA3}"/>
              </a:ext>
            </a:extLst>
          </p:cNvPr>
          <p:cNvSpPr txBox="1"/>
          <p:nvPr/>
        </p:nvSpPr>
        <p:spPr>
          <a:xfrm>
            <a:off x="5618180" y="2549268"/>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56" name="TextBox 255">
            <a:extLst>
              <a:ext uri="{FF2B5EF4-FFF2-40B4-BE49-F238E27FC236}">
                <a16:creationId xmlns:a16="http://schemas.microsoft.com/office/drawing/2014/main" id="{05B4E2EA-AE41-9347-8952-610563913605}"/>
              </a:ext>
            </a:extLst>
          </p:cNvPr>
          <p:cNvSpPr txBox="1"/>
          <p:nvPr/>
        </p:nvSpPr>
        <p:spPr>
          <a:xfrm>
            <a:off x="6316990" y="2549268"/>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58" name="TextBox 257">
            <a:extLst>
              <a:ext uri="{FF2B5EF4-FFF2-40B4-BE49-F238E27FC236}">
                <a16:creationId xmlns:a16="http://schemas.microsoft.com/office/drawing/2014/main" id="{F127ABB1-DFE4-5447-947B-D3D002DF4392}"/>
              </a:ext>
            </a:extLst>
          </p:cNvPr>
          <p:cNvSpPr txBox="1"/>
          <p:nvPr/>
        </p:nvSpPr>
        <p:spPr>
          <a:xfrm>
            <a:off x="451447" y="2765990"/>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3p21</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59" name="TextBox 258">
            <a:extLst>
              <a:ext uri="{FF2B5EF4-FFF2-40B4-BE49-F238E27FC236}">
                <a16:creationId xmlns:a16="http://schemas.microsoft.com/office/drawing/2014/main" id="{CC84AC61-6A52-2542-9A7B-DCE7E11EE69E}"/>
              </a:ext>
            </a:extLst>
          </p:cNvPr>
          <p:cNvSpPr txBox="1"/>
          <p:nvPr/>
        </p:nvSpPr>
        <p:spPr>
          <a:xfrm>
            <a:off x="1224598" y="2765990"/>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MST1</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60" name="TextBox 259">
            <a:extLst>
              <a:ext uri="{FF2B5EF4-FFF2-40B4-BE49-F238E27FC236}">
                <a16:creationId xmlns:a16="http://schemas.microsoft.com/office/drawing/2014/main" id="{33BBF6B1-FE9E-1942-B5FF-41972D85ADE2}"/>
              </a:ext>
            </a:extLst>
          </p:cNvPr>
          <p:cNvSpPr txBox="1"/>
          <p:nvPr/>
        </p:nvSpPr>
        <p:spPr>
          <a:xfrm>
            <a:off x="2781032" y="2765990"/>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Macrophage chemotaxis</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61" name="TextBox 260">
            <a:extLst>
              <a:ext uri="{FF2B5EF4-FFF2-40B4-BE49-F238E27FC236}">
                <a16:creationId xmlns:a16="http://schemas.microsoft.com/office/drawing/2014/main" id="{EEE65B60-1FE2-544A-B5D8-09836769E063}"/>
              </a:ext>
            </a:extLst>
          </p:cNvPr>
          <p:cNvSpPr txBox="1"/>
          <p:nvPr/>
        </p:nvSpPr>
        <p:spPr>
          <a:xfrm>
            <a:off x="5618180" y="2765990"/>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62" name="TextBox 261">
            <a:extLst>
              <a:ext uri="{FF2B5EF4-FFF2-40B4-BE49-F238E27FC236}">
                <a16:creationId xmlns:a16="http://schemas.microsoft.com/office/drawing/2014/main" id="{A934EDBE-67A1-C544-8911-B0B9242D8B44}"/>
              </a:ext>
            </a:extLst>
          </p:cNvPr>
          <p:cNvSpPr txBox="1"/>
          <p:nvPr/>
        </p:nvSpPr>
        <p:spPr>
          <a:xfrm>
            <a:off x="6316990" y="2765990"/>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64" name="TextBox 263">
            <a:extLst>
              <a:ext uri="{FF2B5EF4-FFF2-40B4-BE49-F238E27FC236}">
                <a16:creationId xmlns:a16="http://schemas.microsoft.com/office/drawing/2014/main" id="{F0629E18-259E-6D4C-9BD2-C2ABDD7CC7B5}"/>
              </a:ext>
            </a:extLst>
          </p:cNvPr>
          <p:cNvSpPr txBox="1"/>
          <p:nvPr/>
        </p:nvSpPr>
        <p:spPr>
          <a:xfrm>
            <a:off x="451447" y="2982712"/>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2q37</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65" name="TextBox 264">
            <a:extLst>
              <a:ext uri="{FF2B5EF4-FFF2-40B4-BE49-F238E27FC236}">
                <a16:creationId xmlns:a16="http://schemas.microsoft.com/office/drawing/2014/main" id="{88997BD2-0CDA-EB4D-8395-15487CB9671A}"/>
              </a:ext>
            </a:extLst>
          </p:cNvPr>
          <p:cNvSpPr txBox="1"/>
          <p:nvPr/>
        </p:nvSpPr>
        <p:spPr>
          <a:xfrm>
            <a:off x="1224598" y="2982712"/>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ATG16L1</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66" name="TextBox 265">
            <a:extLst>
              <a:ext uri="{FF2B5EF4-FFF2-40B4-BE49-F238E27FC236}">
                <a16:creationId xmlns:a16="http://schemas.microsoft.com/office/drawing/2014/main" id="{09017EA3-1B38-6645-9E1A-D5417B35BA12}"/>
              </a:ext>
            </a:extLst>
          </p:cNvPr>
          <p:cNvSpPr txBox="1"/>
          <p:nvPr/>
        </p:nvSpPr>
        <p:spPr>
          <a:xfrm>
            <a:off x="2781032" y="2982712"/>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Autophagosome pathway</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67" name="TextBox 266">
            <a:extLst>
              <a:ext uri="{FF2B5EF4-FFF2-40B4-BE49-F238E27FC236}">
                <a16:creationId xmlns:a16="http://schemas.microsoft.com/office/drawing/2014/main" id="{E14D3DF0-FDD9-B34B-9027-4E41A6E6E073}"/>
              </a:ext>
            </a:extLst>
          </p:cNvPr>
          <p:cNvSpPr txBox="1"/>
          <p:nvPr/>
        </p:nvSpPr>
        <p:spPr>
          <a:xfrm>
            <a:off x="5618180" y="2982712"/>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68" name="TextBox 267">
            <a:extLst>
              <a:ext uri="{FF2B5EF4-FFF2-40B4-BE49-F238E27FC236}">
                <a16:creationId xmlns:a16="http://schemas.microsoft.com/office/drawing/2014/main" id="{2ECB0DC5-8941-FC4F-AB13-0CF1E0C9BD17}"/>
              </a:ext>
            </a:extLst>
          </p:cNvPr>
          <p:cNvSpPr txBox="1"/>
          <p:nvPr/>
        </p:nvSpPr>
        <p:spPr>
          <a:xfrm>
            <a:off x="6316990" y="2982712"/>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70" name="TextBox 269">
            <a:extLst>
              <a:ext uri="{FF2B5EF4-FFF2-40B4-BE49-F238E27FC236}">
                <a16:creationId xmlns:a16="http://schemas.microsoft.com/office/drawing/2014/main" id="{C9FEB188-3E08-F843-946D-FE68A87492F0}"/>
              </a:ext>
            </a:extLst>
          </p:cNvPr>
          <p:cNvSpPr txBox="1"/>
          <p:nvPr/>
        </p:nvSpPr>
        <p:spPr>
          <a:xfrm>
            <a:off x="451447" y="3199434"/>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5q33</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71" name="TextBox 270">
            <a:extLst>
              <a:ext uri="{FF2B5EF4-FFF2-40B4-BE49-F238E27FC236}">
                <a16:creationId xmlns:a16="http://schemas.microsoft.com/office/drawing/2014/main" id="{64A1AFD7-DF89-EE4A-874E-336408F0576D}"/>
              </a:ext>
            </a:extLst>
          </p:cNvPr>
          <p:cNvSpPr txBox="1"/>
          <p:nvPr/>
        </p:nvSpPr>
        <p:spPr>
          <a:xfrm>
            <a:off x="1224598" y="3199434"/>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IRGM</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72" name="TextBox 271">
            <a:extLst>
              <a:ext uri="{FF2B5EF4-FFF2-40B4-BE49-F238E27FC236}">
                <a16:creationId xmlns:a16="http://schemas.microsoft.com/office/drawing/2014/main" id="{0085F9AB-4049-7043-960C-BA40F3EE47F8}"/>
              </a:ext>
            </a:extLst>
          </p:cNvPr>
          <p:cNvSpPr txBox="1"/>
          <p:nvPr/>
        </p:nvSpPr>
        <p:spPr>
          <a:xfrm>
            <a:off x="2781032" y="3199434"/>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Autophagosome pathway</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73" name="TextBox 272">
            <a:extLst>
              <a:ext uri="{FF2B5EF4-FFF2-40B4-BE49-F238E27FC236}">
                <a16:creationId xmlns:a16="http://schemas.microsoft.com/office/drawing/2014/main" id="{580EAA93-424C-A142-8EB8-BE452F8601C9}"/>
              </a:ext>
            </a:extLst>
          </p:cNvPr>
          <p:cNvSpPr txBox="1"/>
          <p:nvPr/>
        </p:nvSpPr>
        <p:spPr>
          <a:xfrm>
            <a:off x="5618180" y="3199434"/>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74" name="TextBox 273">
            <a:extLst>
              <a:ext uri="{FF2B5EF4-FFF2-40B4-BE49-F238E27FC236}">
                <a16:creationId xmlns:a16="http://schemas.microsoft.com/office/drawing/2014/main" id="{8E27ABD9-6F91-2646-9E6A-392567EB3489}"/>
              </a:ext>
            </a:extLst>
          </p:cNvPr>
          <p:cNvSpPr txBox="1"/>
          <p:nvPr/>
        </p:nvSpPr>
        <p:spPr>
          <a:xfrm>
            <a:off x="6316990" y="3199434"/>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76" name="TextBox 275">
            <a:extLst>
              <a:ext uri="{FF2B5EF4-FFF2-40B4-BE49-F238E27FC236}">
                <a16:creationId xmlns:a16="http://schemas.microsoft.com/office/drawing/2014/main" id="{7B2FFD93-7755-864D-AB01-C75F3BF92AA3}"/>
              </a:ext>
            </a:extLst>
          </p:cNvPr>
          <p:cNvSpPr txBox="1"/>
          <p:nvPr/>
        </p:nvSpPr>
        <p:spPr>
          <a:xfrm>
            <a:off x="451447" y="3416156"/>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16q12</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77" name="TextBox 276">
            <a:extLst>
              <a:ext uri="{FF2B5EF4-FFF2-40B4-BE49-F238E27FC236}">
                <a16:creationId xmlns:a16="http://schemas.microsoft.com/office/drawing/2014/main" id="{D3399C92-28AB-CC45-84BF-6DE366330BB4}"/>
              </a:ext>
            </a:extLst>
          </p:cNvPr>
          <p:cNvSpPr txBox="1"/>
          <p:nvPr/>
        </p:nvSpPr>
        <p:spPr>
          <a:xfrm>
            <a:off x="1224598" y="3416156"/>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NOD2/CARD15</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78" name="TextBox 277">
            <a:extLst>
              <a:ext uri="{FF2B5EF4-FFF2-40B4-BE49-F238E27FC236}">
                <a16:creationId xmlns:a16="http://schemas.microsoft.com/office/drawing/2014/main" id="{B47D67AD-3122-1D48-8F82-E2874F09E66E}"/>
              </a:ext>
            </a:extLst>
          </p:cNvPr>
          <p:cNvSpPr txBox="1"/>
          <p:nvPr/>
        </p:nvSpPr>
        <p:spPr>
          <a:xfrm>
            <a:off x="2781032" y="3416156"/>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Bacterial recognition</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79" name="TextBox 278">
            <a:extLst>
              <a:ext uri="{FF2B5EF4-FFF2-40B4-BE49-F238E27FC236}">
                <a16:creationId xmlns:a16="http://schemas.microsoft.com/office/drawing/2014/main" id="{305D6E74-F897-AA4E-99EF-453887192BC5}"/>
              </a:ext>
            </a:extLst>
          </p:cNvPr>
          <p:cNvSpPr txBox="1"/>
          <p:nvPr/>
        </p:nvSpPr>
        <p:spPr>
          <a:xfrm>
            <a:off x="5618180" y="3416156"/>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80" name="TextBox 279">
            <a:extLst>
              <a:ext uri="{FF2B5EF4-FFF2-40B4-BE49-F238E27FC236}">
                <a16:creationId xmlns:a16="http://schemas.microsoft.com/office/drawing/2014/main" id="{02F903A9-551F-B94E-88EC-357EF036ED49}"/>
              </a:ext>
            </a:extLst>
          </p:cNvPr>
          <p:cNvSpPr txBox="1"/>
          <p:nvPr/>
        </p:nvSpPr>
        <p:spPr>
          <a:xfrm>
            <a:off x="6316990" y="3416156"/>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82" name="TextBox 281">
            <a:extLst>
              <a:ext uri="{FF2B5EF4-FFF2-40B4-BE49-F238E27FC236}">
                <a16:creationId xmlns:a16="http://schemas.microsoft.com/office/drawing/2014/main" id="{E608E7C6-74D6-4645-9734-9A38DC4DA85F}"/>
              </a:ext>
            </a:extLst>
          </p:cNvPr>
          <p:cNvSpPr txBox="1"/>
          <p:nvPr/>
        </p:nvSpPr>
        <p:spPr>
          <a:xfrm>
            <a:off x="451447" y="3632878"/>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20q13</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83" name="TextBox 282">
            <a:extLst>
              <a:ext uri="{FF2B5EF4-FFF2-40B4-BE49-F238E27FC236}">
                <a16:creationId xmlns:a16="http://schemas.microsoft.com/office/drawing/2014/main" id="{254A66C3-9576-4447-A404-9DB6C43DAAA7}"/>
              </a:ext>
            </a:extLst>
          </p:cNvPr>
          <p:cNvSpPr txBox="1"/>
          <p:nvPr/>
        </p:nvSpPr>
        <p:spPr>
          <a:xfrm>
            <a:off x="1224598" y="3632878"/>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TNFRSF6B</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84" name="TextBox 283">
            <a:extLst>
              <a:ext uri="{FF2B5EF4-FFF2-40B4-BE49-F238E27FC236}">
                <a16:creationId xmlns:a16="http://schemas.microsoft.com/office/drawing/2014/main" id="{351C6D7B-66FD-8241-B05A-8A6C8B6D7B68}"/>
              </a:ext>
            </a:extLst>
          </p:cNvPr>
          <p:cNvSpPr txBox="1"/>
          <p:nvPr/>
        </p:nvSpPr>
        <p:spPr>
          <a:xfrm>
            <a:off x="2781032" y="3632878"/>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Inflammatory response, apoptosis</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85" name="TextBox 284">
            <a:extLst>
              <a:ext uri="{FF2B5EF4-FFF2-40B4-BE49-F238E27FC236}">
                <a16:creationId xmlns:a16="http://schemas.microsoft.com/office/drawing/2014/main" id="{C3369070-060A-7540-816C-8F245F7D135F}"/>
              </a:ext>
            </a:extLst>
          </p:cNvPr>
          <p:cNvSpPr txBox="1"/>
          <p:nvPr/>
        </p:nvSpPr>
        <p:spPr>
          <a:xfrm>
            <a:off x="5618180" y="3632878"/>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86" name="TextBox 285">
            <a:extLst>
              <a:ext uri="{FF2B5EF4-FFF2-40B4-BE49-F238E27FC236}">
                <a16:creationId xmlns:a16="http://schemas.microsoft.com/office/drawing/2014/main" id="{3C8B8464-38F1-1644-831B-F5E98A3657C3}"/>
              </a:ext>
            </a:extLst>
          </p:cNvPr>
          <p:cNvSpPr txBox="1"/>
          <p:nvPr/>
        </p:nvSpPr>
        <p:spPr>
          <a:xfrm>
            <a:off x="6316990" y="3632878"/>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88" name="TextBox 287">
            <a:extLst>
              <a:ext uri="{FF2B5EF4-FFF2-40B4-BE49-F238E27FC236}">
                <a16:creationId xmlns:a16="http://schemas.microsoft.com/office/drawing/2014/main" id="{3C6AD8BA-519C-0C45-AFE6-361A2ADC7B12}"/>
              </a:ext>
            </a:extLst>
          </p:cNvPr>
          <p:cNvSpPr txBox="1"/>
          <p:nvPr/>
        </p:nvSpPr>
        <p:spPr>
          <a:xfrm>
            <a:off x="451447" y="3849600"/>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21q22</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89" name="TextBox 288">
            <a:extLst>
              <a:ext uri="{FF2B5EF4-FFF2-40B4-BE49-F238E27FC236}">
                <a16:creationId xmlns:a16="http://schemas.microsoft.com/office/drawing/2014/main" id="{7D545E63-3C32-0249-A38F-6D71FF07D8B2}"/>
              </a:ext>
            </a:extLst>
          </p:cNvPr>
          <p:cNvSpPr txBox="1"/>
          <p:nvPr/>
        </p:nvSpPr>
        <p:spPr>
          <a:xfrm>
            <a:off x="1224598" y="3849600"/>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PSMG1</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90" name="TextBox 289">
            <a:extLst>
              <a:ext uri="{FF2B5EF4-FFF2-40B4-BE49-F238E27FC236}">
                <a16:creationId xmlns:a16="http://schemas.microsoft.com/office/drawing/2014/main" id="{ADE79A14-B8F2-464F-9133-365A3FB02401}"/>
              </a:ext>
            </a:extLst>
          </p:cNvPr>
          <p:cNvSpPr txBox="1"/>
          <p:nvPr/>
        </p:nvSpPr>
        <p:spPr>
          <a:xfrm>
            <a:off x="2781032" y="3849600"/>
            <a:ext cx="2660763" cy="246221"/>
          </a:xfrm>
          <a:prstGeom prst="rect">
            <a:avLst/>
          </a:prstGeom>
          <a:noFill/>
        </p:spPr>
        <p:txBody>
          <a:bodyPr wrap="square" lIns="0" rtlCol="0">
            <a:spAutoFit/>
          </a:bodyPr>
          <a:lstStyle/>
          <a:p>
            <a:r>
              <a:rPr lang="en-US" altLang="fr-FR" sz="1000" i="1" dirty="0">
                <a:solidFill>
                  <a:srgbClr val="000000"/>
                </a:solidFill>
                <a:latin typeface="Verdana" panose="020B0604030504040204" pitchFamily="34" charset="0"/>
                <a:ea typeface="Verdana" panose="020B0604030504040204" pitchFamily="34" charset="0"/>
                <a:cs typeface="Verdana" panose="020B0604030504040204" pitchFamily="34" charset="0"/>
              </a:rPr>
              <a:t>Proteasome-related protein</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91" name="TextBox 290">
            <a:extLst>
              <a:ext uri="{FF2B5EF4-FFF2-40B4-BE49-F238E27FC236}">
                <a16:creationId xmlns:a16="http://schemas.microsoft.com/office/drawing/2014/main" id="{F75BF2B4-7DE1-C142-8127-B0E16F5AC516}"/>
              </a:ext>
            </a:extLst>
          </p:cNvPr>
          <p:cNvSpPr txBox="1"/>
          <p:nvPr/>
        </p:nvSpPr>
        <p:spPr>
          <a:xfrm>
            <a:off x="5618180" y="3849600"/>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92" name="TextBox 291">
            <a:extLst>
              <a:ext uri="{FF2B5EF4-FFF2-40B4-BE49-F238E27FC236}">
                <a16:creationId xmlns:a16="http://schemas.microsoft.com/office/drawing/2014/main" id="{8176A5D9-912B-074C-BD8D-7B3A23BA1FAB}"/>
              </a:ext>
            </a:extLst>
          </p:cNvPr>
          <p:cNvSpPr txBox="1"/>
          <p:nvPr/>
        </p:nvSpPr>
        <p:spPr>
          <a:xfrm>
            <a:off x="6316990" y="3849600"/>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94" name="TextBox 293">
            <a:extLst>
              <a:ext uri="{FF2B5EF4-FFF2-40B4-BE49-F238E27FC236}">
                <a16:creationId xmlns:a16="http://schemas.microsoft.com/office/drawing/2014/main" id="{CACE5CE0-980B-C64A-A59D-5E01CC1506AF}"/>
              </a:ext>
            </a:extLst>
          </p:cNvPr>
          <p:cNvSpPr txBox="1"/>
          <p:nvPr/>
        </p:nvSpPr>
        <p:spPr>
          <a:xfrm>
            <a:off x="451447" y="4066322"/>
            <a:ext cx="685978" cy="253916"/>
          </a:xfrm>
          <a:prstGeom prst="rect">
            <a:avLst/>
          </a:prstGeom>
          <a:noFill/>
        </p:spPr>
        <p:txBody>
          <a:bodyPr wrap="square" lIns="0" rtlCol="0">
            <a:spAutoFit/>
          </a:bodyPr>
          <a:lstStyle/>
          <a:p>
            <a:r>
              <a:rPr lang="fr-BE" altLang="fr-FR" sz="1000" b="1" i="1" dirty="0">
                <a:latin typeface="Verdana" panose="020B0604030504040204" pitchFamily="34" charset="0"/>
                <a:ea typeface="Verdana" panose="020B0604030504040204" pitchFamily="34" charset="0"/>
                <a:cs typeface="Verdana" panose="020B0604030504040204" pitchFamily="34" charset="0"/>
              </a:rPr>
              <a:t>5p13</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95" name="TextBox 294">
            <a:extLst>
              <a:ext uri="{FF2B5EF4-FFF2-40B4-BE49-F238E27FC236}">
                <a16:creationId xmlns:a16="http://schemas.microsoft.com/office/drawing/2014/main" id="{98A2C738-82DE-DC42-A4B7-995E173B1A34}"/>
              </a:ext>
            </a:extLst>
          </p:cNvPr>
          <p:cNvSpPr txBox="1"/>
          <p:nvPr/>
        </p:nvSpPr>
        <p:spPr>
          <a:xfrm>
            <a:off x="1224598" y="4066322"/>
            <a:ext cx="1280710" cy="246221"/>
          </a:xfrm>
          <a:prstGeom prst="rect">
            <a:avLst/>
          </a:prstGeom>
          <a:noFill/>
        </p:spPr>
        <p:txBody>
          <a:bodyPr wrap="square" lIns="0" rtlCol="0">
            <a:spAutoFit/>
          </a:bodyPr>
          <a:lstStyle/>
          <a:p>
            <a:r>
              <a:rPr lang="fr-BE"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PTGER4</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96" name="TextBox 295">
            <a:extLst>
              <a:ext uri="{FF2B5EF4-FFF2-40B4-BE49-F238E27FC236}">
                <a16:creationId xmlns:a16="http://schemas.microsoft.com/office/drawing/2014/main" id="{A1BF2E00-E067-4B48-B720-1E26A2647FBF}"/>
              </a:ext>
            </a:extLst>
          </p:cNvPr>
          <p:cNvSpPr txBox="1"/>
          <p:nvPr/>
        </p:nvSpPr>
        <p:spPr>
          <a:xfrm>
            <a:off x="2781032" y="4066322"/>
            <a:ext cx="2660763" cy="246221"/>
          </a:xfrm>
          <a:prstGeom prst="rect">
            <a:avLst/>
          </a:prstGeom>
          <a:noFill/>
        </p:spPr>
        <p:txBody>
          <a:bodyPr wrap="square" lIns="0" rtlCol="0">
            <a:spAutoFit/>
          </a:bodyPr>
          <a:lstStyle/>
          <a:p>
            <a:r>
              <a:rPr lang="fr-BE" altLang="fr-FR" sz="1000" i="1" dirty="0" err="1">
                <a:latin typeface="Verdana" panose="020B0604030504040204" pitchFamily="34" charset="0"/>
                <a:ea typeface="Verdana" panose="020B0604030504040204" pitchFamily="34" charset="0"/>
                <a:cs typeface="Verdana" panose="020B0604030504040204" pitchFamily="34" charset="0"/>
              </a:rPr>
              <a:t>Barrier</a:t>
            </a:r>
            <a:r>
              <a:rPr lang="fr-BE" altLang="fr-FR" sz="1000" i="1" dirty="0">
                <a:latin typeface="Verdana" panose="020B0604030504040204" pitchFamily="34" charset="0"/>
                <a:ea typeface="Verdana" panose="020B0604030504040204" pitchFamily="34" charset="0"/>
                <a:cs typeface="Verdana" panose="020B0604030504040204" pitchFamily="34" charset="0"/>
              </a:rPr>
              <a:t> </a:t>
            </a:r>
            <a:r>
              <a:rPr lang="fr-BE" altLang="fr-FR" sz="1000" i="1" dirty="0" err="1">
                <a:latin typeface="Verdana" panose="020B0604030504040204" pitchFamily="34" charset="0"/>
                <a:ea typeface="Verdana" panose="020B0604030504040204" pitchFamily="34" charset="0"/>
                <a:cs typeface="Verdana" panose="020B0604030504040204" pitchFamily="34" charset="0"/>
              </a:rPr>
              <a:t>function</a:t>
            </a:r>
            <a:r>
              <a:rPr lang="fr-BE" altLang="fr-FR" sz="1000" i="1" dirty="0">
                <a:latin typeface="Verdana" panose="020B0604030504040204" pitchFamily="34" charset="0"/>
                <a:ea typeface="Verdana" panose="020B0604030504040204" pitchFamily="34" charset="0"/>
                <a:cs typeface="Verdana" panose="020B0604030504040204" pitchFamily="34" charset="0"/>
              </a:rPr>
              <a:t>, </a:t>
            </a:r>
            <a:r>
              <a:rPr lang="fr-BE" altLang="fr-FR" sz="1000" i="1" dirty="0" err="1">
                <a:latin typeface="Verdana" panose="020B0604030504040204" pitchFamily="34" charset="0"/>
                <a:ea typeface="Verdana" panose="020B0604030504040204" pitchFamily="34" charset="0"/>
                <a:cs typeface="Verdana" panose="020B0604030504040204" pitchFamily="34" charset="0"/>
              </a:rPr>
              <a:t>immunoregulation</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297" name="TextBox 296">
            <a:extLst>
              <a:ext uri="{FF2B5EF4-FFF2-40B4-BE49-F238E27FC236}">
                <a16:creationId xmlns:a16="http://schemas.microsoft.com/office/drawing/2014/main" id="{45021802-FC86-5A45-A41C-E3DC52B77E3C}"/>
              </a:ext>
            </a:extLst>
          </p:cNvPr>
          <p:cNvSpPr txBox="1"/>
          <p:nvPr/>
        </p:nvSpPr>
        <p:spPr>
          <a:xfrm>
            <a:off x="5618180" y="4066322"/>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98" name="TextBox 297">
            <a:extLst>
              <a:ext uri="{FF2B5EF4-FFF2-40B4-BE49-F238E27FC236}">
                <a16:creationId xmlns:a16="http://schemas.microsoft.com/office/drawing/2014/main" id="{CA660D48-2A43-E84C-A99A-11F84F469856}"/>
              </a:ext>
            </a:extLst>
          </p:cNvPr>
          <p:cNvSpPr txBox="1"/>
          <p:nvPr/>
        </p:nvSpPr>
        <p:spPr>
          <a:xfrm>
            <a:off x="6316990" y="4066322"/>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00" name="TextBox 299">
            <a:extLst>
              <a:ext uri="{FF2B5EF4-FFF2-40B4-BE49-F238E27FC236}">
                <a16:creationId xmlns:a16="http://schemas.microsoft.com/office/drawing/2014/main" id="{B979A39E-F189-074F-B2B0-EB6D82CAEDA8}"/>
              </a:ext>
            </a:extLst>
          </p:cNvPr>
          <p:cNvSpPr txBox="1"/>
          <p:nvPr/>
        </p:nvSpPr>
        <p:spPr>
          <a:xfrm>
            <a:off x="451447" y="4283044"/>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12q12</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301" name="TextBox 300">
            <a:extLst>
              <a:ext uri="{FF2B5EF4-FFF2-40B4-BE49-F238E27FC236}">
                <a16:creationId xmlns:a16="http://schemas.microsoft.com/office/drawing/2014/main" id="{7251E948-565C-7441-BF4A-1250374D0DA2}"/>
              </a:ext>
            </a:extLst>
          </p:cNvPr>
          <p:cNvSpPr txBox="1"/>
          <p:nvPr/>
        </p:nvSpPr>
        <p:spPr>
          <a:xfrm>
            <a:off x="1224598" y="4283044"/>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MUC19</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302" name="TextBox 301">
            <a:extLst>
              <a:ext uri="{FF2B5EF4-FFF2-40B4-BE49-F238E27FC236}">
                <a16:creationId xmlns:a16="http://schemas.microsoft.com/office/drawing/2014/main" id="{7EC0C90F-0ACE-724C-AC48-68B2962EFBE5}"/>
              </a:ext>
            </a:extLst>
          </p:cNvPr>
          <p:cNvSpPr txBox="1"/>
          <p:nvPr/>
        </p:nvSpPr>
        <p:spPr>
          <a:xfrm>
            <a:off x="2781032" y="4283044"/>
            <a:ext cx="2660763" cy="246221"/>
          </a:xfrm>
          <a:prstGeom prst="rect">
            <a:avLst/>
          </a:prstGeom>
          <a:noFill/>
        </p:spPr>
        <p:txBody>
          <a:bodyPr wrap="square" lIns="0" rtlCol="0">
            <a:spAutoFit/>
          </a:bodyPr>
          <a:lstStyle/>
          <a:p>
            <a:r>
              <a:rPr lang="en-US" altLang="fr-FR" sz="1000" i="1" dirty="0">
                <a:latin typeface="Verdana" panose="020B0604030504040204" pitchFamily="34" charset="0"/>
                <a:ea typeface="Verdana" panose="020B0604030504040204" pitchFamily="34" charset="0"/>
                <a:cs typeface="Verdana" panose="020B0604030504040204" pitchFamily="34" charset="0"/>
              </a:rPr>
              <a:t>Epithelial integrity</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303" name="TextBox 302">
            <a:extLst>
              <a:ext uri="{FF2B5EF4-FFF2-40B4-BE49-F238E27FC236}">
                <a16:creationId xmlns:a16="http://schemas.microsoft.com/office/drawing/2014/main" id="{EBBC637E-674E-8644-AA6D-AF30035F1161}"/>
              </a:ext>
            </a:extLst>
          </p:cNvPr>
          <p:cNvSpPr txBox="1"/>
          <p:nvPr/>
        </p:nvSpPr>
        <p:spPr>
          <a:xfrm>
            <a:off x="5618180" y="4283044"/>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04" name="TextBox 303">
            <a:extLst>
              <a:ext uri="{FF2B5EF4-FFF2-40B4-BE49-F238E27FC236}">
                <a16:creationId xmlns:a16="http://schemas.microsoft.com/office/drawing/2014/main" id="{41F4BA0D-EC4C-3943-85E2-F7E1440B3180}"/>
              </a:ext>
            </a:extLst>
          </p:cNvPr>
          <p:cNvSpPr txBox="1"/>
          <p:nvPr/>
        </p:nvSpPr>
        <p:spPr>
          <a:xfrm>
            <a:off x="6316990" y="4283044"/>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06" name="TextBox 305">
            <a:extLst>
              <a:ext uri="{FF2B5EF4-FFF2-40B4-BE49-F238E27FC236}">
                <a16:creationId xmlns:a16="http://schemas.microsoft.com/office/drawing/2014/main" id="{D8A4F82C-F614-D648-9BDC-DC6F005EB851}"/>
              </a:ext>
            </a:extLst>
          </p:cNvPr>
          <p:cNvSpPr txBox="1"/>
          <p:nvPr/>
        </p:nvSpPr>
        <p:spPr>
          <a:xfrm>
            <a:off x="451447" y="4499767"/>
            <a:ext cx="685978" cy="253916"/>
          </a:xfrm>
          <a:prstGeom prst="rect">
            <a:avLst/>
          </a:prstGeom>
          <a:noFill/>
        </p:spPr>
        <p:txBody>
          <a:bodyPr wrap="square" lIns="0" rtlCol="0">
            <a:spAutoFit/>
          </a:bodyPr>
          <a:lstStyle/>
          <a:p>
            <a:r>
              <a:rPr lang="en-US" altLang="fr-FR" sz="1000" b="1" i="1" dirty="0">
                <a:solidFill>
                  <a:srgbClr val="000000"/>
                </a:solidFill>
                <a:latin typeface="Verdana" panose="020B0604030504040204" pitchFamily="34" charset="0"/>
                <a:ea typeface="Verdana" panose="020B0604030504040204" pitchFamily="34" charset="0"/>
                <a:cs typeface="Verdana" panose="020B0604030504040204" pitchFamily="34" charset="0"/>
              </a:rPr>
              <a:t>1q32</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307" name="TextBox 306">
            <a:extLst>
              <a:ext uri="{FF2B5EF4-FFF2-40B4-BE49-F238E27FC236}">
                <a16:creationId xmlns:a16="http://schemas.microsoft.com/office/drawing/2014/main" id="{2B7F9956-4EC2-C44D-9951-8E50768AF0BB}"/>
              </a:ext>
            </a:extLst>
          </p:cNvPr>
          <p:cNvSpPr txBox="1"/>
          <p:nvPr/>
        </p:nvSpPr>
        <p:spPr>
          <a:xfrm>
            <a:off x="1224598" y="4499767"/>
            <a:ext cx="1280710" cy="246221"/>
          </a:xfrm>
          <a:prstGeom prst="rect">
            <a:avLst/>
          </a:prstGeom>
          <a:noFill/>
        </p:spPr>
        <p:txBody>
          <a:bodyPr wrap="square" lIns="0" rtlCol="0">
            <a:spAutoFit/>
          </a:bodyPr>
          <a:lstStyle/>
          <a:p>
            <a:r>
              <a:rPr lang="en-US" altLang="fr-FR" sz="1000" i="1" dirty="0">
                <a:solidFill>
                  <a:srgbClr val="FF0000"/>
                </a:solidFill>
                <a:latin typeface="Verdana" panose="020B0604030504040204" pitchFamily="34" charset="0"/>
                <a:ea typeface="Verdana" panose="020B0604030504040204" pitchFamily="34" charset="0"/>
                <a:cs typeface="Verdana" panose="020B0604030504040204" pitchFamily="34" charset="0"/>
              </a:rPr>
              <a:t>IL-10</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308" name="TextBox 307">
            <a:extLst>
              <a:ext uri="{FF2B5EF4-FFF2-40B4-BE49-F238E27FC236}">
                <a16:creationId xmlns:a16="http://schemas.microsoft.com/office/drawing/2014/main" id="{73BAC13A-23A1-FD4F-A04F-F217FA819E23}"/>
              </a:ext>
            </a:extLst>
          </p:cNvPr>
          <p:cNvSpPr txBox="1"/>
          <p:nvPr/>
        </p:nvSpPr>
        <p:spPr>
          <a:xfrm>
            <a:off x="2781032" y="4499767"/>
            <a:ext cx="2660763" cy="246221"/>
          </a:xfrm>
          <a:prstGeom prst="rect">
            <a:avLst/>
          </a:prstGeom>
          <a:noFill/>
        </p:spPr>
        <p:txBody>
          <a:bodyPr wrap="square" lIns="0" rtlCol="0">
            <a:spAutoFit/>
          </a:bodyPr>
          <a:lstStyle/>
          <a:p>
            <a:r>
              <a:rPr lang="en-US" altLang="fr-FR" sz="1000" i="1" dirty="0">
                <a:solidFill>
                  <a:srgbClr val="000000"/>
                </a:solidFill>
                <a:latin typeface="Verdana" panose="020B0604030504040204" pitchFamily="34" charset="0"/>
                <a:ea typeface="Verdana" panose="020B0604030504040204" pitchFamily="34" charset="0"/>
                <a:cs typeface="Verdana" panose="020B0604030504040204" pitchFamily="34" charset="0"/>
              </a:rPr>
              <a:t>Immunoregulation</a:t>
            </a:r>
            <a:endParaRPr lang="en-BE" sz="1000" dirty="0">
              <a:latin typeface="Verdana" panose="020B0604030504040204" pitchFamily="34" charset="0"/>
              <a:ea typeface="Verdana" panose="020B0604030504040204" pitchFamily="34" charset="0"/>
              <a:cs typeface="Verdana" panose="020B0604030504040204" pitchFamily="34" charset="0"/>
            </a:endParaRPr>
          </a:p>
        </p:txBody>
      </p:sp>
      <p:sp>
        <p:nvSpPr>
          <p:cNvPr id="309" name="TextBox 308">
            <a:extLst>
              <a:ext uri="{FF2B5EF4-FFF2-40B4-BE49-F238E27FC236}">
                <a16:creationId xmlns:a16="http://schemas.microsoft.com/office/drawing/2014/main" id="{7216D51F-5DA8-6149-8D5F-7693F79BC19C}"/>
              </a:ext>
            </a:extLst>
          </p:cNvPr>
          <p:cNvSpPr txBox="1"/>
          <p:nvPr/>
        </p:nvSpPr>
        <p:spPr>
          <a:xfrm>
            <a:off x="5618180" y="4499767"/>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10" name="TextBox 309">
            <a:extLst>
              <a:ext uri="{FF2B5EF4-FFF2-40B4-BE49-F238E27FC236}">
                <a16:creationId xmlns:a16="http://schemas.microsoft.com/office/drawing/2014/main" id="{5D562849-C7A1-4E41-BEB3-D079A31DF0FF}"/>
              </a:ext>
            </a:extLst>
          </p:cNvPr>
          <p:cNvSpPr txBox="1"/>
          <p:nvPr/>
        </p:nvSpPr>
        <p:spPr>
          <a:xfrm>
            <a:off x="6316990" y="4499767"/>
            <a:ext cx="522425" cy="246221"/>
          </a:xfrm>
          <a:prstGeom prst="rect">
            <a:avLst/>
          </a:prstGeom>
          <a:noFill/>
        </p:spPr>
        <p:txBody>
          <a:bodyPr wrap="square" lIns="0" rIns="0" rtlCol="0">
            <a:spAutoFit/>
          </a:bodyPr>
          <a:lstStyle/>
          <a:p>
            <a:pPr algn="ctr"/>
            <a:r>
              <a:rPr lang="en-GB"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BE" sz="1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88" name="TextBox 87">
            <a:extLst>
              <a:ext uri="{FF2B5EF4-FFF2-40B4-BE49-F238E27FC236}">
                <a16:creationId xmlns:a16="http://schemas.microsoft.com/office/drawing/2014/main" id="{57BCBC4C-BC1E-4A6D-8460-C6E4C29129E5}"/>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83493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 l’inflammation « physiologique »…</a:t>
            </a:r>
            <a:endParaRPr lang="en-US" dirty="0"/>
          </a:p>
        </p:txBody>
      </p:sp>
      <p:sp>
        <p:nvSpPr>
          <p:cNvPr id="6" name="Text Placeholder 5">
            <a:extLst>
              <a:ext uri="{FF2B5EF4-FFF2-40B4-BE49-F238E27FC236}">
                <a16:creationId xmlns:a16="http://schemas.microsoft.com/office/drawing/2014/main" id="{3D26B8B3-F8C7-704F-908D-FAA29E4B036F}"/>
              </a:ext>
            </a:extLst>
          </p:cNvPr>
          <p:cNvSpPr>
            <a:spLocks noGrp="1"/>
          </p:cNvSpPr>
          <p:nvPr>
            <p:ph type="body" sz="quarter" idx="17"/>
          </p:nvPr>
        </p:nvSpPr>
        <p:spPr>
          <a:xfrm>
            <a:off x="451446" y="4709523"/>
            <a:ext cx="6836860" cy="206375"/>
          </a:xfrm>
        </p:spPr>
        <p:txBody>
          <a:bodyPr/>
          <a:lstStyle/>
          <a:p>
            <a:r>
              <a:rPr lang="en-GB" dirty="0"/>
              <a:t>ILC: Innate lymphoid cells; IEC: Intestinal epithelial cells; IL: Interleukin; NK: Natural killer; Th: T helper cell; Treg: Regulatory T-cell </a:t>
            </a:r>
          </a:p>
          <a:p>
            <a:r>
              <a:rPr lang="en-GB" dirty="0"/>
              <a:t>Flannigan et al. Am J </a:t>
            </a:r>
            <a:r>
              <a:rPr lang="en-GB" dirty="0" err="1"/>
              <a:t>Pathol</a:t>
            </a:r>
            <a:r>
              <a:rPr lang="en-GB" dirty="0"/>
              <a:t>. 2015;185:1809–1819; Stagg. Front Immunol. 2018;9:2883.; Schreiber et al. J Mol Biol. 2015;427:3676-82; Andrews et al. Front Immunol. 2018;9:1270.</a:t>
            </a:r>
          </a:p>
        </p:txBody>
      </p:sp>
      <p:pic>
        <p:nvPicPr>
          <p:cNvPr id="4" name="Image 3"/>
          <p:cNvPicPr>
            <a:picLocks noChangeAspect="1"/>
          </p:cNvPicPr>
          <p:nvPr/>
        </p:nvPicPr>
        <p:blipFill>
          <a:blip r:embed="rId2"/>
          <a:stretch>
            <a:fillRect/>
          </a:stretch>
        </p:blipFill>
        <p:spPr>
          <a:xfrm>
            <a:off x="356134" y="852386"/>
            <a:ext cx="7232781" cy="3548629"/>
          </a:xfrm>
          <a:prstGeom prst="rect">
            <a:avLst/>
          </a:prstGeom>
        </p:spPr>
      </p:pic>
      <p:sp>
        <p:nvSpPr>
          <p:cNvPr id="5" name="TextBox 4">
            <a:extLst>
              <a:ext uri="{FF2B5EF4-FFF2-40B4-BE49-F238E27FC236}">
                <a16:creationId xmlns:a16="http://schemas.microsoft.com/office/drawing/2014/main" id="{BD9EB909-4A31-4A7B-85CD-2D796C1B9942}"/>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6178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…à l’inflammation pathologique</a:t>
            </a:r>
            <a:endParaRPr lang="en-US" dirty="0"/>
          </a:p>
        </p:txBody>
      </p:sp>
      <p:sp>
        <p:nvSpPr>
          <p:cNvPr id="6" name="Text Placeholder 5">
            <a:extLst>
              <a:ext uri="{FF2B5EF4-FFF2-40B4-BE49-F238E27FC236}">
                <a16:creationId xmlns:a16="http://schemas.microsoft.com/office/drawing/2014/main" id="{143CB358-F875-8C4B-8249-C7DFFF4BC3E2}"/>
              </a:ext>
            </a:extLst>
          </p:cNvPr>
          <p:cNvSpPr>
            <a:spLocks noGrp="1"/>
          </p:cNvSpPr>
          <p:nvPr>
            <p:ph type="body" sz="quarter" idx="17"/>
          </p:nvPr>
        </p:nvSpPr>
        <p:spPr>
          <a:xfrm>
            <a:off x="451446" y="4709523"/>
            <a:ext cx="6737374" cy="206375"/>
          </a:xfrm>
        </p:spPr>
        <p:txBody>
          <a:bodyPr/>
          <a:lstStyle/>
          <a:p>
            <a:r>
              <a:rPr lang="en-GB" dirty="0"/>
              <a:t>ILC: Innate lymphoid cells; IL: Interleukin; NK: Natural killer; Th: T helper cell; TNF; </a:t>
            </a:r>
            <a:r>
              <a:rPr lang="en-GB" dirty="0" err="1"/>
              <a:t>Tumor</a:t>
            </a:r>
            <a:r>
              <a:rPr lang="en-GB" dirty="0"/>
              <a:t> necrosis factor; IFN: Interferon: Treg: Regulatory T-cell 1Jostins et al. Nature 2012;491;119-2; 2Naser et al. World J Gastroenterol. 2012;18:412–424.3Hue et al. J Exp Med. 2006;203:2473-83. 4Neurath et al. Cytokine Growth Factor Rev. 2019;45:1-8.5Imamura et al. Eur J </a:t>
            </a:r>
            <a:r>
              <a:rPr lang="en-GB" dirty="0" err="1"/>
              <a:t>Pharmacol</a:t>
            </a:r>
            <a:r>
              <a:rPr lang="en-GB" dirty="0"/>
              <a:t>. 2018;824:163-169. 6Geitha et al. Clin </a:t>
            </a:r>
            <a:r>
              <a:rPr lang="en-GB" dirty="0" err="1"/>
              <a:t>Rheumatol</a:t>
            </a:r>
            <a:r>
              <a:rPr lang="en-GB" dirty="0"/>
              <a:t>. 2014;33:713-7. 7Schmidt et al. </a:t>
            </a:r>
            <a:r>
              <a:rPr lang="en-GB" dirty="0" err="1"/>
              <a:t>Inflamm</a:t>
            </a:r>
            <a:r>
              <a:rPr lang="en-GB" dirty="0"/>
              <a:t> Bowel Dis. 2005;11:16-23. 8Zhu et al. </a:t>
            </a:r>
            <a:r>
              <a:rPr lang="en-GB" dirty="0" err="1"/>
              <a:t>Pharmazie</a:t>
            </a:r>
            <a:r>
              <a:rPr lang="en-GB" dirty="0"/>
              <a:t> 2017;72:283-7. 8Liu et al. J </a:t>
            </a:r>
            <a:r>
              <a:rPr lang="en-GB" dirty="0" err="1"/>
              <a:t>Leukoc</a:t>
            </a:r>
            <a:r>
              <a:rPr lang="en-GB" dirty="0"/>
              <a:t> Biol. 2011;89:597-606.9Mucosal Immunol. 2008;1:339-49. 10Aggeletopoulou. World J Gastroenterol. 2018;24:4093–4103.</a:t>
            </a:r>
          </a:p>
        </p:txBody>
      </p:sp>
      <p:pic>
        <p:nvPicPr>
          <p:cNvPr id="4" name="Image 3"/>
          <p:cNvPicPr>
            <a:picLocks noChangeAspect="1"/>
          </p:cNvPicPr>
          <p:nvPr/>
        </p:nvPicPr>
        <p:blipFill>
          <a:blip r:embed="rId2"/>
          <a:stretch>
            <a:fillRect/>
          </a:stretch>
        </p:blipFill>
        <p:spPr>
          <a:xfrm>
            <a:off x="451446" y="796569"/>
            <a:ext cx="7934424" cy="3550362"/>
          </a:xfrm>
          <a:prstGeom prst="rect">
            <a:avLst/>
          </a:prstGeom>
        </p:spPr>
      </p:pic>
      <p:sp>
        <p:nvSpPr>
          <p:cNvPr id="5" name="TextBox 4">
            <a:extLst>
              <a:ext uri="{FF2B5EF4-FFF2-40B4-BE49-F238E27FC236}">
                <a16:creationId xmlns:a16="http://schemas.microsoft.com/office/drawing/2014/main" id="{3D38CA9B-C94B-4565-BBBA-9F43B473A336}"/>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47716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IL-12 et IL-23 pourraient intervenir à différentes phase de l’inflammations intestinale</a:t>
            </a:r>
            <a:endParaRPr lang="en-US" dirty="0"/>
          </a:p>
        </p:txBody>
      </p:sp>
      <p:sp>
        <p:nvSpPr>
          <p:cNvPr id="4" name="Espace réservé du numéro de diapositive 3"/>
          <p:cNvSpPr>
            <a:spLocks noGrp="1"/>
          </p:cNvSpPr>
          <p:nvPr>
            <p:ph type="sldNum" sz="quarter" idx="4"/>
          </p:nvPr>
        </p:nvSpPr>
        <p:spPr/>
        <p:txBody>
          <a:bodyPr/>
          <a:lstStyle/>
          <a:p>
            <a:fld id="{AD816501-AAE5-214E-B100-00C3DC5F5E3F}" type="slidenum">
              <a:rPr lang="en-US" smtClean="0"/>
              <a:pPr/>
              <a:t>8</a:t>
            </a:fld>
            <a:endParaRPr lang="en-US" dirty="0"/>
          </a:p>
        </p:txBody>
      </p:sp>
      <p:sp>
        <p:nvSpPr>
          <p:cNvPr id="5" name="Espace réservé du texte 4"/>
          <p:cNvSpPr>
            <a:spLocks noGrp="1"/>
          </p:cNvSpPr>
          <p:nvPr>
            <p:ph type="body" sz="quarter" idx="17"/>
          </p:nvPr>
        </p:nvSpPr>
        <p:spPr/>
        <p:txBody>
          <a:bodyPr/>
          <a:lstStyle/>
          <a:p>
            <a:r>
              <a:rPr lang="en-US" dirty="0" err="1"/>
              <a:t>Eftychi</a:t>
            </a:r>
            <a:r>
              <a:rPr lang="en-US" dirty="0"/>
              <a:t> et al., 2019, Immunity 51, 367–380</a:t>
            </a:r>
          </a:p>
        </p:txBody>
      </p:sp>
      <p:pic>
        <p:nvPicPr>
          <p:cNvPr id="6" name="Image 5"/>
          <p:cNvPicPr>
            <a:picLocks noChangeAspect="1"/>
          </p:cNvPicPr>
          <p:nvPr/>
        </p:nvPicPr>
        <p:blipFill>
          <a:blip r:embed="rId2"/>
          <a:stretch>
            <a:fillRect/>
          </a:stretch>
        </p:blipFill>
        <p:spPr>
          <a:xfrm>
            <a:off x="2505917" y="968351"/>
            <a:ext cx="4132162" cy="4005018"/>
          </a:xfrm>
          <a:prstGeom prst="rect">
            <a:avLst/>
          </a:prstGeom>
        </p:spPr>
      </p:pic>
      <p:sp>
        <p:nvSpPr>
          <p:cNvPr id="7" name="TextBox 6">
            <a:extLst>
              <a:ext uri="{FF2B5EF4-FFF2-40B4-BE49-F238E27FC236}">
                <a16:creationId xmlns:a16="http://schemas.microsoft.com/office/drawing/2014/main" id="{32DE381E-BD53-4162-BEDE-CC015FCA260B}"/>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223650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4AD755-34BA-5B42-97CC-2F3544792EF1}"/>
              </a:ext>
            </a:extLst>
          </p:cNvPr>
          <p:cNvSpPr>
            <a:spLocks noGrp="1"/>
          </p:cNvSpPr>
          <p:nvPr>
            <p:ph type="title"/>
          </p:nvPr>
        </p:nvSpPr>
        <p:spPr>
          <a:xfrm>
            <a:off x="454025" y="759628"/>
            <a:ext cx="2987610" cy="3336586"/>
          </a:xfrm>
        </p:spPr>
        <p:txBody>
          <a:bodyPr/>
          <a:lstStyle/>
          <a:p>
            <a:r>
              <a:rPr lang="en-GB" dirty="0"/>
              <a:t>Expansion of IL-23 receptor bearing TNFR2+ T cells is associated with molecular resistance to anti-TNF therapy in Crohn's disease</a:t>
            </a:r>
            <a:endParaRPr lang="en-BE" dirty="0"/>
          </a:p>
        </p:txBody>
      </p:sp>
      <p:sp>
        <p:nvSpPr>
          <p:cNvPr id="5" name="Text Placeholder 4">
            <a:extLst>
              <a:ext uri="{FF2B5EF4-FFF2-40B4-BE49-F238E27FC236}">
                <a16:creationId xmlns:a16="http://schemas.microsoft.com/office/drawing/2014/main" id="{42307DB6-EF4F-7B46-BA69-F50E0FEBF9C1}"/>
              </a:ext>
            </a:extLst>
          </p:cNvPr>
          <p:cNvSpPr>
            <a:spLocks noGrp="1"/>
          </p:cNvSpPr>
          <p:nvPr>
            <p:ph type="body" sz="quarter" idx="17"/>
          </p:nvPr>
        </p:nvSpPr>
        <p:spPr/>
        <p:txBody>
          <a:bodyPr/>
          <a:lstStyle/>
          <a:p>
            <a:r>
              <a:rPr lang="en-GB" dirty="0"/>
              <a:t>Schmitt et al. Gut. 2019 May;68(5):814-828</a:t>
            </a:r>
            <a:endParaRPr lang="en-BE" dirty="0"/>
          </a:p>
        </p:txBody>
      </p:sp>
      <p:pic>
        <p:nvPicPr>
          <p:cNvPr id="6" name="Espace réservé du contenu 3">
            <a:extLst>
              <a:ext uri="{FF2B5EF4-FFF2-40B4-BE49-F238E27FC236}">
                <a16:creationId xmlns:a16="http://schemas.microsoft.com/office/drawing/2014/main" id="{F723CB28-C5DA-6D4F-9FFF-C783D28D1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594" y="164924"/>
            <a:ext cx="3674496" cy="4813652"/>
          </a:xfrm>
          <a:prstGeom prst="rect">
            <a:avLst/>
          </a:prstGeom>
        </p:spPr>
      </p:pic>
      <p:sp>
        <p:nvSpPr>
          <p:cNvPr id="7" name="TextBox 6">
            <a:extLst>
              <a:ext uri="{FF2B5EF4-FFF2-40B4-BE49-F238E27FC236}">
                <a16:creationId xmlns:a16="http://schemas.microsoft.com/office/drawing/2014/main" id="{CD019F86-F1FC-434B-8582-CEC305B2F70A}"/>
              </a:ext>
            </a:extLst>
          </p:cNvPr>
          <p:cNvSpPr txBox="1"/>
          <p:nvPr/>
        </p:nvSpPr>
        <p:spPr>
          <a:xfrm rot="16200000">
            <a:off x="8355792" y="3562754"/>
            <a:ext cx="1249680" cy="215444"/>
          </a:xfrm>
          <a:prstGeom prst="rect">
            <a:avLst/>
          </a:prstGeom>
          <a:noFill/>
        </p:spPr>
        <p:txBody>
          <a:bodyPr wrap="square" rtlCol="0">
            <a:spAutoFit/>
          </a:bodyPr>
          <a:lstStyle/>
          <a:p>
            <a:pPr algn="l"/>
            <a:r>
              <a:rPr lang="en-US" sz="800" dirty="0">
                <a:latin typeface="Verdana" panose="020B0604030504040204" pitchFamily="34" charset="0"/>
                <a:ea typeface="Verdana" panose="020B0604030504040204" pitchFamily="34" charset="0"/>
                <a:cs typeface="Verdana" panose="020B0604030504040204" pitchFamily="34" charset="0"/>
              </a:rPr>
              <a:t>CP-237680</a:t>
            </a:r>
          </a:p>
        </p:txBody>
      </p:sp>
    </p:spTree>
    <p:extLst>
      <p:ext uri="{BB962C8B-B14F-4D97-AF65-F5344CB8AC3E}">
        <p14:creationId xmlns:p14="http://schemas.microsoft.com/office/powerpoint/2010/main" val="116755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defRPr>
        </a:defPPr>
      </a:lstStyle>
    </a:spDef>
    <a:lnDef>
      <a:spPr bwMode="auto">
        <a:solidFill>
          <a:srgbClr val="C0C0C0"/>
        </a:solidFill>
        <a:ln w="12700" cap="flat" cmpd="sng" algn="ctr">
          <a:solidFill>
            <a:schemeClr val="tx1"/>
          </a:solidFill>
          <a:prstDash val="solid"/>
          <a:round/>
          <a:headEnd type="none" w="med" len="med"/>
          <a:tailEnd type="none"/>
        </a:ln>
        <a:effectLst/>
      </a:spPr>
      <a:bodyPr/>
      <a:lstStyle/>
    </a:lnDef>
    <a:txDef>
      <a:spPr>
        <a:noFill/>
      </a:spPr>
      <a:bodyPr wrap="square" rtlCol="0">
        <a:spAutoFit/>
      </a:bodyPr>
      <a:lstStyle>
        <a:defPPr algn="l">
          <a:defRPr sz="100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84bd934-8994-41ad-929d-ae1e71c694e4">
      <UserInfo>
        <DisplayName>Pierson, Chris [JJCUS Non-J&amp;J]</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DD133AFD3EEB4DBB7178F80FA76AB2" ma:contentTypeVersion="10" ma:contentTypeDescription="Create a new document." ma:contentTypeScope="" ma:versionID="4c3098f7b7177b197501d5b09e121645">
  <xsd:schema xmlns:xsd="http://www.w3.org/2001/XMLSchema" xmlns:xs="http://www.w3.org/2001/XMLSchema" xmlns:p="http://schemas.microsoft.com/office/2006/metadata/properties" xmlns:ns2="d7d31aab-e396-4f94-bf2e-c2b873d2d997" xmlns:ns3="f84bd934-8994-41ad-929d-ae1e71c694e4" targetNamespace="http://schemas.microsoft.com/office/2006/metadata/properties" ma:root="true" ma:fieldsID="2d1615c257b862384277d73aec05cb4c" ns2:_="" ns3:_="">
    <xsd:import namespace="d7d31aab-e396-4f94-bf2e-c2b873d2d997"/>
    <xsd:import namespace="f84bd934-8994-41ad-929d-ae1e71c694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31aab-e396-4f94-bf2e-c2b873d2d99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bd934-8994-41ad-929d-ae1e71c694e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803E0-959F-4A0F-BFF5-5EBE93B92320}">
  <ds:schemaRefs>
    <ds:schemaRef ds:uri="d7d31aab-e396-4f94-bf2e-c2b873d2d997"/>
    <ds:schemaRef ds:uri="http://purl.org/dc/dcmitype/"/>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f84bd934-8994-41ad-929d-ae1e71c694e4"/>
  </ds:schemaRefs>
</ds:datastoreItem>
</file>

<file path=customXml/itemProps2.xml><?xml version="1.0" encoding="utf-8"?>
<ds:datastoreItem xmlns:ds="http://schemas.openxmlformats.org/officeDocument/2006/customXml" ds:itemID="{A97C0BC3-442B-47CD-AD2E-B6A143BAE3C8}">
  <ds:schemaRefs>
    <ds:schemaRef ds:uri="http://schemas.microsoft.com/sharepoint/v3/contenttype/forms"/>
  </ds:schemaRefs>
</ds:datastoreItem>
</file>

<file path=customXml/itemProps3.xml><?xml version="1.0" encoding="utf-8"?>
<ds:datastoreItem xmlns:ds="http://schemas.openxmlformats.org/officeDocument/2006/customXml" ds:itemID="{BE801240-A7F2-4C50-AD9C-6BDC6A175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31aab-e396-4f94-bf2e-c2b873d2d997"/>
    <ds:schemaRef ds:uri="f84bd934-8994-41ad-929d-ae1e71c69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J&amp;J Corporate Fullscreen</Template>
  <TotalTime>56820</TotalTime>
  <Words>5986</Words>
  <Application>Microsoft Office PowerPoint</Application>
  <PresentationFormat>On-screen Show (16:9)</PresentationFormat>
  <Paragraphs>693</Paragraphs>
  <Slides>48</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8" baseType="lpstr">
      <vt:lpstr>Arial</vt:lpstr>
      <vt:lpstr>Georgia</vt:lpstr>
      <vt:lpstr>Symbol</vt:lpstr>
      <vt:lpstr>Times</vt:lpstr>
      <vt:lpstr>Tw Cen MT</vt:lpstr>
      <vt:lpstr>Verdana</vt:lpstr>
      <vt:lpstr>Wingdings</vt:lpstr>
      <vt:lpstr>Janssen Our Promise Widescreen - COOL</vt:lpstr>
      <vt:lpstr>Microsoft Excel Chart</vt:lpstr>
      <vt:lpstr>Graphique</vt:lpstr>
      <vt:lpstr>l'IL-23/ IL-12 MoA + Le choix du premier traitement biologique MC </vt:lpstr>
      <vt:lpstr>Disclosures</vt:lpstr>
      <vt:lpstr>Pourquoi l'IL-23/ IL-12 est une cible importante pour le traitement des MICI aujourd’hui et demain</vt:lpstr>
      <vt:lpstr>Rutpure de l’homéostasie intestinale dans les MICI</vt:lpstr>
      <vt:lpstr>Variations génétiques majeures détectées par GWAs dans les MICI</vt:lpstr>
      <vt:lpstr>De l’inflammation « physiologique »…</vt:lpstr>
      <vt:lpstr>…à l’inflammation pathologique</vt:lpstr>
      <vt:lpstr>IL-12 et IL-23 pourraient intervenir à différentes phase de l’inflammations intestinale</vt:lpstr>
      <vt:lpstr>Expansion of IL-23 receptor bearing TNFR2+ T cells is associated with molecular resistance to anti-TNF therapy in Crohn's disease</vt:lpstr>
      <vt:lpstr>IL23: un pathway commun à plusieurs IMID</vt:lpstr>
      <vt:lpstr>Possible effects of dietary factors  on host barrier and immunity leading to IBD</vt:lpstr>
      <vt:lpstr>Restauration des voies anti-inflammatoires endogènes</vt:lpstr>
      <vt:lpstr>Targeting T-cell differentiation in ulcerative colitis and Crohn’s disease</vt:lpstr>
      <vt:lpstr>Conclusions</vt:lpstr>
      <vt:lpstr>Le choix du premier traitement biologique: un reel impact pour des résultats optimaux à long terme chez les patients atteints de la maladie de Crohn?</vt:lpstr>
      <vt:lpstr>Available treatments for IBD</vt:lpstr>
      <vt:lpstr>MOAs of anti-trafficking and anti-cytokine drugs  </vt:lpstr>
      <vt:lpstr>Optimal treatment choice to reach the target</vt:lpstr>
      <vt:lpstr>How to choose?</vt:lpstr>
      <vt:lpstr>Patient preferences for IBD treatment</vt:lpstr>
      <vt:lpstr>PowerPoint Presentation</vt:lpstr>
      <vt:lpstr>Comment l’ustekinumab répond aux attentes d’un premier biologique dans la MC</vt:lpstr>
      <vt:lpstr>Clinical Remission at Week 44 in Anti-TNF Failure &amp;  in Anti-TNF-naïve Subjects</vt:lpstr>
      <vt:lpstr>Changement moyen du nombre quotidien de selles liquides dans les jours qui suivent l’induction IV par ustekinumab</vt:lpstr>
      <vt:lpstr>Proportion of bio-naïve patients in the real-life ustekinumab cohorts</vt:lpstr>
      <vt:lpstr>Long term Ustekinumab treatment persistence in Bio-naïve and Bio-failure CD patients</vt:lpstr>
      <vt:lpstr>CRP and fecal calprotectin evolution during Ustekinumab treatment in Bio-naïve and Bio-failure CD patients</vt:lpstr>
      <vt:lpstr>STARDUST: Demographics, baseline clinical characteristics and patient disposition (FAS)</vt:lpstr>
      <vt:lpstr>Clinical remission and response</vt:lpstr>
      <vt:lpstr>IUS response and remission  (transmural healing) over time</vt:lpstr>
      <vt:lpstr>SEAVUE: Study Design1,2</vt:lpstr>
      <vt:lpstr>SEAVUE trial: STELARA – HIGH CLINICAL REMISSION AT 1YEAR WITH ONLY 6 SC MAINTENANCE DOSES1</vt:lpstr>
      <vt:lpstr>SEAVUE trial: STELARA – HIGH CS-FREE CLINICAL REMISSION AT 1 YEAR WITH ONLY 6 SC DOSES1</vt:lpstr>
      <vt:lpstr>SEAVUE trial: STELARA – HIGH ENDOSCOPIC REMISSION AT 1 YEAR WITH ONLY 6 SC DOSES1</vt:lpstr>
      <vt:lpstr>Comment l’ustekinumab répond aux attentes d’un premier biologique dans la MC</vt:lpstr>
      <vt:lpstr>Sécurité à 5 ans avec l’ustekinumab dans la maladie de Crohn</vt:lpstr>
      <vt:lpstr>PSOLAR</vt:lpstr>
      <vt:lpstr>Risk of infections under anti-TNF according to age</vt:lpstr>
      <vt:lpstr>Comment l’ustekinumab répond aux attentes d’un premier biologique dans la MC</vt:lpstr>
      <vt:lpstr>PowerPoint Presentation</vt:lpstr>
      <vt:lpstr>Rate of anti-TNF loss of response at 12 months (anti-TNF escalation)</vt:lpstr>
      <vt:lpstr>Immunogénicité, HLA-dépendante des anti-TNF</vt:lpstr>
      <vt:lpstr>Immunogénicité à long terme avec l’ustekinumab dans la maladie de Crohn</vt:lpstr>
      <vt:lpstr>Rémission clinique à 5 ans chez les BIO-NAIFS</vt:lpstr>
      <vt:lpstr>Rémission clinique à 5 ans chez les échecs d’anti-TNF</vt:lpstr>
      <vt:lpstr>Epargne en corticoïdes avec l’ustekinumab dans la maladie de Crohn</vt:lpstr>
      <vt:lpstr>SEAVUE trial: STELARA showed EXCELLENT MAINTENANCE OF RESPONSE</vt:lpstr>
      <vt:lpstr>Conclusions1</vt:lpstr>
    </vt:vector>
  </TitlesOfParts>
  <Manager/>
  <Company>Butterslides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Andy Van Laer</dc:creator>
  <cp:keywords/>
  <dc:description/>
  <cp:lastModifiedBy>Smulders, Francis [JACNL]</cp:lastModifiedBy>
  <cp:revision>687</cp:revision>
  <cp:lastPrinted>2019-02-06T04:20:42Z</cp:lastPrinted>
  <dcterms:created xsi:type="dcterms:W3CDTF">2018-06-06T22:07:21Z</dcterms:created>
  <dcterms:modified xsi:type="dcterms:W3CDTF">2021-06-15T08:26:11Z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0x0101008BDD133AFD3EEB4DBB7178F80FA76AB2</vt:lpwstr>
  </property>
</Properties>
</file>