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38"/>
  </p:notesMasterIdLst>
  <p:handoutMasterIdLst>
    <p:handoutMasterId r:id="rId39"/>
  </p:handoutMasterIdLst>
  <p:sldIdLst>
    <p:sldId id="3112" r:id="rId5"/>
    <p:sldId id="3154" r:id="rId6"/>
    <p:sldId id="3206" r:id="rId7"/>
    <p:sldId id="3143" r:id="rId8"/>
    <p:sldId id="2145706486" r:id="rId9"/>
    <p:sldId id="3158" r:id="rId10"/>
    <p:sldId id="3192" r:id="rId11"/>
    <p:sldId id="3156" r:id="rId12"/>
    <p:sldId id="3157" r:id="rId13"/>
    <p:sldId id="3168" r:id="rId14"/>
    <p:sldId id="3159" r:id="rId15"/>
    <p:sldId id="3193" r:id="rId16"/>
    <p:sldId id="3160" r:id="rId17"/>
    <p:sldId id="265" r:id="rId18"/>
    <p:sldId id="2145706482" r:id="rId19"/>
    <p:sldId id="2145706483" r:id="rId20"/>
    <p:sldId id="3194" r:id="rId21"/>
    <p:sldId id="3161" r:id="rId22"/>
    <p:sldId id="3171" r:id="rId23"/>
    <p:sldId id="3177" r:id="rId24"/>
    <p:sldId id="3180" r:id="rId25"/>
    <p:sldId id="3181" r:id="rId26"/>
    <p:sldId id="3195" r:id="rId27"/>
    <p:sldId id="3173" r:id="rId28"/>
    <p:sldId id="3179" r:id="rId29"/>
    <p:sldId id="3197" r:id="rId30"/>
    <p:sldId id="447" r:id="rId31"/>
    <p:sldId id="2145706484" r:id="rId32"/>
    <p:sldId id="333" r:id="rId33"/>
    <p:sldId id="337" r:id="rId34"/>
    <p:sldId id="336" r:id="rId35"/>
    <p:sldId id="3198" r:id="rId36"/>
    <p:sldId id="2145706487" r:id="rId37"/>
  </p:sldIdLst>
  <p:sldSz cx="9144000" cy="5143500" type="screen16x9"/>
  <p:notesSz cx="6858000" cy="9144000"/>
  <p:defaultTextStyle>
    <a:defPPr>
      <a:defRPr lang="en-US"/>
    </a:defPPr>
    <a:lvl1pPr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1pPr>
    <a:lvl2pPr marL="456383" indent="-17064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2pPr>
    <a:lvl3pPr marL="913759" indent="-34228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3pPr>
    <a:lvl4pPr marL="1371135" indent="-51392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4pPr>
    <a:lvl5pPr marL="1828511" indent="-685568" algn="l" defTabSz="456383" rtl="0" fontAlgn="base">
      <a:spcBef>
        <a:spcPct val="50000"/>
      </a:spcBef>
      <a:spcAft>
        <a:spcPct val="0"/>
      </a:spcAft>
      <a:defRPr sz="1875" kern="1200">
        <a:solidFill>
          <a:schemeClr val="tx1"/>
        </a:solidFill>
        <a:latin typeface="Arial" pitchFamily="-65" charset="0"/>
        <a:ea typeface="Arial Unicode MS" pitchFamily="-65" charset="0"/>
        <a:cs typeface="Arial Unicode MS" pitchFamily="-65" charset="0"/>
      </a:defRPr>
    </a:lvl5pPr>
    <a:lvl6pPr marL="1428679"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6pPr>
    <a:lvl7pPr marL="1714414"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7pPr>
    <a:lvl8pPr marL="2000150"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8pPr>
    <a:lvl9pPr marL="2285886" algn="l" defTabSz="285736" rtl="0" eaLnBrk="1" latinLnBrk="0" hangingPunct="1">
      <a:defRPr sz="1875" kern="1200">
        <a:solidFill>
          <a:schemeClr val="tx1"/>
        </a:solidFill>
        <a:latin typeface="Arial" pitchFamily="-65" charset="0"/>
        <a:ea typeface="Arial Unicode MS" pitchFamily="-65" charset="0"/>
        <a:cs typeface="Arial Unicode MS" pitchFamily="-65"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itis, Susan [JRDUS Non-J&amp;J]" initials="LS[N" lastIdx="14" clrIdx="0">
    <p:extLst>
      <p:ext uri="{19B8F6BF-5375-455C-9EA6-DF929625EA0E}">
        <p15:presenceInfo xmlns:p15="http://schemas.microsoft.com/office/powerpoint/2012/main" userId="S-1-5-21-1614895754-2146847981-1606980848-1229894" providerId="AD"/>
      </p:ext>
    </p:extLst>
  </p:cmAuthor>
  <p:cmAuthor id="2" name="Vermeiren, Sandra [JACBE]" initials="VS[" lastIdx="14" clrIdx="1">
    <p:extLst>
      <p:ext uri="{19B8F6BF-5375-455C-9EA6-DF929625EA0E}">
        <p15:presenceInfo xmlns:p15="http://schemas.microsoft.com/office/powerpoint/2012/main" userId="S::SVERMEI1@its.jnj.com::f414fd0d-a3f7-4f13-8ba9-085d8ae215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9"/>
    <a:srgbClr val="212121"/>
    <a:srgbClr val="27BEC1"/>
    <a:srgbClr val="D8D8D8"/>
    <a:srgbClr val="6F2E38"/>
    <a:srgbClr val="EDEC2F"/>
    <a:srgbClr val="777A80"/>
    <a:srgbClr val="595959"/>
    <a:srgbClr val="000099"/>
    <a:srgbClr val="12C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70" autoAdjust="0"/>
    <p:restoredTop sz="94227" autoAdjust="0"/>
  </p:normalViewPr>
  <p:slideViewPr>
    <p:cSldViewPr snapToGrid="0">
      <p:cViewPr varScale="1">
        <p:scale>
          <a:sx n="113" d="100"/>
          <a:sy n="113" d="100"/>
        </p:scale>
        <p:origin x="989" y="398"/>
      </p:cViewPr>
      <p:guideLst/>
    </p:cSldViewPr>
  </p:slideViewPr>
  <p:outlineViewPr>
    <p:cViewPr>
      <p:scale>
        <a:sx n="33" d="100"/>
        <a:sy n="33" d="100"/>
      </p:scale>
      <p:origin x="0" y="-39336"/>
    </p:cViewPr>
  </p:outlin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87" d="100"/>
          <a:sy n="87" d="100"/>
        </p:scale>
        <p:origin x="35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51843863973001E-2"/>
          <c:y val="0.13642361309065601"/>
          <c:w val="0.89513690436707505"/>
          <c:h val="0.52119825961060595"/>
        </c:manualLayout>
      </c:layout>
      <c:barChart>
        <c:barDir val="col"/>
        <c:grouping val="clustered"/>
        <c:varyColors val="0"/>
        <c:ser>
          <c:idx val="0"/>
          <c:order val="0"/>
          <c:tx>
            <c:strRef>
              <c:f>Sheet1!$B$1</c:f>
              <c:strCache>
                <c:ptCount val="1"/>
                <c:pt idx="0">
                  <c:v>PBO (n=175)</c:v>
                </c:pt>
              </c:strCache>
            </c:strRef>
          </c:tx>
          <c:spPr>
            <a:solidFill>
              <a:srgbClr val="646464"/>
            </a:solidFill>
            <a:ln>
              <a:noFill/>
            </a:ln>
            <a:effectLst/>
          </c:spPr>
          <c:invertIfNegative val="0"/>
          <c:dLbls>
            <c:dLbl>
              <c:idx val="0"/>
              <c:layout>
                <c:manualLayout>
                  <c:x val="-2.07021500864717E-17"/>
                  <c:y val="-0.177438800845298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AF-464B-80CC-430638BBE130}"/>
                </c:ext>
              </c:extLst>
            </c:dLbl>
            <c:dLbl>
              <c:idx val="1"/>
              <c:layout>
                <c:manualLayout>
                  <c:x val="-4.1404300172943302E-17"/>
                  <c:y val="-0.1395851899983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AF-464B-80CC-430638BBE130}"/>
                </c:ext>
              </c:extLst>
            </c:dLbl>
            <c:dLbl>
              <c:idx val="2"/>
              <c:layout>
                <c:manualLayout>
                  <c:x val="-1.12922123124415E-3"/>
                  <c:y val="-0.1040974298292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AF-464B-80CC-430638BBE130}"/>
                </c:ext>
              </c:extLst>
            </c:dLbl>
            <c:dLbl>
              <c:idx val="3"/>
              <c:layout>
                <c:manualLayout>
                  <c:x val="0"/>
                  <c:y val="-4.2585312202871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F-464B-80CC-430638BBE130}"/>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Serious adverse events</c:v>
                </c:pt>
                <c:pt idx="1">
                  <c:v>Adverse events leading to discontinuation</c:v>
                </c:pt>
                <c:pt idx="2">
                  <c:v>Serious Infections</c:v>
                </c:pt>
                <c:pt idx="3">
                  <c:v>Malignancies excluding non-melanoma skin cancer</c:v>
                </c:pt>
              </c:strCache>
            </c:strRef>
          </c:cat>
          <c:val>
            <c:numRef>
              <c:f>Sheet1!$B$2:$B$5</c:f>
              <c:numCache>
                <c:formatCode>0.0</c:formatCode>
                <c:ptCount val="4"/>
                <c:pt idx="0" formatCode="General">
                  <c:v>16.899999999999999</c:v>
                </c:pt>
                <c:pt idx="1">
                  <c:v>14</c:v>
                </c:pt>
                <c:pt idx="2" formatCode="General">
                  <c:v>2.8</c:v>
                </c:pt>
                <c:pt idx="3" formatCode="General">
                  <c:v>0</c:v>
                </c:pt>
              </c:numCache>
            </c:numRef>
          </c:val>
          <c:extLst>
            <c:ext xmlns:c16="http://schemas.microsoft.com/office/drawing/2014/chart" uri="{C3380CC4-5D6E-409C-BE32-E72D297353CC}">
              <c16:uniqueId val="{00000004-6DAF-464B-80CC-430638BBE130}"/>
            </c:ext>
          </c:extLst>
        </c:ser>
        <c:ser>
          <c:idx val="1"/>
          <c:order val="1"/>
          <c:tx>
            <c:strRef>
              <c:f>Sheet1!$C$1</c:f>
              <c:strCache>
                <c:ptCount val="1"/>
                <c:pt idx="0">
                  <c:v>UST (UST 1 Year [n=348] or UST 2 Year [n=337])</c:v>
                </c:pt>
              </c:strCache>
            </c:strRef>
          </c:tx>
          <c:spPr>
            <a:solidFill>
              <a:srgbClr val="7E2E78"/>
            </a:solidFill>
            <a:ln>
              <a:noFill/>
            </a:ln>
            <a:effectLst/>
          </c:spPr>
          <c:invertIfNegative val="0"/>
          <c:dLbls>
            <c:dLbl>
              <c:idx val="0"/>
              <c:layout>
                <c:manualLayout>
                  <c:x val="-2.2584424624882901E-3"/>
                  <c:y val="-0.1040974298292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F-464B-80CC-430638BBE130}"/>
                </c:ext>
              </c:extLst>
            </c:dLbl>
            <c:dLbl>
              <c:idx val="1"/>
              <c:layout>
                <c:manualLayout>
                  <c:x val="0"/>
                  <c:y val="-6.38779683043072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AF-464B-80CC-430638BBE130}"/>
                </c:ext>
              </c:extLst>
            </c:dLbl>
            <c:dLbl>
              <c:idx val="2"/>
              <c:layout>
                <c:manualLayout>
                  <c:x val="0"/>
                  <c:y val="-8.0438923049868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AF-464B-80CC-430638BBE130}"/>
                </c:ext>
              </c:extLst>
            </c:dLbl>
            <c:dLbl>
              <c:idx val="3"/>
              <c:layout>
                <c:manualLayout>
                  <c:x val="0"/>
                  <c:y val="-4.7317013558746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AF-464B-80CC-430638BBE130}"/>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Serious adverse events</c:v>
                </c:pt>
                <c:pt idx="1">
                  <c:v>Adverse events leading to discontinuation</c:v>
                </c:pt>
                <c:pt idx="2">
                  <c:v>Serious Infections</c:v>
                </c:pt>
                <c:pt idx="3">
                  <c:v>Malignancies excluding non-melanoma skin cancer</c:v>
                </c:pt>
              </c:strCache>
            </c:strRef>
          </c:cat>
          <c:val>
            <c:numRef>
              <c:f>Sheet1!$C$2:$C$5</c:f>
              <c:numCache>
                <c:formatCode>0.0</c:formatCode>
                <c:ptCount val="4"/>
                <c:pt idx="0" formatCode="General">
                  <c:v>11.7</c:v>
                </c:pt>
                <c:pt idx="1">
                  <c:v>5</c:v>
                </c:pt>
                <c:pt idx="2" formatCode="General">
                  <c:v>4.3</c:v>
                </c:pt>
                <c:pt idx="3" formatCode="General">
                  <c:v>0.7</c:v>
                </c:pt>
              </c:numCache>
            </c:numRef>
          </c:val>
          <c:extLst>
            <c:ext xmlns:c16="http://schemas.microsoft.com/office/drawing/2014/chart" uri="{C3380CC4-5D6E-409C-BE32-E72D297353CC}">
              <c16:uniqueId val="{00000009-6DAF-464B-80CC-430638BBE130}"/>
            </c:ext>
          </c:extLst>
        </c:ser>
        <c:ser>
          <c:idx val="2"/>
          <c:order val="2"/>
          <c:tx>
            <c:strRef>
              <c:f>Sheet1!$D$1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Sheet1!$A$2:$A$5</c:f>
              <c:strCache>
                <c:ptCount val="4"/>
                <c:pt idx="0">
                  <c:v>Serious adverse events</c:v>
                </c:pt>
                <c:pt idx="1">
                  <c:v>Adverse events leading to discontinuation</c:v>
                </c:pt>
                <c:pt idx="2">
                  <c:v>Serious Infections</c:v>
                </c:pt>
                <c:pt idx="3">
                  <c:v>Malignancies excluding non-melanoma skin cancer</c:v>
                </c:pt>
              </c:strCache>
            </c:strRef>
          </c:cat>
          <c:val>
            <c:numRef>
              <c:f>Sheet1!$D$2:$D$5</c:f>
              <c:numCache>
                <c:formatCode>General</c:formatCode>
                <c:ptCount val="4"/>
              </c:numCache>
            </c:numRef>
          </c:val>
          <c:extLst>
            <c:ext xmlns:c16="http://schemas.microsoft.com/office/drawing/2014/chart" uri="{C3380CC4-5D6E-409C-BE32-E72D297353CC}">
              <c16:uniqueId val="{0000000A-6DAF-464B-80CC-430638BBE130}"/>
            </c:ext>
          </c:extLst>
        </c:ser>
        <c:ser>
          <c:idx val="3"/>
          <c:order val="3"/>
          <c:tx>
            <c:strRef>
              <c:f>Sheet1!$E$1</c:f>
              <c:strCache>
                <c:ptCount val="1"/>
                <c:pt idx="0">
                  <c:v>UST</c:v>
                </c:pt>
              </c:strCache>
            </c:strRef>
          </c:tx>
          <c:spPr>
            <a:solidFill>
              <a:srgbClr val="7E2E78"/>
            </a:solidFill>
            <a:ln>
              <a:noFill/>
            </a:ln>
            <a:effectLst/>
          </c:spPr>
          <c:invertIfNegative val="0"/>
          <c:dLbls>
            <c:dLbl>
              <c:idx val="0"/>
              <c:layout>
                <c:manualLayout>
                  <c:x val="1.69387630439501E-3"/>
                  <c:y val="-7.452429635502509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8636348884547297E-2"/>
                      <c:h val="5.3491883828162501E-2"/>
                    </c:manualLayout>
                  </c15:layout>
                </c:ext>
                <c:ext xmlns:c16="http://schemas.microsoft.com/office/drawing/2014/chart" uri="{C3380CC4-5D6E-409C-BE32-E72D297353CC}">
                  <c16:uniqueId val="{0000000B-6DAF-464B-80CC-430638BBE130}"/>
                </c:ext>
              </c:extLst>
            </c:dLbl>
            <c:dLbl>
              <c:idx val="1"/>
              <c:layout>
                <c:manualLayout>
                  <c:x val="1.1292212312440601E-3"/>
                  <c:y val="-6.62438189822445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AF-464B-80CC-430638BBE130}"/>
                </c:ext>
              </c:extLst>
            </c:dLbl>
            <c:dLbl>
              <c:idx val="2"/>
              <c:layout>
                <c:manualLayout>
                  <c:x val="-8.2808600345887295E-17"/>
                  <c:y val="-5.4414565592558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AF-464B-80CC-430638BBE130}"/>
                </c:ext>
              </c:extLst>
            </c:dLbl>
            <c:dLbl>
              <c:idx val="3"/>
              <c:layout>
                <c:manualLayout>
                  <c:x val="1.12922123124415E-3"/>
                  <c:y val="-3.7853610846996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AF-464B-80CC-430638BBE130}"/>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Serious adverse events</c:v>
                </c:pt>
                <c:pt idx="1">
                  <c:v>Adverse events leading to discontinuation</c:v>
                </c:pt>
                <c:pt idx="2">
                  <c:v>Serious Infections</c:v>
                </c:pt>
                <c:pt idx="3">
                  <c:v>Malignancies excluding non-melanoma skin cancer</c:v>
                </c:pt>
              </c:strCache>
            </c:strRef>
          </c:cat>
          <c:val>
            <c:numRef>
              <c:f>Sheet1!$E$2:$E$5</c:f>
              <c:numCache>
                <c:formatCode>General</c:formatCode>
                <c:ptCount val="4"/>
                <c:pt idx="0">
                  <c:v>10.3</c:v>
                </c:pt>
                <c:pt idx="1">
                  <c:v>4.5</c:v>
                </c:pt>
                <c:pt idx="2">
                  <c:v>2.6</c:v>
                </c:pt>
                <c:pt idx="3">
                  <c:v>0</c:v>
                </c:pt>
              </c:numCache>
            </c:numRef>
          </c:val>
          <c:extLst>
            <c:ext xmlns:c16="http://schemas.microsoft.com/office/drawing/2014/chart" uri="{C3380CC4-5D6E-409C-BE32-E72D297353CC}">
              <c16:uniqueId val="{0000000F-6DAF-464B-80CC-430638BBE130}"/>
            </c:ext>
          </c:extLst>
        </c:ser>
        <c:dLbls>
          <c:dLblPos val="outEnd"/>
          <c:showLegendKey val="0"/>
          <c:showVal val="1"/>
          <c:showCatName val="0"/>
          <c:showSerName val="0"/>
          <c:showPercent val="0"/>
          <c:showBubbleSize val="0"/>
        </c:dLbls>
        <c:gapWidth val="219"/>
        <c:overlap val="-27"/>
        <c:axId val="-1936105664"/>
        <c:axId val="-1936136448"/>
      </c:barChart>
      <c:catAx>
        <c:axId val="-1936105664"/>
        <c:scaling>
          <c:orientation val="minMax"/>
        </c:scaling>
        <c:delete val="0"/>
        <c:axPos val="b"/>
        <c:numFmt formatCode="General" sourceLinked="1"/>
        <c:majorTickMark val="out"/>
        <c:minorTickMark val="none"/>
        <c:tickLblPos val="nextTo"/>
        <c:spPr>
          <a:noFill/>
          <a:ln w="9525" cap="flat" cmpd="sng" algn="ctr">
            <a:solidFill>
              <a:srgbClr val="212121"/>
            </a:solidFill>
            <a:round/>
          </a:ln>
          <a:effectLst/>
        </c:spPr>
        <c:txPr>
          <a:bodyPr rot="-60000000" spcFirstLastPara="1" vertOverflow="ellipsis" vert="horz" wrap="square" anchor="ctr" anchorCtr="1"/>
          <a:lstStyle/>
          <a:p>
            <a:pPr>
              <a:defRPr sz="8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936136448"/>
        <c:crosses val="autoZero"/>
        <c:auto val="1"/>
        <c:lblAlgn val="ctr"/>
        <c:lblOffset val="100"/>
        <c:noMultiLvlLbl val="0"/>
      </c:catAx>
      <c:valAx>
        <c:axId val="-1936136448"/>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900" b="1">
                    <a:solidFill>
                      <a:schemeClr val="tx1"/>
                    </a:solidFill>
                  </a:rPr>
                  <a:t>Events per 100 PY Follow-up (95% CI)</a:t>
                </a:r>
              </a:p>
            </c:rich>
          </c:tx>
          <c:layout>
            <c:manualLayout>
              <c:xMode val="edge"/>
              <c:yMode val="edge"/>
              <c:x val="9.9819965845610592E-3"/>
              <c:y val="2.1939716168417365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out"/>
        <c:minorTickMark val="none"/>
        <c:tickLblPos val="nextTo"/>
        <c:spPr>
          <a:noFill/>
          <a:ln>
            <a:solidFill>
              <a:srgbClr val="212121"/>
            </a:solidFill>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936105664"/>
        <c:crosses val="autoZero"/>
        <c:crossBetween val="between"/>
      </c:valAx>
      <c:spPr>
        <a:noFill/>
        <a:ln cap="rnd">
          <a:noFill/>
        </a:ln>
        <a:effectLst/>
      </c:spPr>
    </c:plotArea>
    <c:legend>
      <c:legendPos val="b"/>
      <c:legendEntry>
        <c:idx val="2"/>
        <c:delete val="1"/>
      </c:legendEntry>
      <c:legendEntry>
        <c:idx val="3"/>
        <c:delete val="1"/>
      </c:legendEntry>
      <c:layout>
        <c:manualLayout>
          <c:xMode val="edge"/>
          <c:yMode val="edge"/>
          <c:x val="0.30770349358881594"/>
          <c:y val="2.6306230261344053E-3"/>
          <c:w val="0.44125128737889002"/>
          <c:h val="0.1119867035466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165990076680197E-2"/>
          <c:y val="2.7369347065108279E-2"/>
          <c:w val="0.8738707033198968"/>
          <c:h val="0.70835280725923899"/>
        </c:manualLayout>
      </c:layout>
      <c:barChart>
        <c:barDir val="col"/>
        <c:grouping val="clustered"/>
        <c:varyColors val="0"/>
        <c:ser>
          <c:idx val="0"/>
          <c:order val="0"/>
          <c:tx>
            <c:strRef>
              <c:f>Sheet1!$B$1</c:f>
              <c:strCache>
                <c:ptCount val="1"/>
                <c:pt idx="0">
                  <c:v>1 year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Pooled Integrated 
Inflammatory Bowel Disease</c:v>
                </c:pt>
              </c:strCache>
            </c:strRef>
          </c:cat>
          <c:val>
            <c:numRef>
              <c:f>Sheet1!$B$2:$B$4</c:f>
              <c:numCache>
                <c:formatCode>General</c:formatCode>
                <c:ptCount val="3"/>
                <c:pt idx="0">
                  <c:v>592</c:v>
                </c:pt>
                <c:pt idx="1">
                  <c:v>497</c:v>
                </c:pt>
                <c:pt idx="2">
                  <c:v>1089</c:v>
                </c:pt>
              </c:numCache>
            </c:numRef>
          </c:val>
          <c:extLst>
            <c:ext xmlns:c16="http://schemas.microsoft.com/office/drawing/2014/chart" uri="{C3380CC4-5D6E-409C-BE32-E72D297353CC}">
              <c16:uniqueId val="{00000000-5848-4448-979A-1173D1E796BD}"/>
            </c:ext>
          </c:extLst>
        </c:ser>
        <c:ser>
          <c:idx val="1"/>
          <c:order val="1"/>
          <c:tx>
            <c:strRef>
              <c:f>Sheet1!$C$1</c:f>
              <c:strCache>
                <c:ptCount val="1"/>
                <c:pt idx="0">
                  <c:v>2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Pooled Integrated 
Inflammatory Bowel Disease</c:v>
                </c:pt>
              </c:strCache>
            </c:strRef>
          </c:cat>
          <c:val>
            <c:numRef>
              <c:f>Sheet1!$C$2:$C$4</c:f>
              <c:numCache>
                <c:formatCode>General</c:formatCode>
                <c:ptCount val="3"/>
                <c:pt idx="0">
                  <c:v>496</c:v>
                </c:pt>
                <c:pt idx="1">
                  <c:v>430</c:v>
                </c:pt>
                <c:pt idx="2">
                  <c:v>926</c:v>
                </c:pt>
              </c:numCache>
            </c:numRef>
          </c:val>
          <c:extLst>
            <c:ext xmlns:c16="http://schemas.microsoft.com/office/drawing/2014/chart" uri="{C3380CC4-5D6E-409C-BE32-E72D297353CC}">
              <c16:uniqueId val="{00000001-5848-4448-979A-1173D1E796BD}"/>
            </c:ext>
          </c:extLst>
        </c:ser>
        <c:ser>
          <c:idx val="2"/>
          <c:order val="2"/>
          <c:tx>
            <c:strRef>
              <c:f>Sheet1!$D$1</c:f>
              <c:strCache>
                <c:ptCount val="1"/>
                <c:pt idx="0">
                  <c:v>3 years</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Pooled Integrated 
Inflammatory Bowel Disease</c:v>
                </c:pt>
              </c:strCache>
            </c:strRef>
          </c:cat>
          <c:val>
            <c:numRef>
              <c:f>Sheet1!$D$2:$D$4</c:f>
              <c:numCache>
                <c:formatCode>General</c:formatCode>
                <c:ptCount val="3"/>
                <c:pt idx="0">
                  <c:v>421</c:v>
                </c:pt>
                <c:pt idx="2">
                  <c:v>421</c:v>
                </c:pt>
              </c:numCache>
            </c:numRef>
          </c:val>
          <c:extLst>
            <c:ext xmlns:c16="http://schemas.microsoft.com/office/drawing/2014/chart" uri="{C3380CC4-5D6E-409C-BE32-E72D297353CC}">
              <c16:uniqueId val="{00000002-5848-4448-979A-1173D1E796BD}"/>
            </c:ext>
          </c:extLst>
        </c:ser>
        <c:ser>
          <c:idx val="3"/>
          <c:order val="3"/>
          <c:tx>
            <c:strRef>
              <c:f>Sheet1!$E$1</c:f>
              <c:strCache>
                <c:ptCount val="1"/>
                <c:pt idx="0">
                  <c:v>4 years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Pooled Integrated 
Inflammatory Bowel Disease</c:v>
                </c:pt>
              </c:strCache>
            </c:strRef>
          </c:cat>
          <c:val>
            <c:numRef>
              <c:f>Sheet1!$E$2:$E$4</c:f>
              <c:numCache>
                <c:formatCode>General</c:formatCode>
                <c:ptCount val="3"/>
                <c:pt idx="0">
                  <c:v>363</c:v>
                </c:pt>
                <c:pt idx="2">
                  <c:v>363</c:v>
                </c:pt>
              </c:numCache>
            </c:numRef>
          </c:val>
          <c:extLst>
            <c:ext xmlns:c16="http://schemas.microsoft.com/office/drawing/2014/chart" uri="{C3380CC4-5D6E-409C-BE32-E72D297353CC}">
              <c16:uniqueId val="{00000003-5848-4448-979A-1173D1E796BD}"/>
            </c:ext>
          </c:extLst>
        </c:ser>
        <c:ser>
          <c:idx val="4"/>
          <c:order val="4"/>
          <c:tx>
            <c:strRef>
              <c:f>Sheet1!$F$1</c:f>
              <c:strCache>
                <c:ptCount val="1"/>
                <c:pt idx="0">
                  <c:v>5 years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Pooled Integrated 
Inflammatory Bowel Disease</c:v>
                </c:pt>
              </c:strCache>
            </c:strRef>
          </c:cat>
          <c:val>
            <c:numRef>
              <c:f>Sheet1!$F$2:$F$4</c:f>
              <c:numCache>
                <c:formatCode>General</c:formatCode>
                <c:ptCount val="3"/>
                <c:pt idx="0">
                  <c:v>310</c:v>
                </c:pt>
                <c:pt idx="2">
                  <c:v>310</c:v>
                </c:pt>
              </c:numCache>
            </c:numRef>
          </c:val>
          <c:extLst>
            <c:ext xmlns:c16="http://schemas.microsoft.com/office/drawing/2014/chart" uri="{C3380CC4-5D6E-409C-BE32-E72D297353CC}">
              <c16:uniqueId val="{00000004-5848-4448-979A-1173D1E796BD}"/>
            </c:ext>
          </c:extLst>
        </c:ser>
        <c:dLbls>
          <c:dLblPos val="outEnd"/>
          <c:showLegendKey val="0"/>
          <c:showVal val="1"/>
          <c:showCatName val="0"/>
          <c:showSerName val="0"/>
          <c:showPercent val="0"/>
          <c:showBubbleSize val="0"/>
        </c:dLbls>
        <c:gapWidth val="100"/>
        <c:overlap val="-5"/>
        <c:axId val="896182592"/>
        <c:axId val="896186856"/>
      </c:barChart>
      <c:catAx>
        <c:axId val="896182592"/>
        <c:scaling>
          <c:orientation val="minMax"/>
        </c:scaling>
        <c:delete val="0"/>
        <c:axPos val="b"/>
        <c:numFmt formatCode="General" sourceLinked="1"/>
        <c:majorTickMark val="out"/>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400" b="1"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crossAx val="896186856"/>
        <c:crosses val="autoZero"/>
        <c:auto val="1"/>
        <c:lblAlgn val="ctr"/>
        <c:lblOffset val="100"/>
        <c:noMultiLvlLbl val="0"/>
      </c:catAx>
      <c:valAx>
        <c:axId val="896186856"/>
        <c:scaling>
          <c:orientation val="minMax"/>
        </c:scaling>
        <c:delete val="0"/>
        <c:axPos val="l"/>
        <c:numFmt formatCode="General" sourceLinked="1"/>
        <c:majorTickMark val="out"/>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400" b="1"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crossAx val="896182592"/>
        <c:crosses val="autoZero"/>
        <c:crossBetween val="between"/>
      </c:valAx>
      <c:spPr>
        <a:noFill/>
        <a:ln>
          <a:noFill/>
        </a:ln>
        <a:effectLst/>
      </c:spPr>
    </c:plotArea>
    <c:legend>
      <c:legendPos val="t"/>
      <c:layout>
        <c:manualLayout>
          <c:xMode val="edge"/>
          <c:yMode val="edge"/>
          <c:x val="0.15169317202356231"/>
          <c:y val="0.93250757473904144"/>
          <c:w val="0.78811791869308712"/>
          <c:h val="6.5725482727683318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98164442199"/>
          <c:y val="0.11020084445965993"/>
          <c:w val="0.8806812197463314"/>
          <c:h val="0.64416010498687659"/>
        </c:manualLayout>
      </c:layout>
      <c:barChart>
        <c:barDir val="col"/>
        <c:grouping val="clustered"/>
        <c:varyColors val="0"/>
        <c:ser>
          <c:idx val="0"/>
          <c:order val="0"/>
          <c:tx>
            <c:strRef>
              <c:f>Sheet1!$B$1</c:f>
              <c:strCache>
                <c:ptCount val="1"/>
                <c:pt idx="0">
                  <c:v>PBO (916 PY)</c:v>
                </c:pt>
              </c:strCache>
            </c:strRef>
          </c:tx>
          <c:spPr>
            <a:solidFill>
              <a:srgbClr val="DE0000"/>
            </a:solidFill>
          </c:spPr>
          <c:invertIfNegative val="0"/>
          <c:dLbls>
            <c:dLbl>
              <c:idx val="2"/>
              <c:layout>
                <c:manualLayout>
                  <c:x val="-4.7619047619047623E-3"/>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79-4207-A679-7777C99DF9A2}"/>
                </c:ext>
              </c:extLst>
            </c:dLbl>
            <c:numFmt formatCode="#,##0.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AE</c:v>
                </c:pt>
                <c:pt idx="1">
                  <c:v>SAE</c:v>
                </c:pt>
                <c:pt idx="2">
                  <c:v>Infections</c:v>
                </c:pt>
                <c:pt idx="3">
                  <c:v>Serious
infections</c:v>
                </c:pt>
                <c:pt idx="4">
                  <c:v>MACE</c:v>
                </c:pt>
                <c:pt idx="5">
                  <c:v>Malignancies
(excl. NMSC)</c:v>
                </c:pt>
                <c:pt idx="6">
                  <c:v>Discontinuation
due to AE</c:v>
                </c:pt>
                <c:pt idx="7">
                  <c:v>Death</c:v>
                </c:pt>
              </c:strCache>
            </c:strRef>
          </c:cat>
          <c:val>
            <c:numRef>
              <c:f>Sheet1!$B$2:$B$9</c:f>
              <c:numCache>
                <c:formatCode>0.0</c:formatCode>
                <c:ptCount val="8"/>
                <c:pt idx="0">
                  <c:v>488.75</c:v>
                </c:pt>
                <c:pt idx="1">
                  <c:v>29.57</c:v>
                </c:pt>
                <c:pt idx="2">
                  <c:v>109.56</c:v>
                </c:pt>
                <c:pt idx="3">
                  <c:v>5.35</c:v>
                </c:pt>
                <c:pt idx="4">
                  <c:v>0.33</c:v>
                </c:pt>
                <c:pt idx="5">
                  <c:v>0.33</c:v>
                </c:pt>
                <c:pt idx="6">
                  <c:v>11.46</c:v>
                </c:pt>
                <c:pt idx="7">
                  <c:v>0</c:v>
                </c:pt>
              </c:numCache>
            </c:numRef>
          </c:val>
          <c:extLst>
            <c:ext xmlns:c16="http://schemas.microsoft.com/office/drawing/2014/chart" uri="{C3380CC4-5D6E-409C-BE32-E72D297353CC}">
              <c16:uniqueId val="{00000001-7879-4207-A679-7777C99DF9A2}"/>
            </c:ext>
          </c:extLst>
        </c:ser>
        <c:ser>
          <c:idx val="1"/>
          <c:order val="1"/>
          <c:tx>
            <c:strRef>
              <c:f>Sheet1!$C$1</c:f>
              <c:strCache>
                <c:ptCount val="1"/>
                <c:pt idx="0">
                  <c:v>UST (3960 PY)</c:v>
                </c:pt>
              </c:strCache>
            </c:strRef>
          </c:tx>
          <c:spPr>
            <a:solidFill>
              <a:srgbClr val="FCD109"/>
            </a:solidFill>
          </c:spPr>
          <c:invertIfNegative val="0"/>
          <c:dLbls>
            <c:numFmt formatCode="#,##0.0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AE</c:v>
                </c:pt>
                <c:pt idx="1">
                  <c:v>SAE</c:v>
                </c:pt>
                <c:pt idx="2">
                  <c:v>Infections</c:v>
                </c:pt>
                <c:pt idx="3">
                  <c:v>Serious
infections</c:v>
                </c:pt>
                <c:pt idx="4">
                  <c:v>MACE</c:v>
                </c:pt>
                <c:pt idx="5">
                  <c:v>Malignancies
(excl. NMSC)</c:v>
                </c:pt>
                <c:pt idx="6">
                  <c:v>Discontinuation
due to AE</c:v>
                </c:pt>
                <c:pt idx="7">
                  <c:v>Death</c:v>
                </c:pt>
              </c:strCache>
            </c:strRef>
          </c:cat>
          <c:val>
            <c:numRef>
              <c:f>Sheet1!$C$2:$C$9</c:f>
              <c:numCache>
                <c:formatCode>0.0</c:formatCode>
                <c:ptCount val="8"/>
                <c:pt idx="0">
                  <c:v>390.7</c:v>
                </c:pt>
                <c:pt idx="1">
                  <c:v>21.57</c:v>
                </c:pt>
                <c:pt idx="2">
                  <c:v>98.62</c:v>
                </c:pt>
                <c:pt idx="3">
                  <c:v>4.17</c:v>
                </c:pt>
                <c:pt idx="4">
                  <c:v>0.3</c:v>
                </c:pt>
                <c:pt idx="5">
                  <c:v>0.45</c:v>
                </c:pt>
                <c:pt idx="6">
                  <c:v>6.19</c:v>
                </c:pt>
                <c:pt idx="7">
                  <c:v>0.23</c:v>
                </c:pt>
              </c:numCache>
            </c:numRef>
          </c:val>
          <c:extLst>
            <c:ext xmlns:c16="http://schemas.microsoft.com/office/drawing/2014/chart" uri="{C3380CC4-5D6E-409C-BE32-E72D297353CC}">
              <c16:uniqueId val="{00000002-7879-4207-A679-7777C99DF9A2}"/>
            </c:ext>
          </c:extLst>
        </c:ser>
        <c:dLbls>
          <c:showLegendKey val="0"/>
          <c:showVal val="0"/>
          <c:showCatName val="0"/>
          <c:showSerName val="0"/>
          <c:showPercent val="0"/>
          <c:showBubbleSize val="0"/>
        </c:dLbls>
        <c:gapWidth val="50"/>
        <c:overlap val="-5"/>
        <c:axId val="547493824"/>
        <c:axId val="547494216"/>
      </c:barChart>
      <c:catAx>
        <c:axId val="547493824"/>
        <c:scaling>
          <c:orientation val="minMax"/>
        </c:scaling>
        <c:delete val="0"/>
        <c:axPos val="b"/>
        <c:numFmt formatCode="General" sourceLinked="0"/>
        <c:majorTickMark val="out"/>
        <c:minorTickMark val="none"/>
        <c:tickLblPos val="nextTo"/>
        <c:spPr>
          <a:ln>
            <a:solidFill>
              <a:srgbClr val="505050"/>
            </a:solidFill>
          </a:ln>
        </c:spPr>
        <c:txPr>
          <a:bodyPr rot="0"/>
          <a:lstStyle/>
          <a:p>
            <a:pPr>
              <a:defRPr sz="1200">
                <a:solidFill>
                  <a:srgbClr val="505050"/>
                </a:solidFill>
              </a:defRPr>
            </a:pPr>
            <a:endParaRPr lang="en-US"/>
          </a:p>
        </c:txPr>
        <c:crossAx val="547494216"/>
        <c:crosses val="autoZero"/>
        <c:auto val="1"/>
        <c:lblAlgn val="ctr"/>
        <c:lblOffset val="0"/>
        <c:noMultiLvlLbl val="0"/>
      </c:catAx>
      <c:valAx>
        <c:axId val="547494216"/>
        <c:scaling>
          <c:orientation val="minMax"/>
          <c:max val="500"/>
        </c:scaling>
        <c:delete val="0"/>
        <c:axPos val="l"/>
        <c:title>
          <c:tx>
            <c:rich>
              <a:bodyPr/>
              <a:lstStyle/>
              <a:p>
                <a:pPr>
                  <a:defRPr sz="1800">
                    <a:latin typeface="Calibri" panose="020F0502020204030204" pitchFamily="34" charset="0"/>
                    <a:cs typeface="Calibri" panose="020F0502020204030204" pitchFamily="34" charset="0"/>
                  </a:defRPr>
                </a:pPr>
                <a:r>
                  <a:rPr lang="en-US" sz="1800" b="1">
                    <a:effectLst/>
                    <a:latin typeface="Calibri" panose="020F0502020204030204" pitchFamily="34" charset="0"/>
                    <a:cs typeface="Calibri" panose="020F0502020204030204" pitchFamily="34" charset="0"/>
                  </a:rPr>
                  <a:t>Numbers of Events </a:t>
                </a:r>
              </a:p>
              <a:p>
                <a:pPr>
                  <a:defRPr sz="1800">
                    <a:latin typeface="Calibri" panose="020F0502020204030204" pitchFamily="34" charset="0"/>
                    <a:cs typeface="Calibri" panose="020F0502020204030204" pitchFamily="34" charset="0"/>
                  </a:defRPr>
                </a:pPr>
                <a:r>
                  <a:rPr lang="en-US" sz="1800" b="1">
                    <a:effectLst/>
                    <a:latin typeface="Calibri" panose="020F0502020204030204" pitchFamily="34" charset="0"/>
                    <a:cs typeface="Calibri" panose="020F0502020204030204" pitchFamily="34" charset="0"/>
                  </a:rPr>
                  <a:t>per 100 PYs</a:t>
                </a:r>
                <a:endParaRPr lang="en-US" sz="1800">
                  <a:effectLst/>
                  <a:latin typeface="Calibri" panose="020F0502020204030204" pitchFamily="34" charset="0"/>
                  <a:cs typeface="Calibri" panose="020F0502020204030204" pitchFamily="34" charset="0"/>
                </a:endParaRPr>
              </a:p>
            </c:rich>
          </c:tx>
          <c:layout>
            <c:manualLayout>
              <c:xMode val="edge"/>
              <c:yMode val="edge"/>
              <c:x val="3.7927739268338078E-3"/>
              <c:y val="0.15111606882473025"/>
            </c:manualLayout>
          </c:layout>
          <c:overlay val="0"/>
        </c:title>
        <c:numFmt formatCode="#,##0" sourceLinked="0"/>
        <c:majorTickMark val="out"/>
        <c:minorTickMark val="none"/>
        <c:tickLblPos val="nextTo"/>
        <c:spPr>
          <a:ln>
            <a:solidFill>
              <a:srgbClr val="505050"/>
            </a:solidFill>
          </a:ln>
        </c:spPr>
        <c:txPr>
          <a:bodyPr/>
          <a:lstStyle/>
          <a:p>
            <a:pPr>
              <a:defRPr sz="1400">
                <a:solidFill>
                  <a:srgbClr val="505050"/>
                </a:solidFill>
              </a:defRPr>
            </a:pPr>
            <a:endParaRPr lang="en-US"/>
          </a:p>
        </c:txPr>
        <c:crossAx val="547493824"/>
        <c:crosses val="autoZero"/>
        <c:crossBetween val="between"/>
        <c:majorUnit val="100"/>
      </c:valAx>
      <c:spPr>
        <a:noFill/>
        <a:ln w="25400">
          <a:noFill/>
        </a:ln>
      </c:spPr>
    </c:plotArea>
    <c:legend>
      <c:legendPos val="b"/>
      <c:layout>
        <c:manualLayout>
          <c:xMode val="edge"/>
          <c:yMode val="edge"/>
          <c:x val="0.70975177488746144"/>
          <c:y val="6.0993393271643888E-2"/>
          <c:w val="0.26870014006506049"/>
          <c:h val="9.9982210557013729E-2"/>
        </c:manualLayout>
      </c:layout>
      <c:overlay val="0"/>
      <c:txPr>
        <a:bodyPr/>
        <a:lstStyle/>
        <a:p>
          <a:pPr>
            <a:defRPr sz="1400">
              <a:solidFill>
                <a:srgbClr val="505050"/>
              </a:solidFill>
            </a:defRPr>
          </a:pPr>
          <a:endParaRPr lang="en-US"/>
        </a:p>
      </c:txPr>
    </c:legend>
    <c:plotVisOnly val="1"/>
    <c:dispBlanksAs val="gap"/>
    <c:showDLblsOverMax val="0"/>
  </c:chart>
  <c:txPr>
    <a:bodyPr/>
    <a:lstStyle/>
    <a:p>
      <a:pPr>
        <a:defRPr sz="1200" b="1">
          <a:solidFill>
            <a:srgbClr val="5A5A5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8017959601695"/>
          <c:y val="2.3516333276701853E-2"/>
          <c:w val="0.87213261618435367"/>
          <c:h val="0.80741952644489423"/>
        </c:manualLayout>
      </c:layout>
      <c:barChart>
        <c:barDir val="col"/>
        <c:grouping val="clustered"/>
        <c:varyColors val="0"/>
        <c:ser>
          <c:idx val="0"/>
          <c:order val="0"/>
          <c:tx>
            <c:strRef>
              <c:f>Sheet1!$B$1</c:f>
              <c:strCache>
                <c:ptCount val="1"/>
                <c:pt idx="0">
                  <c:v>Expected</c:v>
                </c:pt>
              </c:strCache>
            </c:strRef>
          </c:tx>
          <c:spPr>
            <a:solidFill>
              <a:srgbClr val="2B78EF"/>
            </a:solidFill>
            <a:ln>
              <a:noFill/>
            </a:ln>
            <a:effectLst/>
            <a:scene3d>
              <a:camera prst="orthographicFront"/>
              <a:lightRig rig="threePt" dir="t"/>
            </a:scene3d>
            <a:sp3d prstMaterial="metal"/>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Inflammatory Bowel Disease</c:v>
                </c:pt>
              </c:strCache>
            </c:strRef>
          </c:cat>
          <c:val>
            <c:numRef>
              <c:f>Sheet1!$B$2:$B$4</c:f>
              <c:numCache>
                <c:formatCode>General</c:formatCode>
                <c:ptCount val="3"/>
                <c:pt idx="0">
                  <c:v>10.55</c:v>
                </c:pt>
                <c:pt idx="1">
                  <c:v>4.03</c:v>
                </c:pt>
                <c:pt idx="2">
                  <c:v>14.58</c:v>
                </c:pt>
              </c:numCache>
            </c:numRef>
          </c:val>
          <c:extLst>
            <c:ext xmlns:c16="http://schemas.microsoft.com/office/drawing/2014/chart" uri="{C3380CC4-5D6E-409C-BE32-E72D297353CC}">
              <c16:uniqueId val="{00000000-BEE3-4558-A6B8-935CA961E658}"/>
            </c:ext>
          </c:extLst>
        </c:ser>
        <c:ser>
          <c:idx val="1"/>
          <c:order val="1"/>
          <c:tx>
            <c:strRef>
              <c:f>Sheet1!$C$1</c:f>
              <c:strCache>
                <c:ptCount val="1"/>
                <c:pt idx="0">
                  <c:v>Observed</c:v>
                </c:pt>
              </c:strCache>
            </c:strRef>
          </c:tx>
          <c:spPr>
            <a:solidFill>
              <a:srgbClr val="09357A"/>
            </a:solidFill>
            <a:ln>
              <a:noFill/>
            </a:ln>
            <a:effectLst/>
            <a:scene3d>
              <a:camera prst="orthographicFront"/>
              <a:lightRig rig="threePt" dir="t"/>
            </a:scene3d>
            <a:sp3d prstMaterial="metal"/>
          </c:spPr>
          <c:invertIfNegative val="0"/>
          <c:dPt>
            <c:idx val="0"/>
            <c:invertIfNegative val="0"/>
            <c:bubble3D val="0"/>
            <c:spPr>
              <a:solidFill>
                <a:srgbClr val="09357A"/>
              </a:solidFill>
              <a:ln>
                <a:noFill/>
              </a:ln>
              <a:effectLst/>
              <a:scene3d>
                <a:camera prst="orthographicFront"/>
                <a:lightRig rig="threePt" dir="t"/>
              </a:scene3d>
              <a:sp3d prstMaterial="metal"/>
            </c:spPr>
            <c:extLst>
              <c:ext xmlns:c16="http://schemas.microsoft.com/office/drawing/2014/chart" uri="{C3380CC4-5D6E-409C-BE32-E72D297353CC}">
                <c16:uniqueId val="{00000002-BEE3-4558-A6B8-935CA961E658}"/>
              </c:ext>
            </c:extLst>
          </c:dPt>
          <c:dPt>
            <c:idx val="3"/>
            <c:invertIfNegative val="0"/>
            <c:bubble3D val="0"/>
            <c:spPr>
              <a:solidFill>
                <a:srgbClr val="09357A"/>
              </a:solidFill>
              <a:ln>
                <a:noFill/>
              </a:ln>
              <a:effectLst/>
              <a:scene3d>
                <a:camera prst="orthographicFront"/>
                <a:lightRig rig="threePt" dir="t"/>
              </a:scene3d>
              <a:sp3d prstMaterial="metal"/>
            </c:spPr>
            <c:extLst>
              <c:ext xmlns:c16="http://schemas.microsoft.com/office/drawing/2014/chart" uri="{C3380CC4-5D6E-409C-BE32-E72D297353CC}">
                <c16:uniqueId val="{00000004-BEE3-4558-A6B8-935CA961E658}"/>
              </c:ext>
            </c:extLst>
          </c:dPt>
          <c:dPt>
            <c:idx val="6"/>
            <c:invertIfNegative val="0"/>
            <c:bubble3D val="0"/>
            <c:spPr>
              <a:solidFill>
                <a:srgbClr val="09357A"/>
              </a:solidFill>
              <a:ln>
                <a:noFill/>
              </a:ln>
              <a:effectLst/>
              <a:scene3d>
                <a:camera prst="orthographicFront"/>
                <a:lightRig rig="threePt" dir="t"/>
              </a:scene3d>
              <a:sp3d prstMaterial="metal"/>
            </c:spPr>
            <c:extLst>
              <c:ext xmlns:c16="http://schemas.microsoft.com/office/drawing/2014/chart" uri="{C3380CC4-5D6E-409C-BE32-E72D297353CC}">
                <c16:uniqueId val="{00000006-BEE3-4558-A6B8-935CA961E658}"/>
              </c:ext>
            </c:extLst>
          </c:dPt>
          <c:dLbls>
            <c:numFmt formatCode="#,##0.00" sourceLinked="0"/>
            <c:spPr>
              <a:noFill/>
              <a:ln>
                <a:noFill/>
              </a:ln>
              <a:effectLst/>
            </c:spPr>
            <c:txPr>
              <a:bodyPr rot="0" spcFirstLastPara="1" vertOverflow="ellipsis" vert="horz" wrap="square" anchor="ctr" anchorCtr="1"/>
              <a:lstStyle/>
              <a:p>
                <a:pPr>
                  <a:defRPr sz="1400" b="0"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Crohn's Disease</c:v>
                </c:pt>
                <c:pt idx="1">
                  <c:v>Ulcerative Colitis</c:v>
                </c:pt>
                <c:pt idx="2">
                  <c:v>Inflammatory Bowel Disease</c:v>
                </c:pt>
              </c:strCache>
            </c:strRef>
          </c:cat>
          <c:val>
            <c:numRef>
              <c:f>Sheet1!$C$2:$C$4</c:f>
              <c:numCache>
                <c:formatCode>General</c:formatCode>
                <c:ptCount val="3"/>
                <c:pt idx="0">
                  <c:v>11</c:v>
                </c:pt>
                <c:pt idx="1">
                  <c:v>5</c:v>
                </c:pt>
                <c:pt idx="2">
                  <c:v>16</c:v>
                </c:pt>
              </c:numCache>
            </c:numRef>
          </c:val>
          <c:extLst>
            <c:ext xmlns:c16="http://schemas.microsoft.com/office/drawing/2014/chart" uri="{C3380CC4-5D6E-409C-BE32-E72D297353CC}">
              <c16:uniqueId val="{00000007-BEE3-4558-A6B8-935CA961E658}"/>
            </c:ext>
          </c:extLst>
        </c:ser>
        <c:dLbls>
          <c:showLegendKey val="0"/>
          <c:showVal val="0"/>
          <c:showCatName val="0"/>
          <c:showSerName val="0"/>
          <c:showPercent val="0"/>
          <c:showBubbleSize val="0"/>
        </c:dLbls>
        <c:gapWidth val="100"/>
        <c:overlap val="-5"/>
        <c:axId val="445858040"/>
        <c:axId val="445858432"/>
      </c:barChart>
      <c:catAx>
        <c:axId val="445858040"/>
        <c:scaling>
          <c:orientation val="minMax"/>
        </c:scaling>
        <c:delete val="0"/>
        <c:axPos val="b"/>
        <c:numFmt formatCode="General" sourceLinked="1"/>
        <c:majorTickMark val="out"/>
        <c:minorTickMark val="none"/>
        <c:tickLblPos val="nextTo"/>
        <c:spPr>
          <a:noFill/>
          <a:ln w="9525" cap="flat" cmpd="sng" algn="ctr">
            <a:solidFill>
              <a:srgbClr val="212121">
                <a:lumMod val="75000"/>
                <a:lumOff val="25000"/>
              </a:srgbClr>
            </a:solidFill>
            <a:round/>
          </a:ln>
          <a:effectLst/>
        </c:spPr>
        <c:txPr>
          <a:bodyPr rot="-60000000" spcFirstLastPara="1" vertOverflow="ellipsis" vert="horz" wrap="square" anchor="ctr" anchorCtr="1"/>
          <a:lstStyle/>
          <a:p>
            <a:pPr>
              <a:defRPr sz="1400" b="1"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crossAx val="445858432"/>
        <c:crosses val="autoZero"/>
        <c:auto val="1"/>
        <c:lblAlgn val="ctr"/>
        <c:lblOffset val="100"/>
        <c:noMultiLvlLbl val="0"/>
      </c:catAx>
      <c:valAx>
        <c:axId val="445858432"/>
        <c:scaling>
          <c:orientation val="minMax"/>
          <c:max val="20"/>
        </c:scaling>
        <c:delete val="0"/>
        <c:axPos val="l"/>
        <c:title>
          <c:tx>
            <c:rich>
              <a:bodyPr rot="-5400000" spcFirstLastPara="1" vertOverflow="ellipsis" vert="horz" wrap="square" anchor="ctr" anchorCtr="1"/>
              <a:lstStyle/>
              <a:p>
                <a:pPr>
                  <a:defRPr sz="1800" b="1" i="0" u="none" strike="noStrike" kern="1200" baseline="0">
                    <a:solidFill>
                      <a:srgbClr val="505050"/>
                    </a:solidFill>
                    <a:latin typeface="Calibri" panose="020F0502020204030204" pitchFamily="34" charset="0"/>
                    <a:ea typeface="+mn-ea"/>
                    <a:cs typeface="Calibri" panose="020F0502020204030204" pitchFamily="34" charset="0"/>
                  </a:defRPr>
                </a:pPr>
                <a:r>
                  <a:rPr lang="en-US" sz="1800" b="1">
                    <a:solidFill>
                      <a:srgbClr val="505050"/>
                    </a:solidFill>
                    <a:latin typeface="Calibri" panose="020F0502020204030204" pitchFamily="34" charset="0"/>
                    <a:cs typeface="Calibri" panose="020F0502020204030204" pitchFamily="34" charset="0"/>
                  </a:rPr>
                  <a:t>Number of Events</a:t>
                </a:r>
              </a:p>
            </c:rich>
          </c:tx>
          <c:layout>
            <c:manualLayout>
              <c:xMode val="edge"/>
              <c:yMode val="edge"/>
              <c:x val="0"/>
              <c:y val="0.2154314984288108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rgbClr val="50505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rgbClr val="212121">
                <a:lumMod val="75000"/>
                <a:lumOff val="25000"/>
              </a:srgbClr>
            </a:solidFill>
          </a:ln>
          <a:effectLst/>
        </c:spPr>
        <c:txPr>
          <a:bodyPr rot="-60000000" spcFirstLastPara="1" vertOverflow="ellipsis" vert="horz" wrap="square" anchor="ctr" anchorCtr="1"/>
          <a:lstStyle/>
          <a:p>
            <a:pPr>
              <a:defRPr sz="1400" b="1" i="0" u="none" strike="noStrike" kern="1200" baseline="0">
                <a:solidFill>
                  <a:srgbClr val="505050"/>
                </a:solidFill>
                <a:latin typeface="Arial" panose="020B0604020202020204" pitchFamily="34" charset="0"/>
                <a:ea typeface="+mn-ea"/>
                <a:cs typeface="Arial" panose="020B0604020202020204" pitchFamily="34" charset="0"/>
              </a:defRPr>
            </a:pPr>
            <a:endParaRPr lang="en-US"/>
          </a:p>
        </c:txPr>
        <c:crossAx val="445858040"/>
        <c:crosses val="autoZero"/>
        <c:crossBetween val="between"/>
        <c:majorUnit val="5"/>
      </c:valAx>
      <c:spPr>
        <a:noFill/>
        <a:ln w="25400">
          <a:noFill/>
        </a:ln>
        <a:effectLst/>
      </c:spPr>
    </c:plotArea>
    <c:legend>
      <c:legendPos val="r"/>
      <c:layout>
        <c:manualLayout>
          <c:xMode val="edge"/>
          <c:yMode val="edge"/>
          <c:x val="0.259497054159195"/>
          <c:y val="8.9651199138131396E-2"/>
          <c:w val="0.43317941917492725"/>
          <c:h val="7.316207438879249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7767444764773E-2"/>
          <c:y val="4.5786386629346643E-2"/>
          <c:w val="0.91569907688056462"/>
          <c:h val="0.78824471936933582"/>
        </c:manualLayout>
      </c:layout>
      <c:barChart>
        <c:barDir val="col"/>
        <c:grouping val="clustered"/>
        <c:varyColors val="0"/>
        <c:ser>
          <c:idx val="0"/>
          <c:order val="0"/>
          <c:tx>
            <c:strRef>
              <c:f>Sheet1!$A$2</c:f>
              <c:strCache>
                <c:ptCount val="1"/>
                <c:pt idx="0">
                  <c:v>UST</c:v>
                </c:pt>
              </c:strCache>
            </c:strRef>
          </c:tx>
          <c:spPr>
            <a:solidFill>
              <a:schemeClr val="accent2"/>
            </a:solidFill>
          </c:spPr>
          <c:invertIfNegative val="0"/>
          <c:dLbls>
            <c:dLbl>
              <c:idx val="0"/>
              <c:layout>
                <c:manualLayout>
                  <c:x val="-3.1329839439506704E-3"/>
                  <c:y val="-6.3632858710792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Sheet1!$D$2</c:f>
                <c:numCache>
                  <c:formatCode>General</c:formatCode>
                  <c:ptCount val="1"/>
                  <c:pt idx="0">
                    <c:v>0.26</c:v>
                  </c:pt>
                </c:numCache>
              </c:numRef>
            </c:plus>
            <c:minus>
              <c:numRef>
                <c:f>Sheet1!$C$2</c:f>
                <c:numCache>
                  <c:formatCode>General</c:formatCode>
                  <c:ptCount val="1"/>
                  <c:pt idx="0">
                    <c:v>0.22</c:v>
                  </c:pt>
                </c:numCache>
              </c:numRef>
            </c:minus>
            <c:spPr>
              <a:ln>
                <a:solidFill>
                  <a:srgbClr val="505050"/>
                </a:solidFill>
              </a:ln>
            </c:spPr>
          </c:errBars>
          <c:cat>
            <c:strRef>
              <c:f>Sheet1!$B$1</c:f>
              <c:strCache>
                <c:ptCount val="1"/>
                <c:pt idx="0">
                  <c:v>Overall population</c:v>
                </c:pt>
              </c:strCache>
            </c:strRef>
          </c:cat>
          <c:val>
            <c:numRef>
              <c:f>Sheet1!$B$2</c:f>
              <c:numCache>
                <c:formatCode>General</c:formatCode>
                <c:ptCount val="1"/>
                <c:pt idx="0">
                  <c:v>0.83</c:v>
                </c:pt>
              </c:numCache>
            </c:numRef>
          </c:val>
          <c:extLst>
            <c:ext xmlns:c16="http://schemas.microsoft.com/office/drawing/2014/chart" uri="{C3380CC4-5D6E-409C-BE32-E72D297353CC}">
              <c16:uniqueId val="{00000001-A549-8D45-8373-3FAD1A94A895}"/>
            </c:ext>
          </c:extLst>
        </c:ser>
        <c:ser>
          <c:idx val="1"/>
          <c:order val="1"/>
          <c:tx>
            <c:strRef>
              <c:f>Sheet1!$A$3</c:f>
              <c:strCache>
                <c:ptCount val="1"/>
                <c:pt idx="0">
                  <c:v>IFX</c:v>
                </c:pt>
              </c:strCache>
            </c:strRef>
          </c:tx>
          <c:spPr>
            <a:solidFill>
              <a:schemeClr val="accent3"/>
            </a:solidFill>
          </c:spPr>
          <c:invertIfNegative val="0"/>
          <c:dLbls>
            <c:dLbl>
              <c:idx val="0"/>
              <c:layout>
                <c:manualLayout>
                  <c:x val="-1.2334582456498704E-7"/>
                  <c:y val="-0.15405850003665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Sheet1!$D$3</c:f>
                <c:numCache>
                  <c:formatCode>General</c:formatCode>
                  <c:ptCount val="1"/>
                  <c:pt idx="0">
                    <c:v>0.74</c:v>
                  </c:pt>
                </c:numCache>
              </c:numRef>
            </c:plus>
            <c:minus>
              <c:numRef>
                <c:f>Sheet1!$C$3</c:f>
                <c:numCache>
                  <c:formatCode>General</c:formatCode>
                  <c:ptCount val="1"/>
                  <c:pt idx="0">
                    <c:v>0.61</c:v>
                  </c:pt>
                </c:numCache>
              </c:numRef>
            </c:minus>
            <c:spPr>
              <a:ln>
                <a:solidFill>
                  <a:srgbClr val="505050"/>
                </a:solidFill>
              </a:ln>
            </c:spPr>
          </c:errBars>
          <c:cat>
            <c:strRef>
              <c:f>Sheet1!$B$1</c:f>
              <c:strCache>
                <c:ptCount val="1"/>
                <c:pt idx="0">
                  <c:v>Overall population</c:v>
                </c:pt>
              </c:strCache>
            </c:strRef>
          </c:cat>
          <c:val>
            <c:numRef>
              <c:f>Sheet1!$B$3</c:f>
              <c:numCache>
                <c:formatCode>General</c:formatCode>
                <c:ptCount val="1"/>
                <c:pt idx="0">
                  <c:v>2.4900000000000002</c:v>
                </c:pt>
              </c:numCache>
            </c:numRef>
          </c:val>
          <c:extLst>
            <c:ext xmlns:c16="http://schemas.microsoft.com/office/drawing/2014/chart" uri="{C3380CC4-5D6E-409C-BE32-E72D297353CC}">
              <c16:uniqueId val="{00000003-A549-8D45-8373-3FAD1A94A895}"/>
            </c:ext>
          </c:extLst>
        </c:ser>
        <c:ser>
          <c:idx val="2"/>
          <c:order val="2"/>
          <c:tx>
            <c:strRef>
              <c:f>Sheet1!$A$4</c:f>
              <c:strCache>
                <c:ptCount val="1"/>
                <c:pt idx="0">
                  <c:v>ETN</c:v>
                </c:pt>
              </c:strCache>
            </c:strRef>
          </c:tx>
          <c:spPr>
            <a:solidFill>
              <a:schemeClr val="accent1"/>
            </a:solidFill>
          </c:spPr>
          <c:invertIfNegative val="0"/>
          <c:dLbls>
            <c:dLbl>
              <c:idx val="0"/>
              <c:layout>
                <c:manualLayout>
                  <c:x val="-6.2660912337259064E-3"/>
                  <c:y val="-9.377473915274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Sheet1!$D$4</c:f>
                <c:numCache>
                  <c:formatCode>General</c:formatCode>
                  <c:ptCount val="1"/>
                  <c:pt idx="0">
                    <c:v>0.44</c:v>
                  </c:pt>
                </c:numCache>
              </c:numRef>
            </c:plus>
            <c:minus>
              <c:numRef>
                <c:f>Sheet1!$C$4</c:f>
                <c:numCache>
                  <c:formatCode>General</c:formatCode>
                  <c:ptCount val="1"/>
                  <c:pt idx="0">
                    <c:v>0.37</c:v>
                  </c:pt>
                </c:numCache>
              </c:numRef>
            </c:minus>
            <c:spPr>
              <a:ln>
                <a:solidFill>
                  <a:srgbClr val="505050"/>
                </a:solidFill>
              </a:ln>
            </c:spPr>
          </c:errBars>
          <c:cat>
            <c:strRef>
              <c:f>Sheet1!$B$1</c:f>
              <c:strCache>
                <c:ptCount val="1"/>
                <c:pt idx="0">
                  <c:v>Overall population</c:v>
                </c:pt>
              </c:strCache>
            </c:strRef>
          </c:cat>
          <c:val>
            <c:numRef>
              <c:f>Sheet1!$B$4</c:f>
              <c:numCache>
                <c:formatCode>General</c:formatCode>
                <c:ptCount val="1"/>
                <c:pt idx="0">
                  <c:v>1.47</c:v>
                </c:pt>
              </c:numCache>
            </c:numRef>
          </c:val>
          <c:extLst>
            <c:ext xmlns:c16="http://schemas.microsoft.com/office/drawing/2014/chart" uri="{C3380CC4-5D6E-409C-BE32-E72D297353CC}">
              <c16:uniqueId val="{00000005-A549-8D45-8373-3FAD1A94A895}"/>
            </c:ext>
          </c:extLst>
        </c:ser>
        <c:ser>
          <c:idx val="3"/>
          <c:order val="3"/>
          <c:tx>
            <c:strRef>
              <c:f>Sheet1!$A$5</c:f>
              <c:strCache>
                <c:ptCount val="1"/>
                <c:pt idx="0">
                  <c:v>ADA</c:v>
                </c:pt>
              </c:strCache>
            </c:strRef>
          </c:tx>
          <c:spPr>
            <a:solidFill>
              <a:schemeClr val="tx2"/>
            </a:solidFill>
          </c:spPr>
          <c:invertIfNegative val="0"/>
          <c:dLbls>
            <c:dLbl>
              <c:idx val="0"/>
              <c:layout>
                <c:manualLayout>
                  <c:x val="0"/>
                  <c:y val="-8.3727445672095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Sheet1!$D$5</c:f>
                <c:numCache>
                  <c:formatCode>General</c:formatCode>
                  <c:ptCount val="1"/>
                  <c:pt idx="0">
                    <c:v>0.42</c:v>
                  </c:pt>
                </c:numCache>
              </c:numRef>
            </c:plus>
            <c:minus>
              <c:numRef>
                <c:f>Sheet1!$C$5</c:f>
                <c:numCache>
                  <c:formatCode>General</c:formatCode>
                  <c:ptCount val="1"/>
                  <c:pt idx="0">
                    <c:v>0.36</c:v>
                  </c:pt>
                </c:numCache>
              </c:numRef>
            </c:minus>
            <c:spPr>
              <a:ln>
                <a:solidFill>
                  <a:srgbClr val="505050"/>
                </a:solidFill>
              </a:ln>
            </c:spPr>
          </c:errBars>
          <c:cat>
            <c:strRef>
              <c:f>Sheet1!$B$1</c:f>
              <c:strCache>
                <c:ptCount val="1"/>
                <c:pt idx="0">
                  <c:v>Overall population</c:v>
                </c:pt>
              </c:strCache>
            </c:strRef>
          </c:cat>
          <c:val>
            <c:numRef>
              <c:f>Sheet1!$B$5</c:f>
              <c:numCache>
                <c:formatCode>General</c:formatCode>
                <c:ptCount val="1"/>
                <c:pt idx="0">
                  <c:v>1.97</c:v>
                </c:pt>
              </c:numCache>
            </c:numRef>
          </c:val>
          <c:extLst>
            <c:ext xmlns:c16="http://schemas.microsoft.com/office/drawing/2014/chart" uri="{C3380CC4-5D6E-409C-BE32-E72D297353CC}">
              <c16:uniqueId val="{00000007-A549-8D45-8373-3FAD1A94A895}"/>
            </c:ext>
          </c:extLst>
        </c:ser>
        <c:ser>
          <c:idx val="4"/>
          <c:order val="4"/>
          <c:tx>
            <c:strRef>
              <c:f>Sheet1!$A$6</c:f>
              <c:strCache>
                <c:ptCount val="1"/>
                <c:pt idx="0">
                  <c:v>Non-MTX/Non-Bio</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9-A549-8D45-8373-3FAD1A94A895}"/>
              </c:ext>
            </c:extLst>
          </c:dPt>
          <c:dLbls>
            <c:dLbl>
              <c:idx val="0"/>
              <c:layout>
                <c:manualLayout>
                  <c:x val="-6.2659678879013409E-3"/>
                  <c:y val="-7.7029250018327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Sheet1!$D$6</c:f>
                <c:numCache>
                  <c:formatCode>General</c:formatCode>
                  <c:ptCount val="1"/>
                  <c:pt idx="0">
                    <c:v>0.38</c:v>
                  </c:pt>
                </c:numCache>
              </c:numRef>
            </c:plus>
            <c:minus>
              <c:numRef>
                <c:f>Sheet1!$C$6</c:f>
                <c:numCache>
                  <c:formatCode>General</c:formatCode>
                  <c:ptCount val="1"/>
                  <c:pt idx="0">
                    <c:v>0.3</c:v>
                  </c:pt>
                </c:numCache>
              </c:numRef>
            </c:minus>
            <c:spPr>
              <a:ln>
                <a:solidFill>
                  <a:srgbClr val="505050"/>
                </a:solidFill>
              </a:ln>
            </c:spPr>
          </c:errBars>
          <c:cat>
            <c:strRef>
              <c:f>Sheet1!$B$1</c:f>
              <c:strCache>
                <c:ptCount val="1"/>
                <c:pt idx="0">
                  <c:v>Overall population</c:v>
                </c:pt>
              </c:strCache>
            </c:strRef>
          </c:cat>
          <c:val>
            <c:numRef>
              <c:f>Sheet1!$B$6</c:f>
              <c:numCache>
                <c:formatCode>General</c:formatCode>
                <c:ptCount val="1"/>
                <c:pt idx="0">
                  <c:v>1.05</c:v>
                </c:pt>
              </c:numCache>
            </c:numRef>
          </c:val>
          <c:extLst>
            <c:ext xmlns:c16="http://schemas.microsoft.com/office/drawing/2014/chart" uri="{C3380CC4-5D6E-409C-BE32-E72D297353CC}">
              <c16:uniqueId val="{0000000A-A549-8D45-8373-3FAD1A94A895}"/>
            </c:ext>
          </c:extLst>
        </c:ser>
        <c:ser>
          <c:idx val="5"/>
          <c:order val="5"/>
          <c:tx>
            <c:strRef>
              <c:f>Sheet1!$A$7</c:f>
              <c:strCache>
                <c:ptCount val="1"/>
                <c:pt idx="0">
                  <c:v>MTX/Non-Bio</c:v>
                </c:pt>
              </c:strCache>
            </c:strRef>
          </c:tx>
          <c:spPr>
            <a:solidFill>
              <a:schemeClr val="accent5"/>
            </a:solidFill>
          </c:spPr>
          <c:invertIfNegative val="0"/>
          <c:dLbls>
            <c:dLbl>
              <c:idx val="0"/>
              <c:layout>
                <c:manualLayout>
                  <c:x val="-3.1329839439505555E-3"/>
                  <c:y val="-0.164105793517306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49-8D45-8373-3FAD1A94A8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Sheet1!$D$7</c:f>
                <c:numCache>
                  <c:formatCode>General</c:formatCode>
                  <c:ptCount val="1"/>
                  <c:pt idx="0">
                    <c:v>0.81</c:v>
                  </c:pt>
                </c:numCache>
              </c:numRef>
            </c:plus>
            <c:minus>
              <c:numRef>
                <c:f>Sheet1!$C$7</c:f>
                <c:numCache>
                  <c:formatCode>General</c:formatCode>
                  <c:ptCount val="1"/>
                  <c:pt idx="0">
                    <c:v>0.55000000000000004</c:v>
                  </c:pt>
                </c:numCache>
              </c:numRef>
            </c:minus>
            <c:spPr>
              <a:ln>
                <a:solidFill>
                  <a:srgbClr val="505050"/>
                </a:solidFill>
              </a:ln>
            </c:spPr>
          </c:errBars>
          <c:cat>
            <c:strRef>
              <c:f>Sheet1!$B$1</c:f>
              <c:strCache>
                <c:ptCount val="1"/>
                <c:pt idx="0">
                  <c:v>Overall population</c:v>
                </c:pt>
              </c:strCache>
            </c:strRef>
          </c:cat>
          <c:val>
            <c:numRef>
              <c:f>Sheet1!$B$7</c:f>
              <c:numCache>
                <c:formatCode>General</c:formatCode>
                <c:ptCount val="1"/>
                <c:pt idx="0">
                  <c:v>1.28</c:v>
                </c:pt>
              </c:numCache>
            </c:numRef>
          </c:val>
          <c:extLst>
            <c:ext xmlns:c16="http://schemas.microsoft.com/office/drawing/2014/chart" uri="{C3380CC4-5D6E-409C-BE32-E72D297353CC}">
              <c16:uniqueId val="{0000000C-A549-8D45-8373-3FAD1A94A895}"/>
            </c:ext>
          </c:extLst>
        </c:ser>
        <c:dLbls>
          <c:showLegendKey val="0"/>
          <c:showVal val="0"/>
          <c:showCatName val="0"/>
          <c:showSerName val="0"/>
          <c:showPercent val="0"/>
          <c:showBubbleSize val="0"/>
        </c:dLbls>
        <c:gapWidth val="75"/>
        <c:overlap val="-25"/>
        <c:axId val="110462848"/>
        <c:axId val="110464384"/>
      </c:barChart>
      <c:catAx>
        <c:axId val="110462848"/>
        <c:scaling>
          <c:orientation val="minMax"/>
        </c:scaling>
        <c:delete val="0"/>
        <c:axPos val="b"/>
        <c:numFmt formatCode="General" sourceLinked="0"/>
        <c:majorTickMark val="none"/>
        <c:minorTickMark val="none"/>
        <c:tickLblPos val="none"/>
        <c:spPr>
          <a:ln>
            <a:noFill/>
          </a:ln>
        </c:spPr>
        <c:crossAx val="110464384"/>
        <c:crosses val="autoZero"/>
        <c:auto val="1"/>
        <c:lblAlgn val="ctr"/>
        <c:lblOffset val="100"/>
        <c:noMultiLvlLbl val="0"/>
      </c:catAx>
      <c:valAx>
        <c:axId val="110464384"/>
        <c:scaling>
          <c:orientation val="minMax"/>
          <c:max val="4"/>
        </c:scaling>
        <c:delete val="0"/>
        <c:axPos val="l"/>
        <c:majorGridlines>
          <c:spPr>
            <a:ln>
              <a:noFill/>
            </a:ln>
          </c:spPr>
        </c:majorGridlines>
        <c:title>
          <c:tx>
            <c:rich>
              <a:bodyPr/>
              <a:lstStyle/>
              <a:p>
                <a:pPr>
                  <a:defRPr/>
                </a:pPr>
                <a:r>
                  <a:rPr lang="en-GB"/>
                  <a:t>events per 100 patient-years</a:t>
                </a:r>
              </a:p>
            </c:rich>
          </c:tx>
          <c:layout>
            <c:manualLayout>
              <c:xMode val="edge"/>
              <c:yMode val="edge"/>
              <c:x val="4.6515511268702603E-3"/>
              <c:y val="9.8825618396301051E-2"/>
            </c:manualLayout>
          </c:layout>
          <c:overlay val="0"/>
        </c:title>
        <c:numFmt formatCode="General" sourceLinked="1"/>
        <c:majorTickMark val="out"/>
        <c:minorTickMark val="none"/>
        <c:tickLblPos val="nextTo"/>
        <c:spPr>
          <a:ln w="9525">
            <a:solidFill>
              <a:srgbClr val="505050"/>
            </a:solidFill>
          </a:ln>
        </c:spPr>
        <c:crossAx val="110462848"/>
        <c:crosses val="autoZero"/>
        <c:crossBetween val="between"/>
        <c:majorUnit val="1"/>
      </c:valAx>
      <c:spPr>
        <a:noFill/>
        <a:ln w="25400">
          <a:noFill/>
        </a:ln>
      </c:spPr>
    </c:plotArea>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68987837156916E-2"/>
          <c:y val="4.5786386629346643E-2"/>
          <c:w val="0.90970776912306839"/>
          <c:h val="0.72126263602960572"/>
        </c:manualLayout>
      </c:layout>
      <c:barChart>
        <c:barDir val="col"/>
        <c:grouping val="clustered"/>
        <c:varyColors val="0"/>
        <c:ser>
          <c:idx val="0"/>
          <c:order val="0"/>
          <c:tx>
            <c:strRef>
              <c:f>Sheet1!$A$2</c:f>
              <c:strCache>
                <c:ptCount val="1"/>
                <c:pt idx="0">
                  <c:v>UST</c:v>
                </c:pt>
              </c:strCache>
            </c:strRef>
          </c:tx>
          <c:spPr>
            <a:solidFill>
              <a:schemeClr val="accent2"/>
            </a:solidFill>
          </c:spPr>
          <c:invertIfNegative val="0"/>
          <c:cat>
            <c:strRef>
              <c:f>Sheet1!$B$1:$G$1</c:f>
              <c:strCache>
                <c:ptCount val="6"/>
                <c:pt idx="0">
                  <c:v>pneumonia</c:v>
                </c:pt>
                <c:pt idx="1">
                  <c:v>cellutis</c:v>
                </c:pt>
                <c:pt idx="2">
                  <c:v>sepsis</c:v>
                </c:pt>
                <c:pt idx="3">
                  <c:v>diverticulitis</c:v>
                </c:pt>
                <c:pt idx="4">
                  <c:v>urinary tract infection</c:v>
                </c:pt>
                <c:pt idx="5">
                  <c:v>abscess</c:v>
                </c:pt>
              </c:strCache>
            </c:strRef>
          </c:cat>
          <c:val>
            <c:numRef>
              <c:f>Sheet1!$B$2:$G$2</c:f>
              <c:numCache>
                <c:formatCode>General</c:formatCode>
                <c:ptCount val="6"/>
                <c:pt idx="0">
                  <c:v>0.19</c:v>
                </c:pt>
                <c:pt idx="1">
                  <c:v>0.19</c:v>
                </c:pt>
                <c:pt idx="2">
                  <c:v>0.03</c:v>
                </c:pt>
                <c:pt idx="3">
                  <c:v>0.02</c:v>
                </c:pt>
                <c:pt idx="4">
                  <c:v>0.05</c:v>
                </c:pt>
                <c:pt idx="5">
                  <c:v>0.05</c:v>
                </c:pt>
              </c:numCache>
            </c:numRef>
          </c:val>
          <c:extLst>
            <c:ext xmlns:c16="http://schemas.microsoft.com/office/drawing/2014/chart" uri="{C3380CC4-5D6E-409C-BE32-E72D297353CC}">
              <c16:uniqueId val="{00000001-A549-8D45-8373-3FAD1A94A895}"/>
            </c:ext>
          </c:extLst>
        </c:ser>
        <c:ser>
          <c:idx val="1"/>
          <c:order val="1"/>
          <c:tx>
            <c:strRef>
              <c:f>Sheet1!$A$3</c:f>
              <c:strCache>
                <c:ptCount val="1"/>
                <c:pt idx="0">
                  <c:v>IFX</c:v>
                </c:pt>
              </c:strCache>
            </c:strRef>
          </c:tx>
          <c:spPr>
            <a:solidFill>
              <a:schemeClr val="accent3"/>
            </a:solidFill>
          </c:spPr>
          <c:invertIfNegative val="0"/>
          <c:cat>
            <c:strRef>
              <c:f>Sheet1!$B$1:$G$1</c:f>
              <c:strCache>
                <c:ptCount val="6"/>
                <c:pt idx="0">
                  <c:v>pneumonia</c:v>
                </c:pt>
                <c:pt idx="1">
                  <c:v>cellutis</c:v>
                </c:pt>
                <c:pt idx="2">
                  <c:v>sepsis</c:v>
                </c:pt>
                <c:pt idx="3">
                  <c:v>diverticulitis</c:v>
                </c:pt>
                <c:pt idx="4">
                  <c:v>urinary tract infection</c:v>
                </c:pt>
                <c:pt idx="5">
                  <c:v>abscess</c:v>
                </c:pt>
              </c:strCache>
            </c:strRef>
          </c:cat>
          <c:val>
            <c:numRef>
              <c:f>Sheet1!$B$3:$G$3</c:f>
              <c:numCache>
                <c:formatCode>General</c:formatCode>
                <c:ptCount val="6"/>
                <c:pt idx="0">
                  <c:v>0.44</c:v>
                </c:pt>
                <c:pt idx="1">
                  <c:v>0.4</c:v>
                </c:pt>
                <c:pt idx="2">
                  <c:v>0.18</c:v>
                </c:pt>
                <c:pt idx="3">
                  <c:v>0.22</c:v>
                </c:pt>
                <c:pt idx="4">
                  <c:v>0.04</c:v>
                </c:pt>
                <c:pt idx="5">
                  <c:v>0.13</c:v>
                </c:pt>
              </c:numCache>
            </c:numRef>
          </c:val>
          <c:extLst>
            <c:ext xmlns:c16="http://schemas.microsoft.com/office/drawing/2014/chart" uri="{C3380CC4-5D6E-409C-BE32-E72D297353CC}">
              <c16:uniqueId val="{00000003-A549-8D45-8373-3FAD1A94A895}"/>
            </c:ext>
          </c:extLst>
        </c:ser>
        <c:ser>
          <c:idx val="2"/>
          <c:order val="2"/>
          <c:tx>
            <c:strRef>
              <c:f>Sheet1!$A$4</c:f>
              <c:strCache>
                <c:ptCount val="1"/>
                <c:pt idx="0">
                  <c:v>ETN</c:v>
                </c:pt>
              </c:strCache>
            </c:strRef>
          </c:tx>
          <c:spPr>
            <a:solidFill>
              <a:schemeClr val="accent1"/>
            </a:solidFill>
          </c:spPr>
          <c:invertIfNegative val="0"/>
          <c:cat>
            <c:strRef>
              <c:f>Sheet1!$B$1:$G$1</c:f>
              <c:strCache>
                <c:ptCount val="6"/>
                <c:pt idx="0">
                  <c:v>pneumonia</c:v>
                </c:pt>
                <c:pt idx="1">
                  <c:v>cellutis</c:v>
                </c:pt>
                <c:pt idx="2">
                  <c:v>sepsis</c:v>
                </c:pt>
                <c:pt idx="3">
                  <c:v>diverticulitis</c:v>
                </c:pt>
                <c:pt idx="4">
                  <c:v>urinary tract infection</c:v>
                </c:pt>
                <c:pt idx="5">
                  <c:v>abscess</c:v>
                </c:pt>
              </c:strCache>
            </c:strRef>
          </c:cat>
          <c:val>
            <c:numRef>
              <c:f>Sheet1!$B$4:$G$4</c:f>
              <c:numCache>
                <c:formatCode>General</c:formatCode>
                <c:ptCount val="6"/>
                <c:pt idx="0">
                  <c:v>0.27</c:v>
                </c:pt>
                <c:pt idx="1">
                  <c:v>0.37</c:v>
                </c:pt>
                <c:pt idx="2">
                  <c:v>0.03</c:v>
                </c:pt>
                <c:pt idx="3">
                  <c:v>0.11</c:v>
                </c:pt>
                <c:pt idx="4">
                  <c:v>0.08</c:v>
                </c:pt>
                <c:pt idx="5">
                  <c:v>0.08</c:v>
                </c:pt>
              </c:numCache>
            </c:numRef>
          </c:val>
          <c:extLst>
            <c:ext xmlns:c16="http://schemas.microsoft.com/office/drawing/2014/chart" uri="{C3380CC4-5D6E-409C-BE32-E72D297353CC}">
              <c16:uniqueId val="{00000005-A549-8D45-8373-3FAD1A94A895}"/>
            </c:ext>
          </c:extLst>
        </c:ser>
        <c:ser>
          <c:idx val="3"/>
          <c:order val="3"/>
          <c:tx>
            <c:strRef>
              <c:f>Sheet1!$A$5</c:f>
              <c:strCache>
                <c:ptCount val="1"/>
                <c:pt idx="0">
                  <c:v>ADA</c:v>
                </c:pt>
              </c:strCache>
            </c:strRef>
          </c:tx>
          <c:spPr>
            <a:solidFill>
              <a:schemeClr val="tx2"/>
            </a:solidFill>
          </c:spPr>
          <c:invertIfNegative val="0"/>
          <c:cat>
            <c:strRef>
              <c:f>Sheet1!$B$1:$G$1</c:f>
              <c:strCache>
                <c:ptCount val="6"/>
                <c:pt idx="0">
                  <c:v>pneumonia</c:v>
                </c:pt>
                <c:pt idx="1">
                  <c:v>cellutis</c:v>
                </c:pt>
                <c:pt idx="2">
                  <c:v>sepsis</c:v>
                </c:pt>
                <c:pt idx="3">
                  <c:v>diverticulitis</c:v>
                </c:pt>
                <c:pt idx="4">
                  <c:v>urinary tract infection</c:v>
                </c:pt>
                <c:pt idx="5">
                  <c:v>abscess</c:v>
                </c:pt>
              </c:strCache>
            </c:strRef>
          </c:cat>
          <c:val>
            <c:numRef>
              <c:f>Sheet1!$B$5:$G$5</c:f>
              <c:numCache>
                <c:formatCode>General</c:formatCode>
                <c:ptCount val="6"/>
                <c:pt idx="0">
                  <c:v>0.39</c:v>
                </c:pt>
                <c:pt idx="1">
                  <c:v>0.19</c:v>
                </c:pt>
                <c:pt idx="2">
                  <c:v>0.14000000000000001</c:v>
                </c:pt>
                <c:pt idx="3">
                  <c:v>0.1</c:v>
                </c:pt>
                <c:pt idx="4">
                  <c:v>0.08</c:v>
                </c:pt>
                <c:pt idx="5">
                  <c:v>0.1</c:v>
                </c:pt>
              </c:numCache>
            </c:numRef>
          </c:val>
          <c:extLst>
            <c:ext xmlns:c16="http://schemas.microsoft.com/office/drawing/2014/chart" uri="{C3380CC4-5D6E-409C-BE32-E72D297353CC}">
              <c16:uniqueId val="{00000007-A549-8D45-8373-3FAD1A94A895}"/>
            </c:ext>
          </c:extLst>
        </c:ser>
        <c:ser>
          <c:idx val="4"/>
          <c:order val="4"/>
          <c:tx>
            <c:strRef>
              <c:f>Sheet1!$A$6</c:f>
              <c:strCache>
                <c:ptCount val="1"/>
                <c:pt idx="0">
                  <c:v>Non-MTX/ Non-Bio</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9-A549-8D45-8373-3FAD1A94A895}"/>
              </c:ext>
            </c:extLst>
          </c:dPt>
          <c:cat>
            <c:strRef>
              <c:f>Sheet1!$B$1:$G$1</c:f>
              <c:strCache>
                <c:ptCount val="6"/>
                <c:pt idx="0">
                  <c:v>pneumonia</c:v>
                </c:pt>
                <c:pt idx="1">
                  <c:v>cellutis</c:v>
                </c:pt>
                <c:pt idx="2">
                  <c:v>sepsis</c:v>
                </c:pt>
                <c:pt idx="3">
                  <c:v>diverticulitis</c:v>
                </c:pt>
                <c:pt idx="4">
                  <c:v>urinary tract infection</c:v>
                </c:pt>
                <c:pt idx="5">
                  <c:v>abscess</c:v>
                </c:pt>
              </c:strCache>
            </c:strRef>
          </c:cat>
          <c:val>
            <c:numRef>
              <c:f>Sheet1!$B$6:$G$6</c:f>
              <c:numCache>
                <c:formatCode>General</c:formatCode>
                <c:ptCount val="6"/>
                <c:pt idx="0">
                  <c:v>0.21</c:v>
                </c:pt>
                <c:pt idx="1">
                  <c:v>0.13</c:v>
                </c:pt>
                <c:pt idx="2">
                  <c:v>0.16</c:v>
                </c:pt>
                <c:pt idx="3">
                  <c:v>0.03</c:v>
                </c:pt>
                <c:pt idx="4">
                  <c:v>0.08</c:v>
                </c:pt>
                <c:pt idx="5">
                  <c:v>0</c:v>
                </c:pt>
              </c:numCache>
            </c:numRef>
          </c:val>
          <c:extLst>
            <c:ext xmlns:c16="http://schemas.microsoft.com/office/drawing/2014/chart" uri="{C3380CC4-5D6E-409C-BE32-E72D297353CC}">
              <c16:uniqueId val="{0000000A-A549-8D45-8373-3FAD1A94A895}"/>
            </c:ext>
          </c:extLst>
        </c:ser>
        <c:ser>
          <c:idx val="5"/>
          <c:order val="5"/>
          <c:tx>
            <c:strRef>
              <c:f>Sheet1!$A$7</c:f>
              <c:strCache>
                <c:ptCount val="1"/>
                <c:pt idx="0">
                  <c:v>MTX/ Non-Bio</c:v>
                </c:pt>
              </c:strCache>
            </c:strRef>
          </c:tx>
          <c:spPr>
            <a:solidFill>
              <a:schemeClr val="accent5"/>
            </a:solidFill>
          </c:spPr>
          <c:invertIfNegative val="0"/>
          <c:cat>
            <c:strRef>
              <c:f>Sheet1!$B$1:$G$1</c:f>
              <c:strCache>
                <c:ptCount val="6"/>
                <c:pt idx="0">
                  <c:v>pneumonia</c:v>
                </c:pt>
                <c:pt idx="1">
                  <c:v>cellutis</c:v>
                </c:pt>
                <c:pt idx="2">
                  <c:v>sepsis</c:v>
                </c:pt>
                <c:pt idx="3">
                  <c:v>diverticulitis</c:v>
                </c:pt>
                <c:pt idx="4">
                  <c:v>urinary tract infection</c:v>
                </c:pt>
                <c:pt idx="5">
                  <c:v>abscess</c:v>
                </c:pt>
              </c:strCache>
            </c:strRef>
          </c:cat>
          <c:val>
            <c:numRef>
              <c:f>Sheet1!$B$7:$G$7</c:f>
              <c:numCache>
                <c:formatCode>General</c:formatCode>
                <c:ptCount val="6"/>
                <c:pt idx="0">
                  <c:v>0.16</c:v>
                </c:pt>
                <c:pt idx="1">
                  <c:v>0.24</c:v>
                </c:pt>
                <c:pt idx="2">
                  <c:v>0.16</c:v>
                </c:pt>
                <c:pt idx="3">
                  <c:v>0.08</c:v>
                </c:pt>
                <c:pt idx="4">
                  <c:v>0</c:v>
                </c:pt>
                <c:pt idx="5">
                  <c:v>0</c:v>
                </c:pt>
              </c:numCache>
            </c:numRef>
          </c:val>
          <c:extLst>
            <c:ext xmlns:c16="http://schemas.microsoft.com/office/drawing/2014/chart" uri="{C3380CC4-5D6E-409C-BE32-E72D297353CC}">
              <c16:uniqueId val="{0000000C-A549-8D45-8373-3FAD1A94A895}"/>
            </c:ext>
          </c:extLst>
        </c:ser>
        <c:dLbls>
          <c:showLegendKey val="0"/>
          <c:showVal val="0"/>
          <c:showCatName val="0"/>
          <c:showSerName val="0"/>
          <c:showPercent val="0"/>
          <c:showBubbleSize val="0"/>
        </c:dLbls>
        <c:gapWidth val="116"/>
        <c:overlap val="-13"/>
        <c:axId val="110462848"/>
        <c:axId val="110464384"/>
      </c:barChart>
      <c:catAx>
        <c:axId val="110462848"/>
        <c:scaling>
          <c:orientation val="minMax"/>
        </c:scaling>
        <c:delete val="0"/>
        <c:axPos val="b"/>
        <c:numFmt formatCode="General" sourceLinked="0"/>
        <c:majorTickMark val="none"/>
        <c:minorTickMark val="none"/>
        <c:tickLblPos val="none"/>
        <c:spPr>
          <a:ln>
            <a:noFill/>
          </a:ln>
        </c:spPr>
        <c:crossAx val="110464384"/>
        <c:crosses val="autoZero"/>
        <c:auto val="1"/>
        <c:lblAlgn val="ctr"/>
        <c:lblOffset val="100"/>
        <c:noMultiLvlLbl val="0"/>
      </c:catAx>
      <c:valAx>
        <c:axId val="110464384"/>
        <c:scaling>
          <c:orientation val="minMax"/>
          <c:max val="0.5"/>
          <c:min val="0"/>
        </c:scaling>
        <c:delete val="0"/>
        <c:axPos val="l"/>
        <c:majorGridlines>
          <c:spPr>
            <a:ln>
              <a:noFill/>
            </a:ln>
          </c:spPr>
        </c:majorGridlines>
        <c:title>
          <c:tx>
            <c:rich>
              <a:bodyPr/>
              <a:lstStyle/>
              <a:p>
                <a:pPr>
                  <a:defRPr/>
                </a:pPr>
                <a:r>
                  <a:rPr lang="en-GB"/>
                  <a:t>events per 100 patient-years</a:t>
                </a:r>
              </a:p>
            </c:rich>
          </c:tx>
          <c:layout>
            <c:manualLayout>
              <c:xMode val="edge"/>
              <c:yMode val="edge"/>
              <c:x val="4.0234523593764629E-3"/>
              <c:y val="8.4252749614006237E-2"/>
            </c:manualLayout>
          </c:layout>
          <c:overlay val="0"/>
        </c:title>
        <c:numFmt formatCode="General" sourceLinked="1"/>
        <c:majorTickMark val="out"/>
        <c:minorTickMark val="none"/>
        <c:tickLblPos val="nextTo"/>
        <c:spPr>
          <a:ln w="9525">
            <a:solidFill>
              <a:srgbClr val="505050"/>
            </a:solidFill>
          </a:ln>
        </c:spPr>
        <c:crossAx val="110462848"/>
        <c:crosses val="autoZero"/>
        <c:crossBetween val="between"/>
        <c:majorUnit val="0.1"/>
      </c:valAx>
      <c:spPr>
        <a:noFill/>
        <a:ln w="25400">
          <a:noFill/>
        </a:ln>
      </c:spPr>
    </c:plotArea>
    <c:legend>
      <c:legendPos val="b"/>
      <c:overlay val="0"/>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&lt; 65 years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Severe infection</c:v>
                </c:pt>
                <c:pt idx="1">
                  <c:v>Death</c:v>
                </c:pt>
              </c:strCache>
            </c:strRef>
          </c:cat>
          <c:val>
            <c:numRef>
              <c:f>Sheet1!$B$2:$B$3</c:f>
              <c:numCache>
                <c:formatCode>0%</c:formatCode>
                <c:ptCount val="2"/>
                <c:pt idx="0">
                  <c:v>0.03</c:v>
                </c:pt>
                <c:pt idx="1">
                  <c:v>0.01</c:v>
                </c:pt>
              </c:numCache>
            </c:numRef>
          </c:val>
          <c:extLst>
            <c:ext xmlns:c16="http://schemas.microsoft.com/office/drawing/2014/chart" uri="{C3380CC4-5D6E-409C-BE32-E72D297353CC}">
              <c16:uniqueId val="{00000000-5157-044B-9B66-A921A807A9DA}"/>
            </c:ext>
          </c:extLst>
        </c:ser>
        <c:ser>
          <c:idx val="1"/>
          <c:order val="1"/>
          <c:tx>
            <c:strRef>
              <c:f>Sheet1!$C$1</c:f>
              <c:strCache>
                <c:ptCount val="1"/>
                <c:pt idx="0">
                  <c:v>≥ 65 years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Severe infection</c:v>
                </c:pt>
                <c:pt idx="1">
                  <c:v>Death</c:v>
                </c:pt>
              </c:strCache>
            </c:strRef>
          </c:cat>
          <c:val>
            <c:numRef>
              <c:f>Sheet1!$C$2:$C$3</c:f>
              <c:numCache>
                <c:formatCode>0%</c:formatCode>
                <c:ptCount val="2"/>
                <c:pt idx="0">
                  <c:v>0.12</c:v>
                </c:pt>
                <c:pt idx="1">
                  <c:v>0.11</c:v>
                </c:pt>
              </c:numCache>
            </c:numRef>
          </c:val>
          <c:extLst>
            <c:ext xmlns:c16="http://schemas.microsoft.com/office/drawing/2014/chart" uri="{C3380CC4-5D6E-409C-BE32-E72D297353CC}">
              <c16:uniqueId val="{00000001-5157-044B-9B66-A921A807A9DA}"/>
            </c:ext>
          </c:extLst>
        </c:ser>
        <c:dLbls>
          <c:dLblPos val="outEnd"/>
          <c:showLegendKey val="0"/>
          <c:showVal val="1"/>
          <c:showCatName val="0"/>
          <c:showSerName val="0"/>
          <c:showPercent val="0"/>
          <c:showBubbleSize val="0"/>
        </c:dLbls>
        <c:gapWidth val="219"/>
        <c:overlap val="-27"/>
        <c:axId val="600738608"/>
        <c:axId val="905005552"/>
      </c:barChart>
      <c:catAx>
        <c:axId val="60073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05005552"/>
        <c:crosses val="autoZero"/>
        <c:auto val="1"/>
        <c:lblAlgn val="ctr"/>
        <c:lblOffset val="100"/>
        <c:noMultiLvlLbl val="0"/>
      </c:catAx>
      <c:valAx>
        <c:axId val="905005552"/>
        <c:scaling>
          <c:orientation val="minMax"/>
          <c:max val="0.2"/>
        </c:scaling>
        <c:delete val="1"/>
        <c:axPos val="l"/>
        <c:numFmt formatCode="0%" sourceLinked="1"/>
        <c:majorTickMark val="none"/>
        <c:minorTickMark val="none"/>
        <c:tickLblPos val="nextTo"/>
        <c:crossAx val="60073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0.44924</cdr:x>
      <cdr:y>0.17423</cdr:y>
    </cdr:from>
    <cdr:to>
      <cdr:x>0.44924</cdr:x>
      <cdr:y>0.66162</cdr:y>
    </cdr:to>
    <cdr:cxnSp macro="">
      <cdr:nvCxnSpPr>
        <cdr:cNvPr id="3" name="Straight Connector 2">
          <a:extLst xmlns:a="http://schemas.openxmlformats.org/drawingml/2006/main">
            <a:ext uri="{FF2B5EF4-FFF2-40B4-BE49-F238E27FC236}">
              <a16:creationId xmlns:a16="http://schemas.microsoft.com/office/drawing/2014/main" id="{ED80D4E3-B643-4FC5-BA10-20A74AAC3D38}"/>
            </a:ext>
          </a:extLst>
        </cdr:cNvPr>
        <cdr:cNvCxnSpPr/>
      </cdr:nvCxnSpPr>
      <cdr:spPr>
        <a:xfrm xmlns:a="http://schemas.openxmlformats.org/drawingml/2006/main">
          <a:off x="5052452" y="935252"/>
          <a:ext cx="0" cy="261635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0.67188</cdr:x>
      <cdr:y>0.17423</cdr:y>
    </cdr:from>
    <cdr:to>
      <cdr:x>0.67188</cdr:x>
      <cdr:y>0.66162</cdr:y>
    </cdr:to>
    <cdr:cxnSp macro="">
      <cdr:nvCxnSpPr>
        <cdr:cNvPr id="4" name="Straight Connector 3">
          <a:extLst xmlns:a="http://schemas.openxmlformats.org/drawingml/2006/main">
            <a:ext uri="{FF2B5EF4-FFF2-40B4-BE49-F238E27FC236}">
              <a16:creationId xmlns:a16="http://schemas.microsoft.com/office/drawing/2014/main" id="{7FEF6457-03D4-4485-8623-FE37F6A3D1B1}"/>
            </a:ext>
          </a:extLst>
        </cdr:cNvPr>
        <cdr:cNvCxnSpPr/>
      </cdr:nvCxnSpPr>
      <cdr:spPr>
        <a:xfrm xmlns:a="http://schemas.openxmlformats.org/drawingml/2006/main">
          <a:off x="7556429" y="935252"/>
          <a:ext cx="0" cy="261635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0.90173</cdr:x>
      <cdr:y>0.17423</cdr:y>
    </cdr:from>
    <cdr:to>
      <cdr:x>0.90173</cdr:x>
      <cdr:y>0.66162</cdr:y>
    </cdr:to>
    <cdr:cxnSp macro="">
      <cdr:nvCxnSpPr>
        <cdr:cNvPr id="10" name="Straight Connector 9">
          <a:extLst xmlns:a="http://schemas.openxmlformats.org/drawingml/2006/main">
            <a:ext uri="{FF2B5EF4-FFF2-40B4-BE49-F238E27FC236}">
              <a16:creationId xmlns:a16="http://schemas.microsoft.com/office/drawing/2014/main" id="{425E8E80-3F30-42BA-B1BE-2A09D215F6D8}"/>
            </a:ext>
          </a:extLst>
        </cdr:cNvPr>
        <cdr:cNvCxnSpPr/>
      </cdr:nvCxnSpPr>
      <cdr:spPr>
        <a:xfrm xmlns:a="http://schemas.openxmlformats.org/drawingml/2006/main">
          <a:off x="10141463" y="935252"/>
          <a:ext cx="0" cy="2616358"/>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0.29689</cdr:x>
      <cdr:y>0.16905</cdr:y>
    </cdr:from>
    <cdr:to>
      <cdr:x>0.32922</cdr:x>
      <cdr:y>0.60156</cdr:y>
    </cdr:to>
    <cdr:sp macro="" textlink="">
      <cdr:nvSpPr>
        <cdr:cNvPr id="5" name="Rectangle 4">
          <a:extLst xmlns:a="http://schemas.openxmlformats.org/drawingml/2006/main">
            <a:ext uri="{FF2B5EF4-FFF2-40B4-BE49-F238E27FC236}">
              <a16:creationId xmlns:a16="http://schemas.microsoft.com/office/drawing/2014/main" id="{BAC09436-39AE-4BD2-B404-99EB80FDA593}"/>
            </a:ext>
          </a:extLst>
        </cdr:cNvPr>
        <cdr:cNvSpPr/>
      </cdr:nvSpPr>
      <cdr:spPr>
        <a:xfrm xmlns:a="http://schemas.openxmlformats.org/drawingml/2006/main">
          <a:off x="3339029" y="907486"/>
          <a:ext cx="363606" cy="2321717"/>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0.29376</cdr:x>
      <cdr:y>0.11882</cdr:y>
    </cdr:from>
    <cdr:to>
      <cdr:x>0.32609</cdr:x>
      <cdr:y>0.59181</cdr:y>
    </cdr:to>
    <cdr:sp macro="" textlink="">
      <cdr:nvSpPr>
        <cdr:cNvPr id="29" name="Rectangle 28">
          <a:extLst xmlns:a="http://schemas.openxmlformats.org/drawingml/2006/main">
            <a:ext uri="{FF2B5EF4-FFF2-40B4-BE49-F238E27FC236}">
              <a16:creationId xmlns:a16="http://schemas.microsoft.com/office/drawing/2014/main" id="{96BFA8FE-5D28-4CD0-81E0-DA0693433639}"/>
            </a:ext>
          </a:extLst>
        </cdr:cNvPr>
        <cdr:cNvSpPr/>
      </cdr:nvSpPr>
      <cdr:spPr>
        <a:xfrm xmlns:a="http://schemas.openxmlformats.org/drawingml/2006/main">
          <a:off x="3303806" y="637808"/>
          <a:ext cx="363605" cy="2539034"/>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0.5256</cdr:x>
      <cdr:y>0.22746</cdr:y>
    </cdr:from>
    <cdr:to>
      <cdr:x>0.55793</cdr:x>
      <cdr:y>0.70406</cdr:y>
    </cdr:to>
    <cdr:sp macro="" textlink="">
      <cdr:nvSpPr>
        <cdr:cNvPr id="30" name="Rectangle 29">
          <a:extLst xmlns:a="http://schemas.openxmlformats.org/drawingml/2006/main">
            <a:ext uri="{FF2B5EF4-FFF2-40B4-BE49-F238E27FC236}">
              <a16:creationId xmlns:a16="http://schemas.microsoft.com/office/drawing/2014/main" id="{188F6409-7636-404A-9BD6-2D6EDEF55172}"/>
            </a:ext>
          </a:extLst>
        </cdr:cNvPr>
        <cdr:cNvSpPr/>
      </cdr:nvSpPr>
      <cdr:spPr>
        <a:xfrm xmlns:a="http://schemas.openxmlformats.org/drawingml/2006/main">
          <a:off x="5911274" y="1221011"/>
          <a:ext cx="363606" cy="2558412"/>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0.14228</cdr:x>
      <cdr:y>0.20383</cdr:y>
    </cdr:from>
    <cdr:to>
      <cdr:x>0.14228</cdr:x>
      <cdr:y>0.47055</cdr:y>
    </cdr:to>
    <cdr:cxnSp macro="">
      <cdr:nvCxnSpPr>
        <cdr:cNvPr id="6" name="Straight Connector 5">
          <a:extLst xmlns:a="http://schemas.openxmlformats.org/drawingml/2006/main">
            <a:ext uri="{FF2B5EF4-FFF2-40B4-BE49-F238E27FC236}">
              <a16:creationId xmlns:a16="http://schemas.microsoft.com/office/drawing/2014/main" id="{46B2EE65-8979-4705-9900-5250FE9CBE9F}"/>
            </a:ext>
          </a:extLst>
        </cdr:cNvPr>
        <cdr:cNvCxnSpPr/>
      </cdr:nvCxnSpPr>
      <cdr:spPr>
        <a:xfrm xmlns:a="http://schemas.openxmlformats.org/drawingml/2006/main" flipV="1">
          <a:off x="1600200" y="1094180"/>
          <a:ext cx="0" cy="1431758"/>
        </a:xfrm>
        <a:prstGeom xmlns:a="http://schemas.openxmlformats.org/drawingml/2006/main" prst="line">
          <a:avLst/>
        </a:prstGeom>
        <a:ln xmlns:a="http://schemas.openxmlformats.org/drawingml/2006/main" cap="sq">
          <a:round/>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0.184</cdr:x>
      <cdr:y>0.36521</cdr:y>
    </cdr:from>
    <cdr:to>
      <cdr:x>0.184</cdr:x>
      <cdr:y>0.51986</cdr:y>
    </cdr:to>
    <cdr:cxnSp macro="">
      <cdr:nvCxnSpPr>
        <cdr:cNvPr id="8" name="Straight Connector 7">
          <a:extLst xmlns:a="http://schemas.openxmlformats.org/drawingml/2006/main">
            <a:ext uri="{FF2B5EF4-FFF2-40B4-BE49-F238E27FC236}">
              <a16:creationId xmlns:a16="http://schemas.microsoft.com/office/drawing/2014/main" id="{B94E2DE8-5132-4F8D-A1B6-2FCD74B26511}"/>
            </a:ext>
          </a:extLst>
        </cdr:cNvPr>
        <cdr:cNvCxnSpPr/>
      </cdr:nvCxnSpPr>
      <cdr:spPr>
        <a:xfrm xmlns:a="http://schemas.openxmlformats.org/drawingml/2006/main" flipV="1">
          <a:off x="2069432" y="1960455"/>
          <a:ext cx="0" cy="830178"/>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0.26531</cdr:x>
      <cdr:y>0.41624</cdr:y>
    </cdr:from>
    <cdr:to>
      <cdr:x>0.26531</cdr:x>
      <cdr:y>0.53107</cdr:y>
    </cdr:to>
    <cdr:cxnSp macro="">
      <cdr:nvCxnSpPr>
        <cdr:cNvPr id="21" name="Straight Connector 20">
          <a:extLst xmlns:a="http://schemas.openxmlformats.org/drawingml/2006/main">
            <a:ext uri="{FF2B5EF4-FFF2-40B4-BE49-F238E27FC236}">
              <a16:creationId xmlns:a16="http://schemas.microsoft.com/office/drawing/2014/main" id="{C5127D98-2987-4C9F-9E35-14AE26500B36}"/>
            </a:ext>
          </a:extLst>
        </cdr:cNvPr>
        <cdr:cNvCxnSpPr/>
      </cdr:nvCxnSpPr>
      <cdr:spPr>
        <a:xfrm xmlns:a="http://schemas.openxmlformats.org/drawingml/2006/main" flipV="1">
          <a:off x="2983832" y="2234397"/>
          <a:ext cx="0" cy="616394"/>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0.71141</cdr:x>
      <cdr:y>0.56917</cdr:y>
    </cdr:from>
    <cdr:to>
      <cdr:x>0.71141</cdr:x>
      <cdr:y>0.63641</cdr:y>
    </cdr:to>
    <cdr:cxnSp macro="">
      <cdr:nvCxnSpPr>
        <cdr:cNvPr id="24" name="Straight Connector 23">
          <a:extLst xmlns:a="http://schemas.openxmlformats.org/drawingml/2006/main">
            <a:ext uri="{FF2B5EF4-FFF2-40B4-BE49-F238E27FC236}">
              <a16:creationId xmlns:a16="http://schemas.microsoft.com/office/drawing/2014/main" id="{5E5B87D7-0023-462A-BE2C-BF97270491E6}"/>
            </a:ext>
          </a:extLst>
        </cdr:cNvPr>
        <cdr:cNvCxnSpPr/>
      </cdr:nvCxnSpPr>
      <cdr:spPr>
        <a:xfrm xmlns:a="http://schemas.openxmlformats.org/drawingml/2006/main" flipV="1">
          <a:off x="8001000" y="3055328"/>
          <a:ext cx="0" cy="360949"/>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0.36694</cdr:x>
      <cdr:y>0.29124</cdr:y>
    </cdr:from>
    <cdr:to>
      <cdr:x>0.36694</cdr:x>
      <cdr:y>0.53107</cdr:y>
    </cdr:to>
    <cdr:cxnSp macro="">
      <cdr:nvCxnSpPr>
        <cdr:cNvPr id="27" name="Straight Connector 26">
          <a:extLst xmlns:a="http://schemas.openxmlformats.org/drawingml/2006/main">
            <a:ext uri="{FF2B5EF4-FFF2-40B4-BE49-F238E27FC236}">
              <a16:creationId xmlns:a16="http://schemas.microsoft.com/office/drawing/2014/main" id="{6C637983-238A-4A43-AD8F-E843D70A3606}"/>
            </a:ext>
          </a:extLst>
        </cdr:cNvPr>
        <cdr:cNvCxnSpPr/>
      </cdr:nvCxnSpPr>
      <cdr:spPr>
        <a:xfrm xmlns:a="http://schemas.openxmlformats.org/drawingml/2006/main" flipV="1">
          <a:off x="4126832" y="1563412"/>
          <a:ext cx="0" cy="1287379"/>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0.40759</cdr:x>
      <cdr:y>0.51986</cdr:y>
    </cdr:from>
    <cdr:to>
      <cdr:x>0.40759</cdr:x>
      <cdr:y>0.614</cdr:y>
    </cdr:to>
    <cdr:cxnSp macro="">
      <cdr:nvCxnSpPr>
        <cdr:cNvPr id="32" name="Straight Connector 31">
          <a:extLst xmlns:a="http://schemas.openxmlformats.org/drawingml/2006/main">
            <a:ext uri="{FF2B5EF4-FFF2-40B4-BE49-F238E27FC236}">
              <a16:creationId xmlns:a16="http://schemas.microsoft.com/office/drawing/2014/main" id="{8D08B9C0-3CCA-4220-A27C-2154F4A3F875}"/>
            </a:ext>
          </a:extLst>
        </cdr:cNvPr>
        <cdr:cNvCxnSpPr/>
      </cdr:nvCxnSpPr>
      <cdr:spPr>
        <a:xfrm xmlns:a="http://schemas.openxmlformats.org/drawingml/2006/main" flipV="1">
          <a:off x="4584032" y="2790633"/>
          <a:ext cx="0" cy="505326"/>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0.59159</cdr:x>
      <cdr:y>0.53107</cdr:y>
    </cdr:from>
    <cdr:to>
      <cdr:x>0.59159</cdr:x>
      <cdr:y>0.64588</cdr:y>
    </cdr:to>
    <cdr:cxnSp macro="">
      <cdr:nvCxnSpPr>
        <cdr:cNvPr id="36" name="Straight Connector 35">
          <a:extLst xmlns:a="http://schemas.openxmlformats.org/drawingml/2006/main">
            <a:ext uri="{FF2B5EF4-FFF2-40B4-BE49-F238E27FC236}">
              <a16:creationId xmlns:a16="http://schemas.microsoft.com/office/drawing/2014/main" id="{D338046E-AAFB-496F-BB88-F699198EBDD9}"/>
            </a:ext>
          </a:extLst>
        </cdr:cNvPr>
        <cdr:cNvCxnSpPr/>
      </cdr:nvCxnSpPr>
      <cdr:spPr>
        <a:xfrm xmlns:a="http://schemas.openxmlformats.org/drawingml/2006/main" flipV="1">
          <a:off x="6653463" y="2850791"/>
          <a:ext cx="0" cy="616309"/>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0.63011</cdr:x>
      <cdr:y>0.51269</cdr:y>
    </cdr:from>
    <cdr:to>
      <cdr:x>0.63011</cdr:x>
      <cdr:y>0.63193</cdr:y>
    </cdr:to>
    <cdr:cxnSp macro="">
      <cdr:nvCxnSpPr>
        <cdr:cNvPr id="41" name="Straight Connector 40">
          <a:extLst xmlns:a="http://schemas.openxmlformats.org/drawingml/2006/main">
            <a:ext uri="{FF2B5EF4-FFF2-40B4-BE49-F238E27FC236}">
              <a16:creationId xmlns:a16="http://schemas.microsoft.com/office/drawing/2014/main" id="{ECF38B4A-EE5B-41B6-963D-9EF601A70539}"/>
            </a:ext>
          </a:extLst>
        </cdr:cNvPr>
        <cdr:cNvCxnSpPr/>
      </cdr:nvCxnSpPr>
      <cdr:spPr>
        <a:xfrm xmlns:a="http://schemas.openxmlformats.org/drawingml/2006/main" flipV="1">
          <a:off x="7086600" y="2752131"/>
          <a:ext cx="0" cy="640080"/>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0.81518</cdr:x>
      <cdr:y>0.63193</cdr:y>
    </cdr:from>
    <cdr:to>
      <cdr:x>0.81518</cdr:x>
      <cdr:y>0.65983</cdr:y>
    </cdr:to>
    <cdr:cxnSp macro="">
      <cdr:nvCxnSpPr>
        <cdr:cNvPr id="43" name="Straight Connector 42">
          <a:extLst xmlns:a="http://schemas.openxmlformats.org/drawingml/2006/main">
            <a:ext uri="{FF2B5EF4-FFF2-40B4-BE49-F238E27FC236}">
              <a16:creationId xmlns:a16="http://schemas.microsoft.com/office/drawing/2014/main" id="{D7DE19BA-7943-4126-94D9-A1FB7CD999BF}"/>
            </a:ext>
          </a:extLst>
        </cdr:cNvPr>
        <cdr:cNvCxnSpPr/>
      </cdr:nvCxnSpPr>
      <cdr:spPr>
        <a:xfrm xmlns:a="http://schemas.openxmlformats.org/drawingml/2006/main" flipV="1">
          <a:off x="9168063" y="3392211"/>
          <a:ext cx="0" cy="149778"/>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0.85369</cdr:x>
      <cdr:y>0.614</cdr:y>
    </cdr:from>
    <cdr:to>
      <cdr:x>0.85369</cdr:x>
      <cdr:y>0.65983</cdr:y>
    </cdr:to>
    <cdr:cxnSp macro="">
      <cdr:nvCxnSpPr>
        <cdr:cNvPr id="46" name="Straight Connector 45">
          <a:extLst xmlns:a="http://schemas.openxmlformats.org/drawingml/2006/main">
            <a:ext uri="{FF2B5EF4-FFF2-40B4-BE49-F238E27FC236}">
              <a16:creationId xmlns:a16="http://schemas.microsoft.com/office/drawing/2014/main" id="{964AA598-F7E3-4F85-8C68-4D0DB09C0059}"/>
            </a:ext>
          </a:extLst>
        </cdr:cNvPr>
        <cdr:cNvCxnSpPr/>
      </cdr:nvCxnSpPr>
      <cdr:spPr>
        <a:xfrm xmlns:a="http://schemas.openxmlformats.org/drawingml/2006/main" flipV="1">
          <a:off x="9601200" y="3295959"/>
          <a:ext cx="0" cy="246029"/>
        </a:xfrm>
        <a:prstGeom xmlns:a="http://schemas.openxmlformats.org/drawingml/2006/main" prst="line">
          <a:avLst/>
        </a:prstGeom>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0.10658</cdr:x>
      <cdr:y>0.85451</cdr:y>
    </cdr:from>
    <cdr:to>
      <cdr:x>0.94367</cdr:x>
      <cdr:y>0.99389</cdr:y>
    </cdr:to>
    <cdr:grpSp>
      <cdr:nvGrpSpPr>
        <cdr:cNvPr id="9" name="Group 8">
          <a:extLst xmlns:a="http://schemas.openxmlformats.org/drawingml/2006/main">
            <a:ext uri="{FF2B5EF4-FFF2-40B4-BE49-F238E27FC236}">
              <a16:creationId xmlns:a16="http://schemas.microsoft.com/office/drawing/2014/main" id="{72B527D3-3C0D-40FF-B91C-36D3B1C4455C}"/>
            </a:ext>
          </a:extLst>
        </cdr:cNvPr>
        <cdr:cNvGrpSpPr/>
      </cdr:nvGrpSpPr>
      <cdr:grpSpPr>
        <a:xfrm xmlns:a="http://schemas.openxmlformats.org/drawingml/2006/main">
          <a:off x="754426" y="2430269"/>
          <a:ext cx="5925341" cy="396404"/>
          <a:chOff x="1406883" y="3456386"/>
          <a:chExt cx="6445755" cy="576065"/>
        </a:xfrm>
      </cdr:grpSpPr>
      <cdr:sp macro="" textlink="">
        <cdr:nvSpPr>
          <cdr:cNvPr id="2" name="TextBox 1"/>
          <cdr:cNvSpPr txBox="1"/>
        </cdr:nvSpPr>
        <cdr:spPr>
          <a:xfrm xmlns:a="http://schemas.openxmlformats.org/drawingml/2006/main">
            <a:off x="1406883" y="3456386"/>
            <a:ext cx="548988" cy="360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UST</a:t>
            </a:r>
          </a:p>
        </cdr:txBody>
      </cdr:sp>
      <cdr:sp macro="" textlink="">
        <cdr:nvSpPr>
          <cdr:cNvPr id="3" name="TextBox 2"/>
          <cdr:cNvSpPr txBox="1"/>
        </cdr:nvSpPr>
        <cdr:spPr>
          <a:xfrm xmlns:a="http://schemas.openxmlformats.org/drawingml/2006/main">
            <a:off x="2601053" y="3456386"/>
            <a:ext cx="476898" cy="360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IFX</a:t>
            </a:r>
          </a:p>
        </cdr:txBody>
      </cdr:sp>
      <cdr:sp macro="" textlink="">
        <cdr:nvSpPr>
          <cdr:cNvPr id="4" name="TextBox 3"/>
          <cdr:cNvSpPr txBox="1"/>
        </cdr:nvSpPr>
        <cdr:spPr>
          <a:xfrm xmlns:a="http://schemas.openxmlformats.org/drawingml/2006/main">
            <a:off x="3663836" y="3456387"/>
            <a:ext cx="522851" cy="360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ETN</a:t>
            </a:r>
          </a:p>
        </cdr:txBody>
      </cdr:sp>
      <cdr:sp macro="" textlink="">
        <cdr:nvSpPr>
          <cdr:cNvPr id="5" name="TextBox 4"/>
          <cdr:cNvSpPr txBox="1"/>
        </cdr:nvSpPr>
        <cdr:spPr>
          <a:xfrm xmlns:a="http://schemas.openxmlformats.org/drawingml/2006/main">
            <a:off x="4826509" y="3456387"/>
            <a:ext cx="548989" cy="288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ADA</a:t>
            </a:r>
          </a:p>
        </cdr:txBody>
      </cdr:sp>
      <cdr:sp macro="" textlink="">
        <cdr:nvSpPr>
          <cdr:cNvPr id="7" name="TextBox 6"/>
          <cdr:cNvSpPr txBox="1"/>
        </cdr:nvSpPr>
        <cdr:spPr>
          <a:xfrm xmlns:a="http://schemas.openxmlformats.org/drawingml/2006/main">
            <a:off x="5780811" y="3456386"/>
            <a:ext cx="1080135" cy="57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Non-MTX/</a:t>
            </a:r>
          </a:p>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Non-Bio</a:t>
            </a:r>
          </a:p>
        </cdr:txBody>
      </cdr:sp>
      <cdr:sp macro="" textlink="">
        <cdr:nvSpPr>
          <cdr:cNvPr id="8" name="TextBox 7"/>
          <cdr:cNvSpPr txBox="1"/>
        </cdr:nvSpPr>
        <cdr:spPr>
          <a:xfrm xmlns:a="http://schemas.openxmlformats.org/drawingml/2006/main">
            <a:off x="6988530" y="3456386"/>
            <a:ext cx="864108" cy="57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700" b="1" dirty="0">
                <a:solidFill>
                  <a:srgbClr val="505050"/>
                </a:solidFill>
                <a:latin typeface="Verdana" panose="020B0604030504040204" pitchFamily="34" charset="0"/>
                <a:ea typeface="Verdana" panose="020B0604030504040204" pitchFamily="34" charset="0"/>
                <a:cs typeface="Verdana" panose="020B0604030504040204" pitchFamily="34" charset="0"/>
              </a:rPr>
              <a:t>MTX/ Non-Bio</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0.05595</cdr:x>
      <cdr:y>0.78037</cdr:y>
    </cdr:from>
    <cdr:to>
      <cdr:x>0.18815</cdr:x>
      <cdr:y>0.87602</cdr:y>
    </cdr:to>
    <cdr:sp macro="" textlink="">
      <cdr:nvSpPr>
        <cdr:cNvPr id="10" name="TextBox 1">
          <a:extLst xmlns:a="http://schemas.openxmlformats.org/drawingml/2006/main">
            <a:ext uri="{FF2B5EF4-FFF2-40B4-BE49-F238E27FC236}">
              <a16:creationId xmlns:a16="http://schemas.microsoft.com/office/drawing/2014/main" id="{2F048DBD-192C-814D-AABE-719EA25D3DE9}"/>
            </a:ext>
          </a:extLst>
        </cdr:cNvPr>
        <cdr:cNvSpPr txBox="1"/>
      </cdr:nvSpPr>
      <cdr:spPr>
        <a:xfrm xmlns:a="http://schemas.openxmlformats.org/drawingml/2006/main">
          <a:off x="449507"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Pneumonia </a:t>
          </a:r>
        </a:p>
      </cdr:txBody>
    </cdr:sp>
  </cdr:relSizeAnchor>
  <cdr:relSizeAnchor xmlns:cdr="http://schemas.openxmlformats.org/drawingml/2006/chartDrawing">
    <cdr:from>
      <cdr:x>0.21439</cdr:x>
      <cdr:y>0.78037</cdr:y>
    </cdr:from>
    <cdr:to>
      <cdr:x>0.34659</cdr:x>
      <cdr:y>0.87602</cdr:y>
    </cdr:to>
    <cdr:sp macro="" textlink="">
      <cdr:nvSpPr>
        <cdr:cNvPr id="11" name="TextBox 2">
          <a:extLst xmlns:a="http://schemas.openxmlformats.org/drawingml/2006/main">
            <a:ext uri="{FF2B5EF4-FFF2-40B4-BE49-F238E27FC236}">
              <a16:creationId xmlns:a16="http://schemas.microsoft.com/office/drawing/2014/main" id="{00BF627F-63D9-D94A-8315-7140F8A98B3F}"/>
            </a:ext>
          </a:extLst>
        </cdr:cNvPr>
        <cdr:cNvSpPr txBox="1"/>
      </cdr:nvSpPr>
      <cdr:spPr>
        <a:xfrm xmlns:a="http://schemas.openxmlformats.org/drawingml/2006/main">
          <a:off x="1722364"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Cellulitis </a:t>
          </a:r>
        </a:p>
      </cdr:txBody>
    </cdr:sp>
  </cdr:relSizeAnchor>
  <cdr:relSizeAnchor xmlns:cdr="http://schemas.openxmlformats.org/drawingml/2006/chartDrawing">
    <cdr:from>
      <cdr:x>0.36112</cdr:x>
      <cdr:y>0.78037</cdr:y>
    </cdr:from>
    <cdr:to>
      <cdr:x>0.49331</cdr:x>
      <cdr:y>0.87602</cdr:y>
    </cdr:to>
    <cdr:sp macro="" textlink="">
      <cdr:nvSpPr>
        <cdr:cNvPr id="12" name="TextBox 3">
          <a:extLst xmlns:a="http://schemas.openxmlformats.org/drawingml/2006/main">
            <a:ext uri="{FF2B5EF4-FFF2-40B4-BE49-F238E27FC236}">
              <a16:creationId xmlns:a16="http://schemas.microsoft.com/office/drawing/2014/main" id="{4E333948-D9F1-9B48-B54F-E3ACFEA53F63}"/>
            </a:ext>
          </a:extLst>
        </cdr:cNvPr>
        <cdr:cNvSpPr txBox="1"/>
      </cdr:nvSpPr>
      <cdr:spPr>
        <a:xfrm xmlns:a="http://schemas.openxmlformats.org/drawingml/2006/main">
          <a:off x="2901091"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Sepsis</a:t>
          </a:r>
        </a:p>
      </cdr:txBody>
    </cdr:sp>
  </cdr:relSizeAnchor>
  <cdr:relSizeAnchor xmlns:cdr="http://schemas.openxmlformats.org/drawingml/2006/chartDrawing">
    <cdr:from>
      <cdr:x>0.5137</cdr:x>
      <cdr:y>0.78037</cdr:y>
    </cdr:from>
    <cdr:to>
      <cdr:x>0.64589</cdr:x>
      <cdr:y>0.87602</cdr:y>
    </cdr:to>
    <cdr:sp macro="" textlink="">
      <cdr:nvSpPr>
        <cdr:cNvPr id="13" name="TextBox 4">
          <a:extLst xmlns:a="http://schemas.openxmlformats.org/drawingml/2006/main">
            <a:ext uri="{FF2B5EF4-FFF2-40B4-BE49-F238E27FC236}">
              <a16:creationId xmlns:a16="http://schemas.microsoft.com/office/drawing/2014/main" id="{7DA432D0-C760-1A44-BFA7-A16939273106}"/>
            </a:ext>
          </a:extLst>
        </cdr:cNvPr>
        <cdr:cNvSpPr txBox="1"/>
      </cdr:nvSpPr>
      <cdr:spPr>
        <a:xfrm xmlns:a="http://schemas.openxmlformats.org/drawingml/2006/main">
          <a:off x="4126883"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Diverticulitis</a:t>
          </a:r>
        </a:p>
      </cdr:txBody>
    </cdr:sp>
  </cdr:relSizeAnchor>
  <cdr:relSizeAnchor xmlns:cdr="http://schemas.openxmlformats.org/drawingml/2006/chartDrawing">
    <cdr:from>
      <cdr:x>0.67214</cdr:x>
      <cdr:y>0.78037</cdr:y>
    </cdr:from>
    <cdr:to>
      <cdr:x>0.80433</cdr:x>
      <cdr:y>0.87602</cdr:y>
    </cdr:to>
    <cdr:sp macro="" textlink="">
      <cdr:nvSpPr>
        <cdr:cNvPr id="14" name="TextBox 5">
          <a:extLst xmlns:a="http://schemas.openxmlformats.org/drawingml/2006/main">
            <a:ext uri="{FF2B5EF4-FFF2-40B4-BE49-F238E27FC236}">
              <a16:creationId xmlns:a16="http://schemas.microsoft.com/office/drawing/2014/main" id="{49713F86-2B72-E845-82AA-2FE2871FF400}"/>
            </a:ext>
          </a:extLst>
        </cdr:cNvPr>
        <cdr:cNvSpPr txBox="1"/>
      </cdr:nvSpPr>
      <cdr:spPr>
        <a:xfrm xmlns:a="http://schemas.openxmlformats.org/drawingml/2006/main">
          <a:off x="5399739"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Urinary tract infection</a:t>
          </a:r>
        </a:p>
      </cdr:txBody>
    </cdr:sp>
  </cdr:relSizeAnchor>
  <cdr:relSizeAnchor xmlns:cdr="http://schemas.openxmlformats.org/drawingml/2006/chartDrawing">
    <cdr:from>
      <cdr:x>0.81886</cdr:x>
      <cdr:y>0.78037</cdr:y>
    </cdr:from>
    <cdr:to>
      <cdr:x>0.95106</cdr:x>
      <cdr:y>0.87602</cdr:y>
    </cdr:to>
    <cdr:sp macro="" textlink="">
      <cdr:nvSpPr>
        <cdr:cNvPr id="15" name="TextBox 6">
          <a:extLst xmlns:a="http://schemas.openxmlformats.org/drawingml/2006/main">
            <a:ext uri="{FF2B5EF4-FFF2-40B4-BE49-F238E27FC236}">
              <a16:creationId xmlns:a16="http://schemas.microsoft.com/office/drawing/2014/main" id="{279DB473-336D-564A-AB48-F0808C274977}"/>
            </a:ext>
          </a:extLst>
        </cdr:cNvPr>
        <cdr:cNvSpPr txBox="1"/>
      </cdr:nvSpPr>
      <cdr:spPr>
        <a:xfrm xmlns:a="http://schemas.openxmlformats.org/drawingml/2006/main">
          <a:off x="6578469" y="2349737"/>
          <a:ext cx="1062000" cy="288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rgbClr val="505050"/>
              </a:solidFill>
              <a:latin typeface="Verdana" panose="020B0604030504040204" pitchFamily="34" charset="0"/>
              <a:ea typeface="Verdana" panose="020B0604030504040204" pitchFamily="34" charset="0"/>
              <a:cs typeface="Verdana" panose="020B0604030504040204" pitchFamily="34" charset="0"/>
            </a:rPr>
            <a:t>Abscess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6"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r>
              <a:rPr lang="en-US" dirty="0"/>
              <a:t>ASM 2011</a:t>
            </a:r>
          </a:p>
        </p:txBody>
      </p:sp>
      <p:sp>
        <p:nvSpPr>
          <p:cNvPr id="15367" name="Rectangle 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EC8E6361-48F2-6643-A8AD-D9DE06D2DDC1}" type="datetime8">
              <a:rPr lang="en-US" smtClean="0"/>
              <a:t>6/14/2021 3:10 PM</a:t>
            </a:fld>
            <a:endParaRPr lang="en-US" dirty="0"/>
          </a:p>
        </p:txBody>
      </p:sp>
      <p:sp>
        <p:nvSpPr>
          <p:cNvPr id="15368" name="Rectangle 8"/>
          <p:cNvSpPr>
            <a:spLocks noGrp="1" noChangeArrowheads="1"/>
          </p:cNvSpPr>
          <p:nvPr>
            <p:ph type="ftr" sz="quarter" idx="2"/>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r>
              <a:rPr lang="en-US" dirty="0"/>
              <a:t>4x3_ASM_2011_Weldon_Close_04-28-11_v14.pptx</a:t>
            </a:r>
          </a:p>
        </p:txBody>
      </p:sp>
      <p:sp>
        <p:nvSpPr>
          <p:cNvPr id="15369" name="Rectangle 9"/>
          <p:cNvSpPr>
            <a:spLocks noGrp="1" noChangeArrowheads="1"/>
          </p:cNvSpPr>
          <p:nvPr>
            <p:ph type="sldNum" sz="quarter" idx="3"/>
          </p:nvPr>
        </p:nvSpPr>
        <p:spPr bwMode="auto">
          <a:xfrm>
            <a:off x="5735638" y="8685213"/>
            <a:ext cx="1120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6A48D351-BF5F-7D49-8150-A7E8E8CC44E2}" type="slidenum">
              <a:rPr lang="en-US"/>
              <a:pPr/>
              <a:t>‹#›</a:t>
            </a:fld>
            <a:endParaRPr lang="en-US" dirty="0"/>
          </a:p>
        </p:txBody>
      </p:sp>
    </p:spTree>
    <p:extLst>
      <p:ext uri="{BB962C8B-B14F-4D97-AF65-F5344CB8AC3E}">
        <p14:creationId xmlns:p14="http://schemas.microsoft.com/office/powerpoint/2010/main" val="48383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368300" y="4343400"/>
            <a:ext cx="6121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2"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US" dirty="0"/>
          </a:p>
        </p:txBody>
      </p:sp>
      <p:sp>
        <p:nvSpPr>
          <p:cNvPr id="16393" name="Rectangle 9"/>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1A45D25C-9461-1342-8FAF-BFD0D2460716}" type="datetime8">
              <a:rPr lang="en-US" smtClean="0"/>
              <a:t>6/14/2021 3:10 PM</a:t>
            </a:fld>
            <a:endParaRPr lang="en-US" dirty="0"/>
          </a:p>
        </p:txBody>
      </p:sp>
      <p:sp>
        <p:nvSpPr>
          <p:cNvPr id="16394" name="Rectangle 10"/>
          <p:cNvSpPr>
            <a:spLocks noGrp="1" noChangeArrowheads="1"/>
          </p:cNvSpPr>
          <p:nvPr>
            <p:ph type="ftr" sz="quarter" idx="4"/>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US" dirty="0"/>
          </a:p>
        </p:txBody>
      </p:sp>
      <p:sp>
        <p:nvSpPr>
          <p:cNvPr id="16395" name="Rectangle 11"/>
          <p:cNvSpPr>
            <a:spLocks noGrp="1" noChangeArrowheads="1"/>
          </p:cNvSpPr>
          <p:nvPr>
            <p:ph type="sldNum" sz="quarter" idx="5"/>
          </p:nvPr>
        </p:nvSpPr>
        <p:spPr bwMode="auto">
          <a:xfrm>
            <a:off x="5749925" y="8685213"/>
            <a:ext cx="11064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B976D8D5-0ECD-3A4D-8E63-E16D685F0695}" type="slidenum">
              <a:rPr lang="en-US"/>
              <a:pPr/>
              <a:t>‹#›</a:t>
            </a:fld>
            <a:endParaRPr lang="en-US" dirty="0"/>
          </a:p>
        </p:txBody>
      </p:sp>
    </p:spTree>
    <p:extLst>
      <p:ext uri="{BB962C8B-B14F-4D97-AF65-F5344CB8AC3E}">
        <p14:creationId xmlns:p14="http://schemas.microsoft.com/office/powerpoint/2010/main" val="2323939531"/>
      </p:ext>
    </p:extLst>
  </p:cSld>
  <p:clrMap bg1="lt1" tx1="dk1" bg2="lt2" tx2="dk2" accent1="accent1" accent2="accent2" accent3="accent3" accent4="accent4" accent5="accent5" accent6="accent6" hlink="hlink" folHlink="folHlink"/>
  <p:hf/>
  <p:notesStyle>
    <a:lvl1pPr marL="71434" indent="-71434" algn="l" defTabSz="285736" rtl="0" eaLnBrk="0" fontAlgn="base" hangingPunct="0">
      <a:lnSpc>
        <a:spcPct val="90000"/>
      </a:lnSpc>
      <a:spcBef>
        <a:spcPts val="6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1pPr>
    <a:lvl2pPr marL="357169"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2pPr>
    <a:lvl3pPr marL="642906"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3pPr>
    <a:lvl4pPr marL="928641"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4pPr>
    <a:lvl5pPr marL="1214377" indent="-71434" algn="l" defTabSz="285736" rtl="0" eaLnBrk="0" fontAlgn="base" hangingPunct="0">
      <a:lnSpc>
        <a:spcPct val="90000"/>
      </a:lnSpc>
      <a:spcBef>
        <a:spcPts val="125"/>
      </a:spcBef>
      <a:spcAft>
        <a:spcPct val="0"/>
      </a:spcAft>
      <a:buFont typeface="Arial" pitchFamily="34" charset="0"/>
      <a:buChar char="•"/>
      <a:defRPr sz="688" kern="1200">
        <a:solidFill>
          <a:schemeClr val="tx1"/>
        </a:solidFill>
        <a:latin typeface="Arial" pitchFamily="-65" charset="0"/>
        <a:ea typeface="Arial Unicode MS" pitchFamily="-65" charset="0"/>
        <a:cs typeface="Arial Unicode MS" pitchFamily="-65" charset="0"/>
      </a:defRPr>
    </a:lvl5pPr>
    <a:lvl6pPr marL="1428679" algn="l" defTabSz="285736" rtl="0" eaLnBrk="1" latinLnBrk="0" hangingPunct="1">
      <a:defRPr sz="688" kern="1200">
        <a:solidFill>
          <a:schemeClr val="tx1"/>
        </a:solidFill>
        <a:latin typeface="+mn-lt"/>
        <a:ea typeface="+mn-ea"/>
        <a:cs typeface="+mn-cs"/>
      </a:defRPr>
    </a:lvl6pPr>
    <a:lvl7pPr marL="1714414" algn="l" defTabSz="285736" rtl="0" eaLnBrk="1" latinLnBrk="0" hangingPunct="1">
      <a:defRPr sz="688" kern="1200">
        <a:solidFill>
          <a:schemeClr val="tx1"/>
        </a:solidFill>
        <a:latin typeface="+mn-lt"/>
        <a:ea typeface="+mn-ea"/>
        <a:cs typeface="+mn-cs"/>
      </a:defRPr>
    </a:lvl7pPr>
    <a:lvl8pPr marL="2000150" algn="l" defTabSz="285736" rtl="0" eaLnBrk="1" latinLnBrk="0" hangingPunct="1">
      <a:defRPr sz="688" kern="1200">
        <a:solidFill>
          <a:schemeClr val="tx1"/>
        </a:solidFill>
        <a:latin typeface="+mn-lt"/>
        <a:ea typeface="+mn-ea"/>
        <a:cs typeface="+mn-cs"/>
      </a:defRPr>
    </a:lvl8pPr>
    <a:lvl9pPr marL="2285886" algn="l" defTabSz="285736" rtl="0" eaLnBrk="1" latinLnBrk="0" hangingPunct="1">
      <a:defRPr sz="6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a:t>
            </a:fld>
            <a:endParaRPr lang="en-US" dirty="0"/>
          </a:p>
        </p:txBody>
      </p:sp>
    </p:spTree>
    <p:extLst>
      <p:ext uri="{BB962C8B-B14F-4D97-AF65-F5344CB8AC3E}">
        <p14:creationId xmlns:p14="http://schemas.microsoft.com/office/powerpoint/2010/main" val="44587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17</a:t>
            </a:fld>
            <a:endParaRPr lang="en-US" dirty="0"/>
          </a:p>
        </p:txBody>
      </p:sp>
    </p:spTree>
    <p:extLst>
      <p:ext uri="{BB962C8B-B14F-4D97-AF65-F5344CB8AC3E}">
        <p14:creationId xmlns:p14="http://schemas.microsoft.com/office/powerpoint/2010/main" val="124538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4" marR="0" lvl="0" indent="-71434" algn="l" defTabSz="285736" rtl="0" eaLnBrk="0" fontAlgn="base" latinLnBrk="0" hangingPunct="0">
              <a:lnSpc>
                <a:spcPct val="90000"/>
              </a:lnSpc>
              <a:spcBef>
                <a:spcPts val="625"/>
              </a:spcBef>
              <a:spcAft>
                <a:spcPct val="0"/>
              </a:spcAft>
              <a:buClrTx/>
              <a:buSzTx/>
              <a:buFont typeface="Arial" pitchFamily="34" charset="0"/>
              <a:buChar char="•"/>
              <a:tabLst/>
              <a:defRPr/>
            </a:pPr>
            <a:r>
              <a:rPr lang="en-US" sz="800" dirty="0">
                <a:solidFill>
                  <a:srgbClr val="505050"/>
                </a:solidFill>
              </a:rPr>
              <a:t>Most common types of serious infection in the overall population were Pneumonia and cellulitis</a:t>
            </a:r>
          </a:p>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19</a:t>
            </a:fld>
            <a:endParaRPr lang="en-US" dirty="0"/>
          </a:p>
        </p:txBody>
      </p:sp>
    </p:spTree>
    <p:extLst>
      <p:ext uri="{BB962C8B-B14F-4D97-AF65-F5344CB8AC3E}">
        <p14:creationId xmlns:p14="http://schemas.microsoft.com/office/powerpoint/2010/main" val="2634436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20</a:t>
            </a:fld>
            <a:endParaRPr lang="en-US" dirty="0"/>
          </a:p>
        </p:txBody>
      </p:sp>
    </p:spTree>
    <p:extLst>
      <p:ext uri="{BB962C8B-B14F-4D97-AF65-F5344CB8AC3E}">
        <p14:creationId xmlns:p14="http://schemas.microsoft.com/office/powerpoint/2010/main" val="76198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23</a:t>
            </a:fld>
            <a:endParaRPr lang="en-US" dirty="0"/>
          </a:p>
        </p:txBody>
      </p:sp>
    </p:spTree>
    <p:extLst>
      <p:ext uri="{BB962C8B-B14F-4D97-AF65-F5344CB8AC3E}">
        <p14:creationId xmlns:p14="http://schemas.microsoft.com/office/powerpoint/2010/main" val="396548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26</a:t>
            </a:fld>
            <a:endParaRPr lang="en-US" dirty="0"/>
          </a:p>
        </p:txBody>
      </p:sp>
    </p:spTree>
    <p:extLst>
      <p:ext uri="{BB962C8B-B14F-4D97-AF65-F5344CB8AC3E}">
        <p14:creationId xmlns:p14="http://schemas.microsoft.com/office/powerpoint/2010/main" val="386986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D2994-5258-407F-90AF-8F008FE01AED}" type="slidenum">
              <a:rPr lang="fr-FR">
                <a:solidFill>
                  <a:srgbClr val="000000"/>
                </a:solidFill>
                <a:latin typeface="Arial" pitchFamily="34" charset="0"/>
                <a:cs typeface="Arial" pitchFamily="34" charset="0"/>
              </a:rPr>
              <a:pPr fontAlgn="base">
                <a:spcBef>
                  <a:spcPct val="0"/>
                </a:spcBef>
                <a:spcAft>
                  <a:spcPct val="0"/>
                </a:spcAft>
              </a:pPr>
              <a:t>27</a:t>
            </a:fld>
            <a:endParaRPr lang="fr-FR">
              <a:solidFill>
                <a:srgbClr val="000000"/>
              </a:solidFill>
              <a:latin typeface="Arial" pitchFamily="34" charset="0"/>
              <a:cs typeface="Arial"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Tree>
    <p:extLst>
      <p:ext uri="{BB962C8B-B14F-4D97-AF65-F5344CB8AC3E}">
        <p14:creationId xmlns:p14="http://schemas.microsoft.com/office/powerpoint/2010/main" val="224440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32</a:t>
            </a:fld>
            <a:endParaRPr lang="en-US" dirty="0"/>
          </a:p>
        </p:txBody>
      </p:sp>
    </p:spTree>
    <p:extLst>
      <p:ext uri="{BB962C8B-B14F-4D97-AF65-F5344CB8AC3E}">
        <p14:creationId xmlns:p14="http://schemas.microsoft.com/office/powerpoint/2010/main" val="74136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059F072-6509-AE45-98F1-C63560C6E2BA}" type="datetime8">
              <a:rPr lang="nl-BE" smtClean="0"/>
              <a:t>14/06/2021 15:10</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smtClean="0"/>
              <a:pPr/>
              <a:t>3</a:t>
            </a:fld>
            <a:endParaRPr lang="en-US" dirty="0"/>
          </a:p>
        </p:txBody>
      </p:sp>
    </p:spTree>
    <p:extLst>
      <p:ext uri="{BB962C8B-B14F-4D97-AF65-F5344CB8AC3E}">
        <p14:creationId xmlns:p14="http://schemas.microsoft.com/office/powerpoint/2010/main" val="4197245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4</a:t>
            </a:fld>
            <a:endParaRPr lang="en-US" dirty="0"/>
          </a:p>
        </p:txBody>
      </p:sp>
    </p:spTree>
    <p:extLst>
      <p:ext uri="{BB962C8B-B14F-4D97-AF65-F5344CB8AC3E}">
        <p14:creationId xmlns:p14="http://schemas.microsoft.com/office/powerpoint/2010/main" val="109705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7</a:t>
            </a:fld>
            <a:endParaRPr lang="en-US" dirty="0"/>
          </a:p>
        </p:txBody>
      </p:sp>
    </p:spTree>
    <p:extLst>
      <p:ext uri="{BB962C8B-B14F-4D97-AF65-F5344CB8AC3E}">
        <p14:creationId xmlns:p14="http://schemas.microsoft.com/office/powerpoint/2010/main" val="281505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4" marR="0" lvl="0" indent="-71434" algn="l" defTabSz="285736" rtl="0" eaLnBrk="0" fontAlgn="base" latinLnBrk="0" hangingPunct="0">
              <a:lnSpc>
                <a:spcPct val="90000"/>
              </a:lnSpc>
              <a:spcBef>
                <a:spcPts val="625"/>
              </a:spcBef>
              <a:spcAft>
                <a:spcPct val="0"/>
              </a:spcAft>
              <a:buClrTx/>
              <a:buSzTx/>
              <a:buFont typeface="Arial" pitchFamily="34" charset="0"/>
              <a:buChar char="•"/>
              <a:tabLst/>
              <a:defRPr/>
            </a:pPr>
            <a:r>
              <a:rPr lang="en-US" dirty="0"/>
              <a:t>AE, adverse event; IV, intravenous; PBO,</a:t>
            </a:r>
            <a:r>
              <a:rPr lang="en-US" baseline="0" dirty="0"/>
              <a:t> placebo; </a:t>
            </a:r>
            <a:r>
              <a:rPr lang="en-US" dirty="0"/>
              <a:t>q8w, every 8 weeks; q12w, every 12 weeks; SAE, serious adverse event; SC, subcutaneous; UST, </a:t>
            </a:r>
            <a:r>
              <a:rPr lang="en-US" dirty="0" err="1"/>
              <a:t>ustekinumab</a:t>
            </a:r>
            <a:r>
              <a:rPr lang="en-US" dirty="0"/>
              <a:t>. </a:t>
            </a:r>
          </a:p>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8</a:t>
            </a:fld>
            <a:endParaRPr lang="en-US" dirty="0"/>
          </a:p>
        </p:txBody>
      </p:sp>
    </p:spTree>
    <p:extLst>
      <p:ext uri="{BB962C8B-B14F-4D97-AF65-F5344CB8AC3E}">
        <p14:creationId xmlns:p14="http://schemas.microsoft.com/office/powerpoint/2010/main" val="36575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4" marR="0" lvl="0" indent="-71434" algn="l" defTabSz="285736" rtl="0" eaLnBrk="0" fontAlgn="base" latinLnBrk="0" hangingPunct="0">
              <a:lnSpc>
                <a:spcPct val="90000"/>
              </a:lnSpc>
              <a:spcBef>
                <a:spcPts val="625"/>
              </a:spcBef>
              <a:spcAft>
                <a:spcPct val="0"/>
              </a:spcAft>
              <a:buClrTx/>
              <a:buSzTx/>
              <a:buFont typeface="Arial" pitchFamily="34" charset="0"/>
              <a:buChar char="•"/>
              <a:tabLst/>
              <a:defRPr/>
            </a:pPr>
            <a:r>
              <a:rPr lang="en-US" dirty="0"/>
              <a:t>AE, adverse event; IV, intravenous; PBO,</a:t>
            </a:r>
            <a:r>
              <a:rPr lang="en-US" baseline="0" dirty="0"/>
              <a:t> placebo; </a:t>
            </a:r>
            <a:r>
              <a:rPr lang="en-US" dirty="0"/>
              <a:t>q8w, every 8 weeks; q12w, every 12 weeks; SAE, serious adverse event; SC, subcutaneous; UST, </a:t>
            </a:r>
            <a:r>
              <a:rPr lang="en-US" dirty="0" err="1"/>
              <a:t>ustekinumab</a:t>
            </a:r>
            <a:r>
              <a:rPr lang="en-US" dirty="0"/>
              <a:t>. </a:t>
            </a:r>
          </a:p>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9</a:t>
            </a:fld>
            <a:endParaRPr lang="en-US" dirty="0"/>
          </a:p>
        </p:txBody>
      </p:sp>
    </p:spTree>
    <p:extLst>
      <p:ext uri="{BB962C8B-B14F-4D97-AF65-F5344CB8AC3E}">
        <p14:creationId xmlns:p14="http://schemas.microsoft.com/office/powerpoint/2010/main" val="89773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434" marR="0" lvl="0" indent="-71434" algn="l" defTabSz="285736" rtl="0" eaLnBrk="0" fontAlgn="base" latinLnBrk="0" hangingPunct="0">
              <a:lnSpc>
                <a:spcPct val="90000"/>
              </a:lnSpc>
              <a:spcBef>
                <a:spcPts val="625"/>
              </a:spcBef>
              <a:spcAft>
                <a:spcPct val="0"/>
              </a:spcAft>
              <a:buClrTx/>
              <a:buSzTx/>
              <a:buFont typeface="Arial" pitchFamily="34" charset="0"/>
              <a:buChar char="•"/>
              <a:tabLst/>
              <a:defRPr/>
            </a:pPr>
            <a:r>
              <a:rPr lang="en-US" dirty="0"/>
              <a:t>AE, adverse event; IV, intravenous; PBO,</a:t>
            </a:r>
            <a:r>
              <a:rPr lang="en-US" baseline="0" dirty="0"/>
              <a:t> placebo; </a:t>
            </a:r>
            <a:r>
              <a:rPr lang="en-US" dirty="0"/>
              <a:t>q8w, every 8 weeks; q12w, every 12 weeks; SAE, serious adverse event; SC, subcutaneous; UST, </a:t>
            </a:r>
            <a:r>
              <a:rPr lang="en-US" dirty="0" err="1"/>
              <a:t>ustekinumab</a:t>
            </a:r>
            <a:r>
              <a:rPr lang="en-US" dirty="0"/>
              <a:t>. </a:t>
            </a:r>
          </a:p>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10</a:t>
            </a:fld>
            <a:endParaRPr lang="en-US" dirty="0"/>
          </a:p>
        </p:txBody>
      </p:sp>
    </p:spTree>
    <p:extLst>
      <p:ext uri="{BB962C8B-B14F-4D97-AF65-F5344CB8AC3E}">
        <p14:creationId xmlns:p14="http://schemas.microsoft.com/office/powerpoint/2010/main" val="29963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714">
              <a:defRPr/>
            </a:pPr>
            <a:r>
              <a:rPr lang="en-US" b="1" dirty="0"/>
              <a:t>TSFAE22A (maintenance CSR: data through 1 year)</a:t>
            </a:r>
          </a:p>
          <a:p>
            <a:pPr defTabSz="958714">
              <a:defRPr/>
            </a:pPr>
            <a:r>
              <a:rPr lang="en-US" b="1" dirty="0"/>
              <a:t>TSFAE22A (2 year CSR: data from Week 44 through Week  96)</a:t>
            </a:r>
            <a:endParaRPr lang="en-US" dirty="0"/>
          </a:p>
          <a:p>
            <a:endParaRPr lang="en-BE"/>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11</a:t>
            </a:fld>
            <a:endParaRPr lang="en-US" dirty="0"/>
          </a:p>
        </p:txBody>
      </p:sp>
    </p:spTree>
    <p:extLst>
      <p:ext uri="{BB962C8B-B14F-4D97-AF65-F5344CB8AC3E}">
        <p14:creationId xmlns:p14="http://schemas.microsoft.com/office/powerpoint/2010/main" val="86036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BE" sz="9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1A45D25C-9461-1342-8FAF-BFD0D2460716}" type="datetime8">
              <a:rPr lang="en-US" smtClean="0"/>
              <a:t>6/14/2021 3:10 PM</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B976D8D5-0ECD-3A4D-8E63-E16D685F0695}" type="slidenum">
              <a:rPr lang="en-US"/>
              <a:pPr/>
              <a:t>12</a:t>
            </a:fld>
            <a:endParaRPr lang="en-US" dirty="0"/>
          </a:p>
        </p:txBody>
      </p:sp>
    </p:spTree>
    <p:extLst>
      <p:ext uri="{BB962C8B-B14F-4D97-AF65-F5344CB8AC3E}">
        <p14:creationId xmlns:p14="http://schemas.microsoft.com/office/powerpoint/2010/main" val="832521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0174FC-B995-6547-ADD4-8983263F9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4642" y="240110"/>
            <a:ext cx="8658256" cy="4256769"/>
          </a:xfrm>
          <a:prstGeom prst="rect">
            <a:avLst/>
          </a:prstGeom>
        </p:spPr>
      </p:pic>
      <p:sp>
        <p:nvSpPr>
          <p:cNvPr id="11" name="Rectangle 10">
            <a:extLst>
              <a:ext uri="{FF2B5EF4-FFF2-40B4-BE49-F238E27FC236}">
                <a16:creationId xmlns:a16="http://schemas.microsoft.com/office/drawing/2014/main" id="{00A86F9C-FE36-0642-9A6D-BE86C8FC28A9}"/>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3048170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Art_Immunology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BB76F9-46EB-CB43-A2DB-444714923C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637" y="202406"/>
            <a:ext cx="8658727" cy="4247131"/>
          </a:xfrm>
          <a:prstGeom prst="rect">
            <a:avLst/>
          </a:prstGeom>
        </p:spPr>
      </p:pic>
      <p:grpSp>
        <p:nvGrpSpPr>
          <p:cNvPr id="15" name="Group 14">
            <a:extLst>
              <a:ext uri="{FF2B5EF4-FFF2-40B4-BE49-F238E27FC236}">
                <a16:creationId xmlns:a16="http://schemas.microsoft.com/office/drawing/2014/main" id="{4B775826-2EE4-D741-A2EC-E0802F05379C}"/>
              </a:ext>
            </a:extLst>
          </p:cNvPr>
          <p:cNvGrpSpPr/>
          <p:nvPr userDrawn="1"/>
        </p:nvGrpSpPr>
        <p:grpSpPr>
          <a:xfrm>
            <a:off x="242637" y="3532475"/>
            <a:ext cx="8658727" cy="969671"/>
            <a:chOff x="386615" y="5651959"/>
            <a:chExt cx="13853963" cy="1551474"/>
          </a:xfrm>
        </p:grpSpPr>
        <p:sp>
          <p:nvSpPr>
            <p:cNvPr id="16" name="Rectangle 15">
              <a:extLst>
                <a:ext uri="{FF2B5EF4-FFF2-40B4-BE49-F238E27FC236}">
                  <a16:creationId xmlns:a16="http://schemas.microsoft.com/office/drawing/2014/main" id="{06D403DE-AEB8-CA47-8B21-0902F271AEC0}"/>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2" name="Rectangle 21">
              <a:extLst>
                <a:ext uri="{FF2B5EF4-FFF2-40B4-BE49-F238E27FC236}">
                  <a16:creationId xmlns:a16="http://schemas.microsoft.com/office/drawing/2014/main" id="{9E2DDE09-976E-2C48-8A59-A50EC37AEB0D}"/>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3" name="TextBox 22">
            <a:extLst>
              <a:ext uri="{FF2B5EF4-FFF2-40B4-BE49-F238E27FC236}">
                <a16:creationId xmlns:a16="http://schemas.microsoft.com/office/drawing/2014/main" id="{6A35C64B-0ED0-9D45-8B90-1E7F462C388F}"/>
              </a:ext>
            </a:extLst>
          </p:cNvPr>
          <p:cNvSpPr txBox="1"/>
          <p:nvPr userDrawn="1"/>
        </p:nvSpPr>
        <p:spPr>
          <a:xfrm>
            <a:off x="6525335" y="3653468"/>
            <a:ext cx="1952822" cy="591798"/>
          </a:xfrm>
          <a:prstGeom prst="rect">
            <a:avLst/>
          </a:prstGeom>
          <a:noFill/>
        </p:spPr>
        <p:txBody>
          <a:bodyPr wrap="square" rtlCol="0">
            <a:noAutofit/>
          </a:bodyPr>
          <a:lstStyle/>
          <a:p>
            <a:pPr algn="r"/>
            <a:r>
              <a:rPr lang="en-US" sz="625" b="1" dirty="0">
                <a:latin typeface="Verdana" panose="020B0604030504040204" pitchFamily="34" charset="0"/>
                <a:ea typeface="Verdana" panose="020B0604030504040204" pitchFamily="34" charset="0"/>
                <a:cs typeface="Verdana" panose="020B0604030504040204" pitchFamily="34" charset="0"/>
              </a:rPr>
              <a:t>Barbara, </a:t>
            </a:r>
            <a:r>
              <a:rPr lang="en-US" sz="625" b="1" i="1" dirty="0" err="1">
                <a:latin typeface="Verdana" panose="020B0604030504040204" pitchFamily="34" charset="0"/>
                <a:ea typeface="Verdana" panose="020B0604030504040204" pitchFamily="34" charset="0"/>
                <a:cs typeface="Verdana" panose="020B0604030504040204" pitchFamily="34" charset="0"/>
              </a:rPr>
              <a:t>Verbloemen</a:t>
            </a:r>
            <a:r>
              <a:rPr lang="en-US" sz="625" b="1" dirty="0">
                <a:latin typeface="Verdana" panose="020B0604030504040204" pitchFamily="34" charset="0"/>
                <a:ea typeface="Verdana" panose="020B0604030504040204" pitchFamily="34" charset="0"/>
                <a:cs typeface="Verdana" panose="020B0604030504040204" pitchFamily="34" charset="0"/>
              </a:rPr>
              <a:t> (to gloss over)</a:t>
            </a:r>
          </a:p>
          <a:p>
            <a:pPr algn="r"/>
            <a:r>
              <a:rPr lang="en-US" sz="625" b="0" i="0" dirty="0">
                <a:latin typeface="Verdana" panose="020B0604030504040204" pitchFamily="34" charset="0"/>
                <a:ea typeface="Verdana" panose="020B0604030504040204" pitchFamily="34" charset="0"/>
                <a:cs typeface="Verdana" panose="020B0604030504040204" pitchFamily="34" charset="0"/>
              </a:rPr>
              <a:t>Diagnosed with severe ulcerative colitis at age 18, Barbara tries to find peace of mind through painting and creating ceramics.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9681908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9144000" cy="1025392"/>
          </a:xfrm>
          <a:prstGeom prst="rect">
            <a:avLst/>
          </a:prstGeom>
          <a:solidFill>
            <a:srgbClr val="FFFFFF"/>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454025" y="1376640"/>
            <a:ext cx="8235950" cy="1211580"/>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4125"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454025" y="2836346"/>
            <a:ext cx="6432081" cy="400469"/>
          </a:xfrm>
        </p:spPr>
        <p:txBody>
          <a:bodyPr/>
          <a:lstStyle>
            <a:lvl1pPr marL="0" indent="0">
              <a:spcBef>
                <a:spcPts val="0"/>
              </a:spcBef>
              <a:buNone/>
              <a:defRPr sz="2188">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454025" y="3392673"/>
            <a:ext cx="6432081" cy="982084"/>
          </a:xfrm>
        </p:spPr>
        <p:txBody>
          <a:bodyPr/>
          <a:lstStyle>
            <a:lvl1pPr marL="0" marR="0" indent="0" algn="l" defTabSz="571500" rtl="0" eaLnBrk="1" fontAlgn="base" latinLnBrk="0" hangingPunct="1">
              <a:lnSpc>
                <a:spcPct val="100000"/>
              </a:lnSpc>
              <a:spcBef>
                <a:spcPts val="0"/>
              </a:spcBef>
              <a:spcAft>
                <a:spcPct val="0"/>
              </a:spcAft>
              <a:buClr>
                <a:schemeClr val="tx1"/>
              </a:buClr>
              <a:buSzPct val="100000"/>
              <a:buFont typeface="Arial" pitchFamily="-65" charset="0"/>
              <a:buNone/>
              <a:tabLst/>
              <a:defRPr sz="1125">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Name</a:t>
            </a:r>
          </a:p>
          <a:p>
            <a:pPr marL="0" marR="0" lvl="0" indent="0" algn="l" defTabSz="57150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dirty="0"/>
              <a:t>Title</a:t>
            </a:r>
            <a:br>
              <a:rPr lang="en-US" dirty="0"/>
            </a:br>
            <a:r>
              <a:rPr lang="en-US" dirty="0"/>
              <a:t>Date</a:t>
            </a:r>
          </a:p>
        </p:txBody>
      </p:sp>
      <p:pic>
        <p:nvPicPr>
          <p:cNvPr id="8" name="Picture 7">
            <a:extLst>
              <a:ext uri="{FF2B5EF4-FFF2-40B4-BE49-F238E27FC236}">
                <a16:creationId xmlns:a16="http://schemas.microsoft.com/office/drawing/2014/main" id="{77B7A3BA-41AF-D640-91A7-E976056FF4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960" y="68276"/>
            <a:ext cx="2717548" cy="1096901"/>
          </a:xfrm>
          <a:prstGeom prst="rect">
            <a:avLst/>
          </a:prstGeom>
        </p:spPr>
      </p:pic>
    </p:spTree>
    <p:extLst>
      <p:ext uri="{BB962C8B-B14F-4D97-AF65-F5344CB8AC3E}">
        <p14:creationId xmlns:p14="http://schemas.microsoft.com/office/powerpoint/2010/main" val="18883294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blue with micr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E1D9E-1AD2-6646-8DCA-CD84D48707B9}"/>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40629" y="240030"/>
            <a:ext cx="8658728" cy="4242056"/>
          </a:xfrm>
          <a:prstGeom prst="rect">
            <a:avLst/>
          </a:prstGeom>
        </p:spPr>
      </p:pic>
      <p:sp>
        <p:nvSpPr>
          <p:cNvPr id="5" name="Rectangle 4">
            <a:extLst>
              <a:ext uri="{FF2B5EF4-FFF2-40B4-BE49-F238E27FC236}">
                <a16:creationId xmlns:a16="http://schemas.microsoft.com/office/drawing/2014/main" id="{6CBCC8F2-6CB2-8543-8DC8-7B588E3D4577}"/>
              </a:ext>
            </a:extLst>
          </p:cNvPr>
          <p:cNvSpPr/>
          <p:nvPr userDrawn="1"/>
        </p:nvSpPr>
        <p:spPr bwMode="auto">
          <a:xfrm>
            <a:off x="240629" y="240029"/>
            <a:ext cx="8658727" cy="4244689"/>
          </a:xfrm>
          <a:prstGeom prst="rect">
            <a:avLst/>
          </a:prstGeom>
          <a:solidFill>
            <a:schemeClr val="accent3">
              <a:alpha val="7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TextBox 6">
            <a:extLst>
              <a:ext uri="{FF2B5EF4-FFF2-40B4-BE49-F238E27FC236}">
                <a16:creationId xmlns:a16="http://schemas.microsoft.com/office/drawing/2014/main" id="{1E54DD1D-580B-1743-A80C-0AE1DA3235A0}"/>
              </a:ext>
            </a:extLst>
          </p:cNvPr>
          <p:cNvSpPr txBox="1"/>
          <p:nvPr userDrawn="1"/>
        </p:nvSpPr>
        <p:spPr>
          <a:xfrm>
            <a:off x="6439776" y="4205597"/>
            <a:ext cx="2357309" cy="156293"/>
          </a:xfrm>
          <a:prstGeom prst="rect">
            <a:avLst/>
          </a:prstGeom>
          <a:noFill/>
        </p:spPr>
        <p:txBody>
          <a:bodyPr wrap="square" rtlCol="0">
            <a:noAutofit/>
          </a:bodyPr>
          <a:lstStyle/>
          <a:p>
            <a:pPr algn="r"/>
            <a:r>
              <a:rPr lang="en-US" sz="625" b="1" dirty="0">
                <a:solidFill>
                  <a:schemeClr val="bg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11" name="Title 1">
            <a:extLst>
              <a:ext uri="{FF2B5EF4-FFF2-40B4-BE49-F238E27FC236}">
                <a16:creationId xmlns:a16="http://schemas.microsoft.com/office/drawing/2014/main" id="{9BDC7DCC-CB64-5D4E-8CC6-951D208A5232}"/>
              </a:ext>
            </a:extLst>
          </p:cNvPr>
          <p:cNvSpPr>
            <a:spLocks noGrp="1"/>
          </p:cNvSpPr>
          <p:nvPr>
            <p:ph type="title" hasCustomPrompt="1"/>
          </p:nvPr>
        </p:nvSpPr>
        <p:spPr>
          <a:xfrm>
            <a:off x="565459" y="2259489"/>
            <a:ext cx="7964095"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extLst>
      <p:ext uri="{BB962C8B-B14F-4D97-AF65-F5344CB8AC3E}">
        <p14:creationId xmlns:p14="http://schemas.microsoft.com/office/powerpoint/2010/main" val="27673801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ED46DC-BA34-0D40-B0FF-7CCBC9025C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4056" y="245614"/>
            <a:ext cx="8655886" cy="4242055"/>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242637" y="238643"/>
            <a:ext cx="8658727" cy="4249025"/>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6441781" y="4211040"/>
            <a:ext cx="2357309" cy="156293"/>
          </a:xfrm>
          <a:prstGeom prst="rect">
            <a:avLst/>
          </a:prstGeom>
          <a:noFill/>
        </p:spPr>
        <p:txBody>
          <a:bodyPr wrap="square" rtlCol="0">
            <a:noAutofit/>
          </a:bodyPr>
          <a:lstStyle/>
          <a:p>
            <a:pPr algn="r"/>
            <a:r>
              <a:rPr lang="en-US" sz="625" b="1" dirty="0">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625"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565459" y="2259489"/>
            <a:ext cx="7964095"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extLst>
      <p:ext uri="{BB962C8B-B14F-4D97-AF65-F5344CB8AC3E}">
        <p14:creationId xmlns:p14="http://schemas.microsoft.com/office/powerpoint/2010/main" val="2464171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rtwork">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BDB89D3F-7A69-4143-BA29-B0709C01799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38125" y="238125"/>
            <a:ext cx="8659813" cy="4246563"/>
          </a:xfrm>
          <a:prstGeom prst="rect">
            <a:avLst/>
          </a:prstGeom>
          <a:noFill/>
          <a:ln w="12700">
            <a:noFill/>
            <a:miter lim="800000"/>
            <a:headEnd/>
            <a:tailEnd/>
          </a:ln>
        </p:spPr>
      </p:pic>
      <p:sp>
        <p:nvSpPr>
          <p:cNvPr id="14" name="TextBox 13">
            <a:extLst>
              <a:ext uri="{FF2B5EF4-FFF2-40B4-BE49-F238E27FC236}">
                <a16:creationId xmlns:a16="http://schemas.microsoft.com/office/drawing/2014/main" id="{F037573F-53C3-BB43-AAB4-86C544D5E76E}"/>
              </a:ext>
            </a:extLst>
          </p:cNvPr>
          <p:cNvSpPr txBox="1"/>
          <p:nvPr userDrawn="1"/>
        </p:nvSpPr>
        <p:spPr>
          <a:xfrm>
            <a:off x="6441781" y="4211040"/>
            <a:ext cx="2357309" cy="156293"/>
          </a:xfrm>
          <a:prstGeom prst="rect">
            <a:avLst/>
          </a:prstGeom>
          <a:noFill/>
        </p:spPr>
        <p:txBody>
          <a:bodyPr wrap="square" rtlCol="0">
            <a:noAutofit/>
          </a:bodyPr>
          <a:lstStyle/>
          <a:p>
            <a:pPr algn="r"/>
            <a:r>
              <a:rPr lang="en-US" sz="625" b="1" dirty="0">
                <a:solidFill>
                  <a:schemeClr val="tx1"/>
                </a:solidFill>
                <a:latin typeface="Verdana" panose="020B0604030504040204" pitchFamily="34" charset="0"/>
                <a:ea typeface="Verdana" panose="020B0604030504040204" pitchFamily="34" charset="0"/>
                <a:cs typeface="Verdana" panose="020B0604030504040204" pitchFamily="34" charset="0"/>
              </a:rPr>
              <a:t>Jeffrey </a:t>
            </a:r>
            <a:r>
              <a:rPr lang="en-US" sz="625" b="1" dirty="0" err="1">
                <a:solidFill>
                  <a:schemeClr val="tx1"/>
                </a:solidFill>
                <a:latin typeface="Verdana" panose="020B0604030504040204" pitchFamily="34" charset="0"/>
                <a:ea typeface="Verdana" panose="020B0604030504040204" pitchFamily="34" charset="0"/>
                <a:cs typeface="Verdana" panose="020B0604030504040204" pitchFamily="34" charset="0"/>
              </a:rPr>
              <a:t>Sparr</a:t>
            </a:r>
            <a:r>
              <a:rPr lang="en-US" sz="625" b="1" dirty="0">
                <a:solidFill>
                  <a:schemeClr val="tx1"/>
                </a:solidFill>
                <a:latin typeface="Verdana" panose="020B0604030504040204" pitchFamily="34" charset="0"/>
                <a:ea typeface="Verdana" panose="020B0604030504040204" pitchFamily="34" charset="0"/>
                <a:cs typeface="Verdana" panose="020B0604030504040204" pitchFamily="34" charset="0"/>
              </a:rPr>
              <a:t>, Same Guy </a:t>
            </a: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565459" y="2259489"/>
            <a:ext cx="7964095"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extLst>
      <p:ext uri="{BB962C8B-B14F-4D97-AF65-F5344CB8AC3E}">
        <p14:creationId xmlns:p14="http://schemas.microsoft.com/office/powerpoint/2010/main" val="309114037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title, dark blue">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sub, dark blue">
    <p:bg>
      <p:bgPr>
        <a:solidFill>
          <a:schemeClr val="accent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title, green">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sub, green">
    <p:bg>
      <p:bgPr>
        <a:solidFill>
          <a:schemeClr val="accent4"/>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Photo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7BCCEA-E0B7-8F4E-81C1-9BA8915FB1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244642" y="240110"/>
            <a:ext cx="8658256" cy="4256769"/>
          </a:xfrm>
          <a:prstGeom prst="rect">
            <a:avLst/>
          </a:prstGeom>
        </p:spPr>
      </p:pic>
      <p:sp>
        <p:nvSpPr>
          <p:cNvPr id="14" name="Rectangle 13">
            <a:extLst>
              <a:ext uri="{FF2B5EF4-FFF2-40B4-BE49-F238E27FC236}">
                <a16:creationId xmlns:a16="http://schemas.microsoft.com/office/drawing/2014/main" id="{2CE03917-18A7-4044-9D0E-7471890AD18F}"/>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42765863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title, sub, blue">
    <p:bg>
      <p:bgPr>
        <a:solidFill>
          <a:schemeClr val="accent3"/>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54025" y="2945332"/>
            <a:ext cx="8235950" cy="1110854"/>
          </a:xfrm>
        </p:spPr>
        <p:txBody>
          <a:bodyPr/>
          <a:lstStyle>
            <a:lvl1pPr marL="0" indent="0">
              <a:spcBef>
                <a:spcPts val="0"/>
              </a:spcBef>
              <a:buNone/>
              <a:defRPr sz="2188">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454025" y="1149725"/>
            <a:ext cx="8235950" cy="154748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100000"/>
              </a:lnSpc>
              <a:spcBef>
                <a:spcPts val="0"/>
              </a:spcBef>
              <a:spcAft>
                <a:spcPts val="0"/>
              </a:spcAft>
              <a:buClrTx/>
              <a:buSzTx/>
              <a:buFontTx/>
              <a:buNone/>
              <a:tabLst/>
              <a:defRPr kumimoji="0" lang="en-US" sz="4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 y="283843"/>
            <a:ext cx="7609320" cy="346249"/>
          </a:xfrm>
        </p:spPr>
        <p:txBody>
          <a:bodyPr/>
          <a:lstStyle>
            <a:lvl1pPr>
              <a:defRPr sz="2500">
                <a:solidFill>
                  <a:schemeClr val="tx1"/>
                </a:solidFill>
              </a:defRPr>
            </a:lvl1pPr>
          </a:lstStyle>
          <a:p>
            <a:r>
              <a:rPr lang="en-US" dirty="0"/>
              <a:t>Click to edit Master title style</a:t>
            </a:r>
          </a:p>
        </p:txBody>
      </p:sp>
      <p:sp>
        <p:nvSpPr>
          <p:cNvPr id="7" name="Content Placeholder 11"/>
          <p:cNvSpPr>
            <a:spLocks noGrp="1"/>
          </p:cNvSpPr>
          <p:nvPr>
            <p:ph sz="quarter" idx="15" hasCustomPrompt="1"/>
          </p:nvPr>
        </p:nvSpPr>
        <p:spPr>
          <a:xfrm>
            <a:off x="451201" y="1284884"/>
            <a:ext cx="8239335" cy="3127058"/>
          </a:xfrm>
        </p:spPr>
        <p:txBody>
          <a:bodyPr/>
          <a:lstStyle>
            <a:lvl1pPr marL="175618" marR="0" indent="-175618" algn="l" defTabSz="571500" rtl="0" eaLnBrk="1" fontAlgn="base" latinLnBrk="0" hangingPunct="1">
              <a:lnSpc>
                <a:spcPct val="100000"/>
              </a:lnSpc>
              <a:spcBef>
                <a:spcPts val="135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defRPr>
            </a:lvl1pPr>
            <a:lvl2pPr marL="400844" marR="0" indent="-175618"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latin typeface="Verdana" charset="0"/>
                <a:ea typeface="Verdana" charset="0"/>
                <a:cs typeface="Verdana" charset="0"/>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 y="283843"/>
            <a:ext cx="7609320" cy="346249"/>
          </a:xfrm>
        </p:spPr>
        <p:txBody>
          <a:bodyPr/>
          <a:lstStyle>
            <a:lvl1pPr>
              <a:defRPr sz="2500">
                <a:solidFill>
                  <a:schemeClr val="tx1"/>
                </a:solidFill>
              </a:defRPr>
            </a:lvl1pPr>
          </a:lstStyle>
          <a:p>
            <a:r>
              <a:rPr lang="en-US" dirty="0"/>
              <a:t>Click to edit Master title style</a:t>
            </a:r>
          </a:p>
        </p:txBody>
      </p:sp>
      <p:sp>
        <p:nvSpPr>
          <p:cNvPr id="7" name="Content Placeholder 11"/>
          <p:cNvSpPr>
            <a:spLocks noGrp="1"/>
          </p:cNvSpPr>
          <p:nvPr>
            <p:ph sz="quarter" idx="15" hasCustomPrompt="1"/>
          </p:nvPr>
        </p:nvSpPr>
        <p:spPr>
          <a:xfrm>
            <a:off x="451201" y="1284884"/>
            <a:ext cx="8239335" cy="3127058"/>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hasCustomPrompt="1"/>
          </p:nvPr>
        </p:nvSpPr>
        <p:spPr>
          <a:xfrm>
            <a:off x="451446" y="1284884"/>
            <a:ext cx="8238529" cy="3127058"/>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829271"/>
            <a:ext cx="6286500" cy="86627"/>
          </a:xfrm>
        </p:spPr>
        <p:txBody>
          <a:bodyPr anchor="b">
            <a:spAutoFit/>
          </a:bodyPr>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39121019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SU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4025" y="283843"/>
            <a:ext cx="7609320" cy="346249"/>
          </a:xfrm>
        </p:spPr>
        <p:txBody>
          <a:bodyPr/>
          <a:lstStyle>
            <a:lvl1pPr>
              <a:defRPr sz="2500">
                <a:solidFill>
                  <a:schemeClr val="tx1"/>
                </a:solidFill>
              </a:defRPr>
            </a:lvl1pPr>
          </a:lstStyle>
          <a:p>
            <a:r>
              <a:rPr lang="en-US" dirty="0"/>
              <a:t>Click to edit Master title style</a:t>
            </a:r>
          </a:p>
        </p:txBody>
      </p:sp>
      <p:sp>
        <p:nvSpPr>
          <p:cNvPr id="12"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4024" y="4709523"/>
            <a:ext cx="6283921"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390673623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EFEF8A-B6A5-4E4D-A6ED-3064A04CF251}"/>
              </a:ext>
            </a:extLst>
          </p:cNvPr>
          <p:cNvSpPr/>
          <p:nvPr userDrawn="1"/>
        </p:nvSpPr>
        <p:spPr bwMode="auto">
          <a:xfrm>
            <a:off x="242872" y="227602"/>
            <a:ext cx="8658256" cy="4256769"/>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p:nvPr>
        </p:nvSpPr>
        <p:spPr>
          <a:xfrm>
            <a:off x="454025" y="390999"/>
            <a:ext cx="7609320" cy="346249"/>
          </a:xfrm>
        </p:spPr>
        <p:txBody>
          <a:bodyPr/>
          <a:lstStyle>
            <a:lvl1pPr>
              <a:defRPr>
                <a:solidFill>
                  <a:schemeClr val="bg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7965080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ONLY BLU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BAF5C-6DD3-F04A-B615-CAE91788AB3D}"/>
              </a:ext>
            </a:extLst>
          </p:cNvPr>
          <p:cNvSpPr/>
          <p:nvPr userDrawn="1"/>
        </p:nvSpPr>
        <p:spPr bwMode="auto">
          <a:xfrm>
            <a:off x="242872" y="227602"/>
            <a:ext cx="8658256" cy="4256769"/>
          </a:xfrm>
          <a:prstGeom prst="rect">
            <a:avLst/>
          </a:prstGeom>
          <a:solidFill>
            <a:srgbClr val="27BEC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6" name="Title 1">
            <a:extLst>
              <a:ext uri="{FF2B5EF4-FFF2-40B4-BE49-F238E27FC236}">
                <a16:creationId xmlns:a16="http://schemas.microsoft.com/office/drawing/2014/main" id="{CACB5340-95D8-3549-823F-F22D1CA3E9A1}"/>
              </a:ext>
            </a:extLst>
          </p:cNvPr>
          <p:cNvSpPr>
            <a:spLocks noGrp="1"/>
          </p:cNvSpPr>
          <p:nvPr>
            <p:ph type="title"/>
          </p:nvPr>
        </p:nvSpPr>
        <p:spPr>
          <a:xfrm>
            <a:off x="454025" y="390999"/>
            <a:ext cx="7609320" cy="346249"/>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626451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51446" y="1284884"/>
            <a:ext cx="8238529" cy="3127058"/>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VERSED BULLETD">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51446" y="1284884"/>
            <a:ext cx="8238529" cy="3127058"/>
          </a:xfrm>
        </p:spPr>
        <p:txBody>
          <a:bodyPr>
            <a:normAutofit/>
          </a:bodyPr>
          <a:lstStyle>
            <a:lvl1pPr marL="175618" marR="0" indent="-175618" algn="l" defTabSz="571500" rtl="0" eaLnBrk="1" fontAlgn="base" latinLnBrk="0" hangingPunct="1">
              <a:lnSpc>
                <a:spcPct val="100000"/>
              </a:lnSpc>
              <a:spcBef>
                <a:spcPts val="1350"/>
              </a:spcBef>
              <a:spcAft>
                <a:spcPct val="0"/>
              </a:spcAft>
              <a:buClr>
                <a:schemeClr val="accent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chemeClr val="accent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454025" y="55449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227603"/>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1816533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hoto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116BCB-003F-FF49-BE56-4559E207E9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
          <a:stretch/>
        </p:blipFill>
        <p:spPr>
          <a:xfrm>
            <a:off x="241102" y="240110"/>
            <a:ext cx="8658256" cy="4256769"/>
          </a:xfrm>
          <a:prstGeom prst="rect">
            <a:avLst/>
          </a:prstGeom>
        </p:spPr>
      </p:pic>
      <p:sp>
        <p:nvSpPr>
          <p:cNvPr id="13" name="Rectangle 12">
            <a:extLst>
              <a:ext uri="{FF2B5EF4-FFF2-40B4-BE49-F238E27FC236}">
                <a16:creationId xmlns:a16="http://schemas.microsoft.com/office/drawing/2014/main" id="{EFBFA046-EF56-8546-985A-BFAD9D108440}"/>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5706242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D TITLE ONLY">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54025" y="55449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227603"/>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769931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451446" y="1820467"/>
            <a:ext cx="8238529" cy="2591474"/>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8"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1"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454025" y="1284884"/>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1750"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15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350" dirty="0">
                <a:solidFill>
                  <a:schemeClr val="tx1"/>
                </a:solidFill>
                <a:latin typeface="+mn-lt"/>
                <a:ea typeface="Arial Unicode MS" pitchFamily="-65" charset="0"/>
                <a:cs typeface="Arial Unicode MS" pitchFamily="-65" charset="0"/>
                <a:sym typeface="Arial" pitchFamily="-65" charset="0"/>
              </a:defRPr>
            </a:lvl5pPr>
          </a:lstStyle>
          <a:p>
            <a:pPr lvl="0"/>
            <a:r>
              <a:rPr lang="en-US" dirty="0"/>
              <a:t>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025" y="1284884"/>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1750"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15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135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1350" dirty="0">
                <a:solidFill>
                  <a:schemeClr val="tx1"/>
                </a:solidFill>
                <a:latin typeface="+mn-lt"/>
                <a:ea typeface="Arial Unicode MS" pitchFamily="-65" charset="0"/>
                <a:cs typeface="Arial Unicode MS" pitchFamily="-65" charset="0"/>
                <a:sym typeface="Arial" pitchFamily="-65" charset="0"/>
              </a:defRPr>
            </a:lvl5pPr>
          </a:lstStyle>
          <a:p>
            <a:pPr lvl="0"/>
            <a:r>
              <a:rPr lang="en-US" dirty="0"/>
              <a:t>Edit Master text styles</a:t>
            </a:r>
          </a:p>
        </p:txBody>
      </p:sp>
      <p:sp>
        <p:nvSpPr>
          <p:cNvPr id="15"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6"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 LEF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50886" y="1284687"/>
            <a:ext cx="4054439" cy="3127255"/>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Content Placeholder 11"/>
          <p:cNvSpPr>
            <a:spLocks noGrp="1"/>
          </p:cNvSpPr>
          <p:nvPr>
            <p:ph sz="quarter" idx="15" hasCustomPrompt="1"/>
          </p:nvPr>
        </p:nvSpPr>
        <p:spPr>
          <a:xfrm>
            <a:off x="4639235" y="1284686"/>
            <a:ext cx="4051300" cy="3127256"/>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750">
                <a:solidFill>
                  <a:schemeClr val="tx1"/>
                </a:solidFill>
                <a:latin typeface="Verdana" charset="0"/>
                <a:ea typeface="Verdana" charset="0"/>
                <a:cs typeface="Verdana" charset="0"/>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sz="1875">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sz="1875">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sz="1875">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sz="1875">
                <a:solidFill>
                  <a:schemeClr val="tx1"/>
                </a:solidFill>
                <a:latin typeface="Verdana" charset="0"/>
                <a:ea typeface="Verdana" charset="0"/>
                <a:cs typeface="Verdana" charset="0"/>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69BB66B1-42BD-844E-9A1C-DD527D708EC9}"/>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3254189" y="1263519"/>
            <a:ext cx="5435786" cy="3148423"/>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875">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451446" y="1284687"/>
            <a:ext cx="2634654" cy="3127255"/>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20"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 RIGHT HALF bullets">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638675" y="1284687"/>
            <a:ext cx="4051300" cy="3127255"/>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solidFill>
                  <a:schemeClr val="tx1"/>
                </a:solidFill>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11" name="Content Placeholder 11"/>
          <p:cNvSpPr>
            <a:spLocks noGrp="1"/>
          </p:cNvSpPr>
          <p:nvPr>
            <p:ph sz="quarter" idx="15" hasCustomPrompt="1"/>
          </p:nvPr>
        </p:nvSpPr>
        <p:spPr>
          <a:xfrm>
            <a:off x="451446" y="1284686"/>
            <a:ext cx="4053879" cy="3127255"/>
          </a:xfrm>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400844" marR="0"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175618" marR="0" lvl="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a:pPr>
            <a:r>
              <a:rPr kumimoji="0" lang="en-US" sz="17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400844" marR="0" lvl="1" indent="-175618"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548640" marR="0" lvl="2"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5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822960" marR="0" lvl="3"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12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115973" marR="0" lvl="4"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975"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2"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columns 1x3">
    <p:bg>
      <p:bgPr>
        <a:solidFill>
          <a:schemeClr val="bg1"/>
        </a:solidFill>
        <a:effectLst/>
      </p:bgPr>
    </p:bg>
    <p:spTree>
      <p:nvGrpSpPr>
        <p:cNvPr id="1" name=""/>
        <p:cNvGrpSpPr/>
        <p:nvPr/>
      </p:nvGrpSpPr>
      <p:grpSpPr>
        <a:xfrm>
          <a:off x="0" y="0"/>
          <a:ext cx="0" cy="0"/>
          <a:chOff x="0" y="0"/>
          <a:chExt cx="0" cy="0"/>
        </a:xfrm>
      </p:grpSpPr>
      <p:sp>
        <p:nvSpPr>
          <p:cNvPr id="16" name="Content Placeholder 11"/>
          <p:cNvSpPr>
            <a:spLocks noGrp="1"/>
          </p:cNvSpPr>
          <p:nvPr>
            <p:ph sz="quarter" idx="15" hasCustomPrompt="1"/>
          </p:nvPr>
        </p:nvSpPr>
        <p:spPr>
          <a:xfrm>
            <a:off x="3255964" y="1284686"/>
            <a:ext cx="2632075" cy="3127256"/>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11" name="Slide Number Placeholder 5">
            <a:extLst>
              <a:ext uri="{FF2B5EF4-FFF2-40B4-BE49-F238E27FC236}">
                <a16:creationId xmlns:a16="http://schemas.microsoft.com/office/drawing/2014/main" id="{0087B131-3070-324A-81C9-57A56AC47196}"/>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8"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12" name="Content Placeholder 11">
            <a:extLst>
              <a:ext uri="{FF2B5EF4-FFF2-40B4-BE49-F238E27FC236}">
                <a16:creationId xmlns:a16="http://schemas.microsoft.com/office/drawing/2014/main" id="{C9A1F1E9-BC34-AE4D-A421-3E120F7C0A1A}"/>
              </a:ext>
            </a:extLst>
          </p:cNvPr>
          <p:cNvSpPr>
            <a:spLocks noGrp="1"/>
          </p:cNvSpPr>
          <p:nvPr>
            <p:ph sz="quarter" idx="19" hasCustomPrompt="1"/>
          </p:nvPr>
        </p:nvSpPr>
        <p:spPr>
          <a:xfrm>
            <a:off x="457295" y="1284686"/>
            <a:ext cx="2632075" cy="3127256"/>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19" name="Content Placeholder 11">
            <a:extLst>
              <a:ext uri="{FF2B5EF4-FFF2-40B4-BE49-F238E27FC236}">
                <a16:creationId xmlns:a16="http://schemas.microsoft.com/office/drawing/2014/main" id="{C8C59A55-E7A7-874F-A4B9-BD06E1F80E69}"/>
              </a:ext>
            </a:extLst>
          </p:cNvPr>
          <p:cNvSpPr>
            <a:spLocks noGrp="1"/>
          </p:cNvSpPr>
          <p:nvPr>
            <p:ph sz="quarter" idx="20" hasCustomPrompt="1"/>
          </p:nvPr>
        </p:nvSpPr>
        <p:spPr>
          <a:xfrm>
            <a:off x="6054630" y="1284686"/>
            <a:ext cx="2632075" cy="3127256"/>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454025" y="730661"/>
            <a:ext cx="8235950" cy="269304"/>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1750" dirty="0">
                <a:solidFill>
                  <a:schemeClr val="accent3"/>
                </a:solidFill>
                <a:latin typeface="Verdana" charset="0"/>
                <a:ea typeface="Verdana" charset="0"/>
                <a:cs typeface="Verdana" charset="0"/>
                <a:sym typeface="Arial" pitchFamily="-65" charset="0"/>
              </a:defRPr>
            </a:lvl1pPr>
            <a:lvl2pPr>
              <a:defRPr sz="1575"/>
            </a:lvl2pPr>
            <a:lvl3pPr>
              <a:defRPr sz="1575"/>
            </a:lvl3pPr>
            <a:lvl4pPr>
              <a:defRPr sz="1575"/>
            </a:lvl4pPr>
            <a:lvl5pPr>
              <a:defRPr sz="1575"/>
            </a:lvl5pPr>
          </a:lstStyle>
          <a:p>
            <a:pPr marL="0" lvl="0" indent="0" algn="l" rtl="0" eaLnBrk="0" fontAlgn="base" hangingPunct="0">
              <a:spcBef>
                <a:spcPts val="1575"/>
              </a:spcBef>
              <a:spcAft>
                <a:spcPct val="0"/>
              </a:spcAft>
              <a:buClr>
                <a:schemeClr val="tx1"/>
              </a:buClr>
              <a:buSzPct val="100000"/>
              <a:buFont typeface="Arial" pitchFamily="-65" charset="0"/>
              <a:buNone/>
            </a:pPr>
            <a:r>
              <a:rPr lang="en-US" dirty="0"/>
              <a:t>Edit Master text styles</a:t>
            </a:r>
          </a:p>
        </p:txBody>
      </p:sp>
      <p:sp>
        <p:nvSpPr>
          <p:cNvPr id="9" name="Text Placeholder 8"/>
          <p:cNvSpPr>
            <a:spLocks noGrp="1"/>
          </p:cNvSpPr>
          <p:nvPr>
            <p:ph type="body" sz="quarter" idx="22"/>
          </p:nvPr>
        </p:nvSpPr>
        <p:spPr>
          <a:xfrm>
            <a:off x="453562" y="1260620"/>
            <a:ext cx="2631149" cy="325438"/>
          </a:xfrm>
          <a:solidFill>
            <a:srgbClr val="FFFFFF"/>
          </a:solidFill>
        </p:spPr>
        <p:txBody>
          <a:bodyPr anchor="ctr"/>
          <a:lstStyle>
            <a:lvl1pPr marL="68461" indent="0">
              <a:buNone/>
              <a:defRPr sz="1250" b="1">
                <a:solidFill>
                  <a:schemeClr val="accent2"/>
                </a:solidFill>
              </a:defRPr>
            </a:lvl1pPr>
          </a:lstStyle>
          <a:p>
            <a:pPr lvl="0"/>
            <a:r>
              <a:rPr lang="en-US" dirty="0"/>
              <a:t>Edit Master text styles</a:t>
            </a:r>
          </a:p>
        </p:txBody>
      </p:sp>
      <p:sp>
        <p:nvSpPr>
          <p:cNvPr id="19" name="Text Placeholder 8"/>
          <p:cNvSpPr>
            <a:spLocks noGrp="1"/>
          </p:cNvSpPr>
          <p:nvPr>
            <p:ph type="body" sz="quarter" idx="23"/>
          </p:nvPr>
        </p:nvSpPr>
        <p:spPr>
          <a:xfrm>
            <a:off x="3258088" y="1260620"/>
            <a:ext cx="2631149" cy="325438"/>
          </a:xfrm>
          <a:solidFill>
            <a:srgbClr val="FFFFFF"/>
          </a:solidFill>
        </p:spPr>
        <p:txBody>
          <a:bodyPr anchor="ctr"/>
          <a:lstStyle>
            <a:lvl1pPr marL="68461" indent="0">
              <a:buNone/>
              <a:defRPr sz="1250" b="1">
                <a:solidFill>
                  <a:schemeClr val="accent3"/>
                </a:solidFill>
              </a:defRPr>
            </a:lvl1pPr>
          </a:lstStyle>
          <a:p>
            <a:pPr lvl="0"/>
            <a:r>
              <a:rPr lang="en-US" dirty="0"/>
              <a:t>Edit Master text styles</a:t>
            </a:r>
          </a:p>
        </p:txBody>
      </p:sp>
      <p:sp>
        <p:nvSpPr>
          <p:cNvPr id="20" name="Text Placeholder 8"/>
          <p:cNvSpPr>
            <a:spLocks noGrp="1"/>
          </p:cNvSpPr>
          <p:nvPr>
            <p:ph type="body" sz="quarter" idx="24"/>
          </p:nvPr>
        </p:nvSpPr>
        <p:spPr>
          <a:xfrm>
            <a:off x="6055054" y="1260620"/>
            <a:ext cx="2638219" cy="325438"/>
          </a:xfrm>
          <a:solidFill>
            <a:srgbClr val="FFFFFF"/>
          </a:solidFill>
        </p:spPr>
        <p:txBody>
          <a:bodyPr anchor="ctr"/>
          <a:lstStyle>
            <a:lvl1pPr marL="68461" indent="0">
              <a:buNone/>
              <a:defRPr sz="1250" b="1">
                <a:solidFill>
                  <a:schemeClr val="accent1"/>
                </a:solidFill>
              </a:defRPr>
            </a:lvl1pPr>
          </a:lstStyle>
          <a:p>
            <a:pPr lvl="0"/>
            <a:r>
              <a:rPr lang="en-US" dirty="0"/>
              <a:t>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21" name="Text Placeholder 4"/>
          <p:cNvSpPr>
            <a:spLocks noGrp="1"/>
          </p:cNvSpPr>
          <p:nvPr>
            <p:ph type="body" sz="quarter" idx="25"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3255964" y="1756522"/>
            <a:ext cx="2632075" cy="2655420"/>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457295" y="1756522"/>
            <a:ext cx="2632075" cy="2655420"/>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6054630" y="1756522"/>
            <a:ext cx="2632075" cy="2655420"/>
          </a:xfrm>
          <a:noFill/>
        </p:spPr>
        <p:txBody>
          <a:bodyPr/>
          <a:lstStyle>
            <a:lvl1pPr marL="175618" marR="0" indent="-175618" algn="l" defTabSz="571500" rtl="0" eaLnBrk="1" fontAlgn="base" latinLnBrk="0" hangingPunct="1">
              <a:lnSpc>
                <a:spcPct val="100000"/>
              </a:lnSpc>
              <a:spcBef>
                <a:spcPts val="135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defRPr>
            </a:lvl1pPr>
            <a:lvl2pPr marL="357188" marR="0" indent="-18157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54864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822960" marR="0" indent="-150876"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115973" marR="0" indent="-143351" algn="l" defTabSz="5715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Tree>
    <p:extLst>
      <p:ext uri="{BB962C8B-B14F-4D97-AF65-F5344CB8AC3E}">
        <p14:creationId xmlns:p14="http://schemas.microsoft.com/office/powerpoint/2010/main" val="247224843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2550494" y="1014235"/>
            <a:ext cx="1943100" cy="3397707"/>
          </a:xfrm>
          <a:prstGeom prst="rect">
            <a:avLst/>
          </a:prstGeom>
          <a:solidFill>
            <a:srgbClr val="F4F4F4"/>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175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4650138" y="1014235"/>
            <a:ext cx="1943100" cy="3397707"/>
          </a:xfrm>
          <a:prstGeom prst="rect">
            <a:avLst/>
          </a:prstGeom>
          <a:solidFill>
            <a:srgbClr val="F4F4F4"/>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175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6749783" y="1014235"/>
            <a:ext cx="1943100" cy="3397707"/>
          </a:xfrm>
          <a:prstGeom prst="rect">
            <a:avLst/>
          </a:prstGeom>
          <a:solidFill>
            <a:srgbClr val="F4F4F4"/>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175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450851" y="1014235"/>
            <a:ext cx="1943100" cy="3397707"/>
          </a:xfrm>
          <a:prstGeom prst="rect">
            <a:avLst/>
          </a:prstGeom>
          <a:solidFill>
            <a:srgbClr val="F4F4F4"/>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175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454025" y="283843"/>
            <a:ext cx="8235950" cy="346249"/>
          </a:xfrm>
        </p:spPr>
        <p:txBody>
          <a:bodyPr/>
          <a:lstStyle>
            <a:lvl1pPr>
              <a:defRPr>
                <a:solidFill>
                  <a:schemeClr val="tx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8"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450453" y="1641253"/>
            <a:ext cx="1943696" cy="2770689"/>
          </a:xfrm>
        </p:spPr>
        <p:txBody>
          <a:bodyPr lIns="182880" tIns="91440" rIns="182880" bIns="91440"/>
          <a:lstStyle>
            <a:lvl1pPr>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2537093" y="1641253"/>
            <a:ext cx="1943696" cy="2770689"/>
          </a:xfrm>
        </p:spPr>
        <p:txBody>
          <a:bodyPr lIns="182880" tIns="91440" rIns="182880" bIns="91440"/>
          <a:lstStyle>
            <a:lvl1pPr>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4637024" y="1641253"/>
            <a:ext cx="1943696" cy="2770689"/>
          </a:xfrm>
        </p:spPr>
        <p:txBody>
          <a:bodyPr lIns="182880" tIns="91440" rIns="182880" bIns="91440"/>
          <a:lstStyle>
            <a:lvl1pPr>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6736954" y="1641253"/>
            <a:ext cx="1943696" cy="2770689"/>
          </a:xfrm>
        </p:spPr>
        <p:txBody>
          <a:bodyPr lIns="182880" tIns="91440" rIns="182880" bIns="91440"/>
          <a:lstStyle>
            <a:lvl1pPr>
              <a:defRPr sz="1000"/>
            </a:lvl1pPr>
            <a:lvl2pPr>
              <a:defRPr sz="1000"/>
            </a:lvl2pPr>
            <a:lvl3pPr>
              <a:defRPr sz="1000"/>
            </a:lvl3pPr>
            <a:lvl4pPr>
              <a:defRPr sz="1000"/>
            </a:lvl4pPr>
            <a:lvl5pPr>
              <a:defRPr sz="1000"/>
            </a:lvl5pPr>
          </a:lstStyle>
          <a:p>
            <a:pPr lvl="0"/>
            <a:r>
              <a:rPr lang="en-US" dirty="0"/>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450453" y="1180220"/>
            <a:ext cx="1943696" cy="295048"/>
          </a:xfrm>
        </p:spPr>
        <p:txBody>
          <a:bodyPr lIns="182880" tIns="91440" rIns="182880" bIns="91440"/>
          <a:lstStyle>
            <a:lvl1pPr marL="0" indent="0">
              <a:buNone/>
              <a:defRPr sz="1250" b="1">
                <a:solidFill>
                  <a:schemeClr val="accent3"/>
                </a:solidFill>
              </a:defRPr>
            </a:lvl1pPr>
          </a:lstStyle>
          <a:p>
            <a:pPr lvl="0"/>
            <a:r>
              <a:rPr lang="en-US" dirty="0"/>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2537093" y="1180220"/>
            <a:ext cx="1943696" cy="295048"/>
          </a:xfrm>
        </p:spPr>
        <p:txBody>
          <a:bodyPr lIns="182880" tIns="91440" rIns="182880" bIns="91440"/>
          <a:lstStyle>
            <a:lvl1pPr marL="0" indent="0">
              <a:buNone/>
              <a:defRPr sz="1250" b="1">
                <a:solidFill>
                  <a:schemeClr val="accent3"/>
                </a:solidFill>
              </a:defRPr>
            </a:lvl1pPr>
          </a:lstStyle>
          <a:p>
            <a:pPr lvl="0"/>
            <a:r>
              <a:rPr lang="en-US" dirty="0"/>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4637024" y="1180220"/>
            <a:ext cx="1943696" cy="295048"/>
          </a:xfrm>
        </p:spPr>
        <p:txBody>
          <a:bodyPr lIns="182880" tIns="91440" rIns="182880" bIns="91440"/>
          <a:lstStyle>
            <a:lvl1pPr marL="0" indent="0">
              <a:buNone/>
              <a:defRPr sz="1250" b="1">
                <a:solidFill>
                  <a:schemeClr val="accent3"/>
                </a:solidFill>
              </a:defRPr>
            </a:lvl1pPr>
          </a:lstStyle>
          <a:p>
            <a:pPr lvl="0"/>
            <a:r>
              <a:rPr lang="en-US" dirty="0"/>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6736954" y="1180220"/>
            <a:ext cx="1943696" cy="295048"/>
          </a:xfrm>
        </p:spPr>
        <p:txBody>
          <a:bodyPr lIns="182880" tIns="91440" rIns="182880" bIns="91440"/>
          <a:lstStyle>
            <a:lvl1pPr marL="0" indent="0">
              <a:buNone/>
              <a:defRPr sz="1250" b="1">
                <a:solidFill>
                  <a:schemeClr val="accent3"/>
                </a:solidFill>
              </a:defRPr>
            </a:lvl1pPr>
          </a:lstStyle>
          <a:p>
            <a:pPr lvl="0"/>
            <a:r>
              <a:rPr lang="en-US" dirty="0"/>
              <a:t>Edit Subhead</a:t>
            </a:r>
          </a:p>
        </p:txBody>
      </p:sp>
    </p:spTree>
    <p:extLst>
      <p:ext uri="{BB962C8B-B14F-4D97-AF65-F5344CB8AC3E}">
        <p14:creationId xmlns:p14="http://schemas.microsoft.com/office/powerpoint/2010/main" val="12110813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image with border">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33D9BB-A739-E044-9D7E-C73E8B18A22F}"/>
              </a:ext>
            </a:extLst>
          </p:cNvPr>
          <p:cNvSpPr>
            <a:spLocks noGrp="1"/>
          </p:cNvSpPr>
          <p:nvPr>
            <p:ph type="pic" sz="quarter" idx="18" hasCustomPrompt="1"/>
          </p:nvPr>
        </p:nvSpPr>
        <p:spPr>
          <a:xfrm>
            <a:off x="432458" y="419696"/>
            <a:ext cx="8279086" cy="4120554"/>
          </a:xfrm>
          <a:solidFill>
            <a:schemeClr val="bg1">
              <a:lumMod val="75000"/>
            </a:schemeClr>
          </a:solidFill>
        </p:spPr>
        <p:txBody>
          <a:bodyPr anchor="ctr" anchorCtr="0"/>
          <a:lstStyle>
            <a:lvl1pPr marL="0" indent="0" algn="ctr">
              <a:buNone/>
              <a:defRPr/>
            </a:lvl1pPr>
          </a:lstStyle>
          <a:p>
            <a:r>
              <a:rPr lang="en-US" dirty="0"/>
              <a:t>Picture</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451446" y="4709523"/>
            <a:ext cx="6286500" cy="206375"/>
          </a:xfrm>
        </p:spPr>
        <p:txBody>
          <a:bodyPr anchor="b"/>
          <a:lstStyle>
            <a:lvl1pPr marL="0" indent="0">
              <a:spcBef>
                <a:spcPts val="125"/>
              </a:spcBef>
              <a:buNone/>
              <a:defRPr sz="563">
                <a:solidFill>
                  <a:schemeClr val="tx1"/>
                </a:solidFill>
              </a:defRPr>
            </a:lvl1pPr>
          </a:lstStyle>
          <a:p>
            <a:pPr lvl="0"/>
            <a:r>
              <a:rPr lang="en-US" dirty="0"/>
              <a:t>Footnotes and Sources</a:t>
            </a:r>
          </a:p>
        </p:txBody>
      </p:sp>
    </p:spTree>
    <p:extLst>
      <p:ext uri="{BB962C8B-B14F-4D97-AF65-F5344CB8AC3E}">
        <p14:creationId xmlns:p14="http://schemas.microsoft.com/office/powerpoint/2010/main" val="19949745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Photo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288810-12E0-1740-BC72-1A8E171968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4642" y="240110"/>
            <a:ext cx="8658726" cy="4256769"/>
          </a:xfrm>
          <a:prstGeom prst="rect">
            <a:avLst/>
          </a:prstGeom>
        </p:spPr>
      </p:pic>
      <p:sp>
        <p:nvSpPr>
          <p:cNvPr id="14" name="Rectangle 13">
            <a:extLst>
              <a:ext uri="{FF2B5EF4-FFF2-40B4-BE49-F238E27FC236}">
                <a16:creationId xmlns:a16="http://schemas.microsoft.com/office/drawing/2014/main" id="{94F8F693-F413-C844-A4FD-80E8F924634C}"/>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6343819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0"/>
            <a:ext cx="9144000" cy="5143500"/>
          </a:xfrm>
        </p:spPr>
        <p:txBody>
          <a:bodyPr anchor="ctr"/>
          <a:lstStyle>
            <a:lvl1pPr marL="0" indent="0" algn="ctr">
              <a:buNone/>
              <a:defRPr>
                <a:latin typeface="Verdana" charset="0"/>
                <a:ea typeface="Verdana" charset="0"/>
                <a:cs typeface="Verdana" charset="0"/>
              </a:defRPr>
            </a:lvl1pPr>
          </a:lstStyle>
          <a:p>
            <a:r>
              <a:rPr lang="en-US" dirty="0"/>
              <a:t>Full Bleed Image</a:t>
            </a:r>
          </a:p>
          <a:p>
            <a:endParaRPr lang="en-US" dirty="0"/>
          </a:p>
          <a:p>
            <a:r>
              <a:rPr lang="en-US" dirty="0"/>
              <a:t>No Copy</a:t>
            </a:r>
          </a:p>
        </p:txBody>
      </p:sp>
      <p:sp>
        <p:nvSpPr>
          <p:cNvPr id="6" name="Text Placeholder 5"/>
          <p:cNvSpPr>
            <a:spLocks noGrp="1"/>
          </p:cNvSpPr>
          <p:nvPr>
            <p:ph type="body" sz="quarter" idx="10"/>
          </p:nvPr>
        </p:nvSpPr>
        <p:spPr>
          <a:xfrm>
            <a:off x="454027" y="4248302"/>
            <a:ext cx="8235949" cy="321319"/>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1500" b="1" dirty="0" smtClean="0">
                <a:solidFill>
                  <a:schemeClr val="bg1"/>
                </a:solidFill>
                <a:latin typeface="Verdana" charset="0"/>
                <a:ea typeface="Verdana" charset="0"/>
                <a:cs typeface="Verdana" charset="0"/>
                <a:sym typeface="Arial" pitchFamily="-65" charset="0"/>
              </a:defRPr>
            </a:lvl1pPr>
            <a:lvl2pPr marL="0" indent="0" algn="r" rtl="0" eaLnBrk="0" fontAlgn="base" hangingPunct="0">
              <a:lnSpc>
                <a:spcPct val="100000"/>
              </a:lnSpc>
              <a:spcBef>
                <a:spcPct val="50000"/>
              </a:spcBef>
              <a:spcAft>
                <a:spcPct val="0"/>
              </a:spcAft>
              <a:buNone/>
              <a:defRPr lang="en-US" sz="105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dirty="0"/>
              <a:t>Edit Master text styles</a:t>
            </a:r>
          </a:p>
        </p:txBody>
      </p:sp>
      <p:sp>
        <p:nvSpPr>
          <p:cNvPr id="12" name="Text Placeholder 11"/>
          <p:cNvSpPr>
            <a:spLocks noGrp="1"/>
          </p:cNvSpPr>
          <p:nvPr>
            <p:ph type="body" sz="quarter" idx="12"/>
          </p:nvPr>
        </p:nvSpPr>
        <p:spPr>
          <a:xfrm>
            <a:off x="454027" y="4541751"/>
            <a:ext cx="8235949" cy="173124"/>
          </a:xfrm>
        </p:spPr>
        <p:txBody>
          <a:bodyPr wrap="square" anchor="b" anchorCtr="0">
            <a:spAutoFit/>
          </a:bodyPr>
          <a:lstStyle>
            <a:lvl1pPr algn="l">
              <a:lnSpc>
                <a:spcPct val="100000"/>
              </a:lnSpc>
              <a:spcBef>
                <a:spcPts val="0"/>
              </a:spcBef>
              <a:buNone/>
              <a:defRPr sz="1125">
                <a:solidFill>
                  <a:schemeClr val="bg1"/>
                </a:solidFill>
                <a:latin typeface="Verdana" charset="0"/>
                <a:ea typeface="Verdana" charset="0"/>
                <a:cs typeface="Verdana" charset="0"/>
              </a:defRPr>
            </a:lvl1pPr>
            <a:lvl2pPr>
              <a:buNone/>
              <a:defRPr/>
            </a:lvl2pPr>
            <a:lvl3pPr>
              <a:buNone/>
              <a:defRPr/>
            </a:lvl3pPr>
            <a:lvl4pPr>
              <a:buNone/>
              <a:defRPr/>
            </a:lvl4pPr>
            <a:lvl5pPr>
              <a:buNone/>
              <a:defRPr/>
            </a:lvl5pPr>
          </a:lstStyle>
          <a:p>
            <a:pPr lvl="0"/>
            <a:r>
              <a:rPr lang="en-US"/>
              <a:t>Edit Master text styles</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B3353BE-A15E-634D-8EF1-933EF56AA866}"/>
              </a:ext>
            </a:extLst>
          </p:cNvPr>
          <p:cNvSpPr>
            <a:spLocks noGrp="1"/>
          </p:cNvSpPr>
          <p:nvPr>
            <p:ph type="sldNum" sz="quarter" idx="4"/>
          </p:nvPr>
        </p:nvSpPr>
        <p:spPr>
          <a:xfrm>
            <a:off x="8730531" y="4723338"/>
            <a:ext cx="284759" cy="250031"/>
          </a:xfrm>
          <a:prstGeom prst="rect">
            <a:avLst/>
          </a:prstGeom>
        </p:spPr>
        <p:txBody>
          <a:bodyPr vert="horz" lIns="91440" tIns="45720" rIns="91440" bIns="45720" rtlCol="0" anchor="ctr"/>
          <a:lstStyle>
            <a:lvl1pPr algn="r">
              <a:defRPr sz="600">
                <a:solidFill>
                  <a:schemeClr val="tx2"/>
                </a:solidFill>
              </a:defRPr>
            </a:lvl1pPr>
          </a:lstStyle>
          <a:p>
            <a:fld id="{AD816501-AAE5-214E-B100-00C3DC5F5E3F}" type="slidenum">
              <a:rPr lang="en-US" smtClean="0"/>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dark blue">
    <p:bg>
      <p:bgPr>
        <a:solidFill>
          <a:schemeClr val="accent2"/>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454025" y="1423459"/>
            <a:ext cx="8235950" cy="1282403"/>
          </a:xfrm>
        </p:spPr>
        <p:txBody>
          <a:bodyPr anchor="ctr"/>
          <a:lstStyle>
            <a:lvl1pPr algn="l">
              <a:lnSpc>
                <a:spcPts val="5000"/>
              </a:lnSpc>
              <a:defRPr sz="4375" baseline="0">
                <a:solidFill>
                  <a:schemeClr val="bg1"/>
                </a:solidFill>
              </a:defRPr>
            </a:lvl1pPr>
          </a:lstStyle>
          <a:p>
            <a:r>
              <a:rPr lang="en-US" dirty="0"/>
              <a:t>“Click to edit quote </a:t>
            </a:r>
            <a:br>
              <a:rPr lang="en-US" dirty="0"/>
            </a:br>
            <a:r>
              <a:rPr lang="en-US" dirty="0"/>
              <a:t>or statement.”</a:t>
            </a:r>
          </a:p>
        </p:txBody>
      </p:sp>
      <p:sp>
        <p:nvSpPr>
          <p:cNvPr id="7" name="Text Placeholder 5"/>
          <p:cNvSpPr>
            <a:spLocks noGrp="1"/>
          </p:cNvSpPr>
          <p:nvPr>
            <p:ph type="body" sz="quarter" idx="10" hasCustomPrompt="1"/>
          </p:nvPr>
        </p:nvSpPr>
        <p:spPr>
          <a:xfrm>
            <a:off x="454025" y="3812667"/>
            <a:ext cx="8235950" cy="1110854"/>
          </a:xfrm>
        </p:spPr>
        <p:txBody>
          <a:bodyPr/>
          <a:lstStyle>
            <a:lvl1pPr marL="0" indent="0" algn="l">
              <a:lnSpc>
                <a:spcPts val="5000"/>
              </a:lnSpc>
              <a:spcBef>
                <a:spcPts val="0"/>
              </a:spcBef>
              <a:buNone/>
              <a:defRPr sz="4375"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or statement, green">
    <p:bg>
      <p:bgPr>
        <a:solidFill>
          <a:schemeClr val="accent4"/>
        </a:solid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454025" y="1423459"/>
            <a:ext cx="8235950" cy="1282403"/>
          </a:xfrm>
        </p:spPr>
        <p:txBody>
          <a:bodyPr anchor="ctr"/>
          <a:lstStyle>
            <a:lvl1pPr algn="l">
              <a:lnSpc>
                <a:spcPts val="5000"/>
              </a:lnSpc>
              <a:defRPr sz="4375" baseline="0">
                <a:solidFill>
                  <a:schemeClr val="bg1"/>
                </a:solidFill>
              </a:defRPr>
            </a:lvl1pPr>
          </a:lstStyle>
          <a:p>
            <a:r>
              <a:rPr lang="en-US" dirty="0"/>
              <a:t>“Click to edit quote </a:t>
            </a:r>
            <a:br>
              <a:rPr lang="en-US" dirty="0"/>
            </a:br>
            <a:r>
              <a:rPr lang="en-US" dirty="0"/>
              <a:t>or statement.”</a:t>
            </a:r>
          </a:p>
        </p:txBody>
      </p:sp>
      <p:sp>
        <p:nvSpPr>
          <p:cNvPr id="10" name="Text Placeholder 5"/>
          <p:cNvSpPr>
            <a:spLocks noGrp="1"/>
          </p:cNvSpPr>
          <p:nvPr>
            <p:ph type="body" sz="quarter" idx="10" hasCustomPrompt="1"/>
          </p:nvPr>
        </p:nvSpPr>
        <p:spPr>
          <a:xfrm>
            <a:off x="454025" y="3812667"/>
            <a:ext cx="8235950" cy="1110854"/>
          </a:xfrm>
        </p:spPr>
        <p:txBody>
          <a:bodyPr/>
          <a:lstStyle>
            <a:lvl1pPr marL="0" indent="0" algn="l">
              <a:lnSpc>
                <a:spcPts val="5000"/>
              </a:lnSpc>
              <a:spcBef>
                <a:spcPts val="0"/>
              </a:spcBef>
              <a:buNone/>
              <a:defRPr sz="4375"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blue">
    <p:bg>
      <p:bgPr>
        <a:solidFill>
          <a:schemeClr val="accent3"/>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454025" y="1423459"/>
            <a:ext cx="8235950" cy="1282403"/>
          </a:xfrm>
        </p:spPr>
        <p:txBody>
          <a:bodyPr anchor="ctr"/>
          <a:lstStyle>
            <a:lvl1pPr algn="l">
              <a:lnSpc>
                <a:spcPts val="5000"/>
              </a:lnSpc>
              <a:defRPr sz="4375" baseline="0">
                <a:solidFill>
                  <a:schemeClr val="bg1"/>
                </a:solidFill>
              </a:defRPr>
            </a:lvl1pPr>
          </a:lstStyle>
          <a:p>
            <a:r>
              <a:rPr lang="en-US" dirty="0"/>
              <a:t>“Click to edit quote </a:t>
            </a:r>
            <a:br>
              <a:rPr lang="en-US" dirty="0"/>
            </a:br>
            <a:r>
              <a:rPr lang="en-US" dirty="0"/>
              <a:t>or statement.”</a:t>
            </a:r>
          </a:p>
        </p:txBody>
      </p:sp>
      <p:sp>
        <p:nvSpPr>
          <p:cNvPr id="5" name="Text Placeholder 5"/>
          <p:cNvSpPr>
            <a:spLocks noGrp="1"/>
          </p:cNvSpPr>
          <p:nvPr>
            <p:ph type="body" sz="quarter" idx="10" hasCustomPrompt="1"/>
          </p:nvPr>
        </p:nvSpPr>
        <p:spPr>
          <a:xfrm>
            <a:off x="454025" y="3812667"/>
            <a:ext cx="8235950" cy="1110854"/>
          </a:xfrm>
        </p:spPr>
        <p:txBody>
          <a:bodyPr/>
          <a:lstStyle>
            <a:lvl1pPr marL="0" indent="0" algn="l">
              <a:lnSpc>
                <a:spcPts val="5000"/>
              </a:lnSpc>
              <a:spcBef>
                <a:spcPts val="0"/>
              </a:spcBef>
              <a:buNone/>
              <a:defRPr sz="4375" b="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86AFE-7941-EB4C-A7F0-E65A479B8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4695" y="1715043"/>
            <a:ext cx="4274610" cy="1725387"/>
          </a:xfrm>
          <a:prstGeom prst="rect">
            <a:avLst/>
          </a:prstGeom>
        </p:spPr>
      </p:pic>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_Photo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AB11B8-4A6E-784C-9E69-97C96F70DB1A}"/>
              </a:ext>
            </a:extLst>
          </p:cNvPr>
          <p:cNvSpPr>
            <a:spLocks noGrp="1"/>
          </p:cNvSpPr>
          <p:nvPr>
            <p:ph type="pic" sz="quarter" idx="14"/>
          </p:nvPr>
        </p:nvSpPr>
        <p:spPr>
          <a:xfrm>
            <a:off x="241102" y="240111"/>
            <a:ext cx="8658256" cy="4256768"/>
          </a:xfrm>
        </p:spPr>
        <p:txBody>
          <a:bodyPr/>
          <a:lstStyle/>
          <a:p>
            <a:endParaRPr lang="en-BE"/>
          </a:p>
        </p:txBody>
      </p:sp>
      <p:sp>
        <p:nvSpPr>
          <p:cNvPr id="11" name="Rectangle 10">
            <a:extLst>
              <a:ext uri="{FF2B5EF4-FFF2-40B4-BE49-F238E27FC236}">
                <a16:creationId xmlns:a16="http://schemas.microsoft.com/office/drawing/2014/main" id="{00A86F9C-FE36-0642-9A6D-BE86C8FC28A9}"/>
              </a:ext>
            </a:extLst>
          </p:cNvPr>
          <p:cNvSpPr/>
          <p:nvPr/>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20822811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5A95-9FD3-FC45-A3F8-8D6AA05191F5}"/>
              </a:ext>
            </a:extLst>
          </p:cNvPr>
          <p:cNvSpPr>
            <a:spLocks noGrp="1"/>
          </p:cNvSpPr>
          <p:nvPr>
            <p:ph type="title"/>
          </p:nvPr>
        </p:nvSpPr>
        <p:spPr>
          <a:xfrm>
            <a:off x="628650" y="36095"/>
            <a:ext cx="8166434" cy="34624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A1D909-8CD7-724C-BCEE-C4C5228826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669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4025" y="283843"/>
            <a:ext cx="7609320" cy="207749"/>
          </a:xfrm>
        </p:spPr>
        <p:txBody>
          <a:bodyPr lIns="0" tIns="0" rIns="0" bIns="0"/>
          <a:lstStyle>
            <a:lvl1pPr>
              <a:defRPr sz="1500" b="0" i="0">
                <a:solidFill>
                  <a:srgbClr val="797A7E"/>
                </a:solidFill>
                <a:latin typeface="Rockwell"/>
                <a:cs typeface="Rockwel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987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Photo 5">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FEA0287-2BD9-724D-82D3-8B13BADE6F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
          <a:stretch/>
        </p:blipFill>
        <p:spPr>
          <a:xfrm>
            <a:off x="244642" y="240110"/>
            <a:ext cx="8658726" cy="4256769"/>
          </a:xfrm>
          <a:prstGeom prst="rect">
            <a:avLst/>
          </a:prstGeom>
        </p:spPr>
      </p:pic>
      <p:sp>
        <p:nvSpPr>
          <p:cNvPr id="14" name="Rectangle 13">
            <a:extLst>
              <a:ext uri="{FF2B5EF4-FFF2-40B4-BE49-F238E27FC236}">
                <a16:creationId xmlns:a16="http://schemas.microsoft.com/office/drawing/2014/main" id="{796C35A3-D64C-7E42-92AA-628E11DDD1E3}"/>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2075650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Immunology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3C856A-A62F-EC4F-9226-6856841925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V="1">
            <a:off x="242872" y="240110"/>
            <a:ext cx="8658256" cy="4256769"/>
          </a:xfrm>
          <a:prstGeom prst="rect">
            <a:avLst/>
          </a:prstGeom>
        </p:spPr>
      </p:pic>
      <p:sp>
        <p:nvSpPr>
          <p:cNvPr id="17" name="Rectangle 16">
            <a:extLst>
              <a:ext uri="{FF2B5EF4-FFF2-40B4-BE49-F238E27FC236}">
                <a16:creationId xmlns:a16="http://schemas.microsoft.com/office/drawing/2014/main" id="{4DF6BD49-5C2F-354E-952F-945FB3DF5D93}"/>
              </a:ext>
            </a:extLst>
          </p:cNvPr>
          <p:cNvSpPr/>
          <p:nvPr userDrawn="1"/>
        </p:nvSpPr>
        <p:spPr bwMode="auto">
          <a:xfrm flipV="1">
            <a:off x="242637" y="3532475"/>
            <a:ext cx="8658727" cy="964404"/>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9" name="Rectangle 18">
            <a:extLst>
              <a:ext uri="{FF2B5EF4-FFF2-40B4-BE49-F238E27FC236}">
                <a16:creationId xmlns:a16="http://schemas.microsoft.com/office/drawing/2014/main" id="{33F89299-6287-9A46-9F7C-DF405E438271}"/>
              </a:ext>
            </a:extLst>
          </p:cNvPr>
          <p:cNvSpPr/>
          <p:nvPr userDrawn="1"/>
        </p:nvSpPr>
        <p:spPr bwMode="auto">
          <a:xfrm flipV="1">
            <a:off x="242637" y="3537742"/>
            <a:ext cx="8658727" cy="964404"/>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TextBox 19">
            <a:extLst>
              <a:ext uri="{FF2B5EF4-FFF2-40B4-BE49-F238E27FC236}">
                <a16:creationId xmlns:a16="http://schemas.microsoft.com/office/drawing/2014/main" id="{BE6787B5-C85D-A94C-A7FF-1763D245E71A}"/>
              </a:ext>
            </a:extLst>
          </p:cNvPr>
          <p:cNvSpPr txBox="1"/>
          <p:nvPr userDrawn="1"/>
        </p:nvSpPr>
        <p:spPr>
          <a:xfrm>
            <a:off x="6120849" y="3653468"/>
            <a:ext cx="2357309" cy="591798"/>
          </a:xfrm>
          <a:prstGeom prst="rect">
            <a:avLst/>
          </a:prstGeom>
          <a:noFill/>
        </p:spPr>
        <p:txBody>
          <a:bodyPr wrap="square" rtlCol="0">
            <a:noAutofit/>
          </a:bodyPr>
          <a:lstStyle/>
          <a:p>
            <a:pPr algn="r"/>
            <a:r>
              <a:rPr lang="en-US" sz="625" b="1" dirty="0">
                <a:solidFill>
                  <a:schemeClr val="tx1"/>
                </a:solidFill>
                <a:latin typeface="Verdana" panose="020B0604030504040204" pitchFamily="34" charset="0"/>
                <a:ea typeface="Verdana" panose="020B0604030504040204" pitchFamily="34" charset="0"/>
                <a:cs typeface="Verdana" panose="020B0604030504040204" pitchFamily="34" charset="0"/>
              </a:rPr>
              <a:t>Skin cells at 20x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801629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Immunology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A5C40EB-61C2-3944-9EB5-7BAB58019D4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872" y="240110"/>
            <a:ext cx="8658256" cy="4256769"/>
          </a:xfrm>
          <a:prstGeom prst="rect">
            <a:avLst/>
          </a:prstGeom>
        </p:spPr>
      </p:pic>
      <p:grpSp>
        <p:nvGrpSpPr>
          <p:cNvPr id="17" name="Group 16">
            <a:extLst>
              <a:ext uri="{FF2B5EF4-FFF2-40B4-BE49-F238E27FC236}">
                <a16:creationId xmlns:a16="http://schemas.microsoft.com/office/drawing/2014/main" id="{C4320285-4BD1-E84A-871D-A4286603D991}"/>
              </a:ext>
            </a:extLst>
          </p:cNvPr>
          <p:cNvGrpSpPr/>
          <p:nvPr userDrawn="1"/>
        </p:nvGrpSpPr>
        <p:grpSpPr>
          <a:xfrm>
            <a:off x="242637" y="3532475"/>
            <a:ext cx="8658727" cy="969671"/>
            <a:chOff x="386615" y="5651959"/>
            <a:chExt cx="13853963" cy="1551474"/>
          </a:xfrm>
        </p:grpSpPr>
        <p:sp>
          <p:nvSpPr>
            <p:cNvPr id="19" name="Rectangle 18">
              <a:extLst>
                <a:ext uri="{FF2B5EF4-FFF2-40B4-BE49-F238E27FC236}">
                  <a16:creationId xmlns:a16="http://schemas.microsoft.com/office/drawing/2014/main" id="{4020A94F-1CAB-A142-9990-5B364FFED1BB}"/>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62D454ED-5B51-544F-AD62-DDE3EBAEE8F7}"/>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EC9ADB92-8172-AF4D-97D3-82072EF22F4F}"/>
              </a:ext>
            </a:extLst>
          </p:cNvPr>
          <p:cNvSpPr txBox="1"/>
          <p:nvPr userDrawn="1"/>
        </p:nvSpPr>
        <p:spPr>
          <a:xfrm>
            <a:off x="6120849" y="3653468"/>
            <a:ext cx="2357309" cy="591798"/>
          </a:xfrm>
          <a:prstGeom prst="rect">
            <a:avLst/>
          </a:prstGeom>
          <a:noFill/>
        </p:spPr>
        <p:txBody>
          <a:bodyPr wrap="square" rtlCol="0">
            <a:noAutofit/>
          </a:bodyPr>
          <a:lstStyle/>
          <a:p>
            <a:pPr algn="r"/>
            <a:r>
              <a:rPr lang="en-US" sz="625" b="1" dirty="0">
                <a:latin typeface="Verdana" panose="020B0604030504040204" pitchFamily="34" charset="0"/>
                <a:ea typeface="Verdana" panose="020B0604030504040204" pitchFamily="34" charset="0"/>
                <a:cs typeface="Verdana" panose="020B0604030504040204" pitchFamily="34" charset="0"/>
              </a:rPr>
              <a:t>Ulcerative colitis at 40x magnification</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273157"/>
            <a:ext cx="8658727" cy="1264584"/>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160555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Art_Immunology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EAA72C-3EA7-F44C-831D-A6A3FAF043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244642" y="240110"/>
            <a:ext cx="8658257" cy="4256769"/>
          </a:xfrm>
          <a:prstGeom prst="rect">
            <a:avLst/>
          </a:prstGeom>
        </p:spPr>
      </p:pic>
      <p:grpSp>
        <p:nvGrpSpPr>
          <p:cNvPr id="17" name="Group 16">
            <a:extLst>
              <a:ext uri="{FF2B5EF4-FFF2-40B4-BE49-F238E27FC236}">
                <a16:creationId xmlns:a16="http://schemas.microsoft.com/office/drawing/2014/main" id="{7AB85581-4FEB-A44D-B7CC-654267EB10AC}"/>
              </a:ext>
            </a:extLst>
          </p:cNvPr>
          <p:cNvGrpSpPr/>
          <p:nvPr userDrawn="1"/>
        </p:nvGrpSpPr>
        <p:grpSpPr>
          <a:xfrm>
            <a:off x="242637" y="3532475"/>
            <a:ext cx="8658727" cy="969671"/>
            <a:chOff x="386615" y="5651959"/>
            <a:chExt cx="13853963" cy="1551474"/>
          </a:xfrm>
        </p:grpSpPr>
        <p:sp>
          <p:nvSpPr>
            <p:cNvPr id="19" name="Rectangle 18">
              <a:extLst>
                <a:ext uri="{FF2B5EF4-FFF2-40B4-BE49-F238E27FC236}">
                  <a16:creationId xmlns:a16="http://schemas.microsoft.com/office/drawing/2014/main" id="{68716D98-D9DD-1C4C-8258-995F7E338138}"/>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2881589B-7D9F-834F-A4FC-B8D82BAB7218}"/>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59137278-0D96-6242-ACA5-3DB3686A507E}"/>
              </a:ext>
            </a:extLst>
          </p:cNvPr>
          <p:cNvSpPr txBox="1"/>
          <p:nvPr userDrawn="1"/>
        </p:nvSpPr>
        <p:spPr>
          <a:xfrm>
            <a:off x="6454140" y="3653468"/>
            <a:ext cx="2024018" cy="591798"/>
          </a:xfrm>
          <a:prstGeom prst="rect">
            <a:avLst/>
          </a:prstGeom>
          <a:noFill/>
        </p:spPr>
        <p:txBody>
          <a:bodyPr wrap="square" rtlCol="0">
            <a:noAutofit/>
          </a:bodyPr>
          <a:lstStyle/>
          <a:p>
            <a:pPr algn="r"/>
            <a:r>
              <a:rPr lang="en-US" sz="625" b="1" dirty="0">
                <a:latin typeface="Verdana" panose="020B0604030504040204" pitchFamily="34" charset="0"/>
                <a:ea typeface="Verdana" panose="020B0604030504040204" pitchFamily="34" charset="0"/>
                <a:cs typeface="Verdana" panose="020B0604030504040204" pitchFamily="34" charset="0"/>
              </a:rPr>
              <a:t>Leslie "Wren" </a:t>
            </a:r>
            <a:r>
              <a:rPr lang="en-US" sz="625" b="1" dirty="0" err="1">
                <a:latin typeface="Verdana" panose="020B0604030504040204" pitchFamily="34" charset="0"/>
                <a:ea typeface="Verdana" panose="020B0604030504040204" pitchFamily="34" charset="0"/>
                <a:cs typeface="Verdana" panose="020B0604030504040204" pitchFamily="34" charset="0"/>
              </a:rPr>
              <a:t>Vandever</a:t>
            </a:r>
            <a:r>
              <a:rPr lang="en-US" sz="625" b="1" dirty="0">
                <a:latin typeface="Verdana" panose="020B0604030504040204" pitchFamily="34" charset="0"/>
                <a:ea typeface="Verdana" panose="020B0604030504040204" pitchFamily="34" charset="0"/>
                <a:cs typeface="Verdana" panose="020B0604030504040204" pitchFamily="34" charset="0"/>
              </a:rPr>
              <a:t>, </a:t>
            </a:r>
            <a:r>
              <a:rPr lang="en-US" sz="625" b="1" i="1" dirty="0">
                <a:latin typeface="Verdana" panose="020B0604030504040204" pitchFamily="34" charset="0"/>
                <a:ea typeface="Verdana" panose="020B0604030504040204" pitchFamily="34" charset="0"/>
                <a:cs typeface="Verdana" panose="020B0604030504040204" pitchFamily="34" charset="0"/>
              </a:rPr>
              <a:t>Whooping Crane</a:t>
            </a:r>
          </a:p>
          <a:p>
            <a:pPr marL="0" marR="0" indent="0" algn="r" defTabSz="456383" rtl="0" eaLnBrk="1" fontAlgn="base" latinLnBrk="0" hangingPunct="1">
              <a:lnSpc>
                <a:spcPct val="100000"/>
              </a:lnSpc>
              <a:spcBef>
                <a:spcPct val="50000"/>
              </a:spcBef>
              <a:spcAft>
                <a:spcPct val="0"/>
              </a:spcAft>
              <a:buClrTx/>
              <a:buSzTx/>
              <a:buFontTx/>
              <a:buNone/>
              <a:tabLst/>
              <a:defRPr/>
            </a:pPr>
            <a:r>
              <a:rPr lang="en-US" sz="625" b="0" i="0" dirty="0">
                <a:latin typeface="Verdana" panose="020B0604030504040204" pitchFamily="34" charset="0"/>
                <a:ea typeface="Verdana" panose="020B0604030504040204" pitchFamily="34" charset="0"/>
                <a:cs typeface="Verdana" panose="020B0604030504040204" pitchFamily="34" charset="0"/>
              </a:rPr>
              <a:t>Wren is an artist, journalist, and patient advocate who focuses on living mindfully and well with rheumatoid arthritis.</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31764246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Art_Immunology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32AEE9-7449-0C48-B7A5-2053A8FB2E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102" y="240110"/>
            <a:ext cx="8658257" cy="4256769"/>
          </a:xfrm>
          <a:prstGeom prst="rect">
            <a:avLst/>
          </a:prstGeom>
        </p:spPr>
      </p:pic>
      <p:grpSp>
        <p:nvGrpSpPr>
          <p:cNvPr id="17" name="Group 16">
            <a:extLst>
              <a:ext uri="{FF2B5EF4-FFF2-40B4-BE49-F238E27FC236}">
                <a16:creationId xmlns:a16="http://schemas.microsoft.com/office/drawing/2014/main" id="{268779F3-A37C-D242-BE2A-8A7A5A7250EB}"/>
              </a:ext>
            </a:extLst>
          </p:cNvPr>
          <p:cNvGrpSpPr/>
          <p:nvPr userDrawn="1"/>
        </p:nvGrpSpPr>
        <p:grpSpPr>
          <a:xfrm>
            <a:off x="242637" y="3532475"/>
            <a:ext cx="8658727" cy="969671"/>
            <a:chOff x="386615" y="5651959"/>
            <a:chExt cx="13853963" cy="1551474"/>
          </a:xfrm>
        </p:grpSpPr>
        <p:sp>
          <p:nvSpPr>
            <p:cNvPr id="19" name="Rectangle 18">
              <a:extLst>
                <a:ext uri="{FF2B5EF4-FFF2-40B4-BE49-F238E27FC236}">
                  <a16:creationId xmlns:a16="http://schemas.microsoft.com/office/drawing/2014/main" id="{15F7EEE2-F55E-D44D-97D7-98B11A75609D}"/>
                </a:ext>
              </a:extLst>
            </p:cNvPr>
            <p:cNvSpPr/>
            <p:nvPr userDrawn="1"/>
          </p:nvSpPr>
          <p:spPr bwMode="auto">
            <a:xfrm flipV="1">
              <a:off x="386615" y="5651959"/>
              <a:ext cx="13853963" cy="1543047"/>
            </a:xfrm>
            <a:prstGeom prst="rect">
              <a:avLst/>
            </a:prstGeom>
            <a:solidFill>
              <a:schemeClr val="bg1">
                <a:alpha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A1918FF4-83CA-6E49-844F-BACE1FB97F23}"/>
                </a:ext>
              </a:extLst>
            </p:cNvPr>
            <p:cNvSpPr/>
            <p:nvPr userDrawn="1"/>
          </p:nvSpPr>
          <p:spPr bwMode="auto">
            <a:xfrm flipV="1">
              <a:off x="386615" y="5660386"/>
              <a:ext cx="13853963" cy="1543047"/>
            </a:xfrm>
            <a:prstGeom prst="rect">
              <a:avLst/>
            </a:prstGeom>
            <a:gradFill>
              <a:gsLst>
                <a:gs pos="100000">
                  <a:schemeClr val="bg1"/>
                </a:gs>
                <a:gs pos="28000">
                  <a:schemeClr val="bg1">
                    <a:alpha val="30000"/>
                  </a:schemeClr>
                </a:gs>
              </a:gsLst>
              <a:lin ang="8100000" scaled="0"/>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sp>
        <p:nvSpPr>
          <p:cNvPr id="21" name="TextBox 20">
            <a:extLst>
              <a:ext uri="{FF2B5EF4-FFF2-40B4-BE49-F238E27FC236}">
                <a16:creationId xmlns:a16="http://schemas.microsoft.com/office/drawing/2014/main" id="{C93B2FDF-841B-384B-909E-6125E8A5D151}"/>
              </a:ext>
            </a:extLst>
          </p:cNvPr>
          <p:cNvSpPr txBox="1"/>
          <p:nvPr userDrawn="1"/>
        </p:nvSpPr>
        <p:spPr>
          <a:xfrm>
            <a:off x="6454140" y="3653468"/>
            <a:ext cx="2024018" cy="591798"/>
          </a:xfrm>
          <a:prstGeom prst="rect">
            <a:avLst/>
          </a:prstGeom>
          <a:noFill/>
        </p:spPr>
        <p:txBody>
          <a:bodyPr wrap="square" rtlCol="0">
            <a:noAutofit/>
          </a:bodyPr>
          <a:lstStyle/>
          <a:p>
            <a:pPr algn="r"/>
            <a:r>
              <a:rPr lang="en-US" sz="625" b="1" dirty="0">
                <a:latin typeface="Verdana" panose="020B0604030504040204" pitchFamily="34" charset="0"/>
                <a:ea typeface="Verdana" panose="020B0604030504040204" pitchFamily="34" charset="0"/>
                <a:cs typeface="Verdana" panose="020B0604030504040204" pitchFamily="34" charset="0"/>
              </a:rPr>
              <a:t>Rhonda Fenwick, </a:t>
            </a:r>
            <a:r>
              <a:rPr lang="en-US" sz="625" b="1" i="1" dirty="0">
                <a:latin typeface="Verdana" panose="020B0604030504040204" pitchFamily="34" charset="0"/>
                <a:ea typeface="Verdana" panose="020B0604030504040204" pitchFamily="34" charset="0"/>
                <a:cs typeface="Verdana" panose="020B0604030504040204" pitchFamily="34" charset="0"/>
              </a:rPr>
              <a:t>Time is Now II</a:t>
            </a:r>
          </a:p>
          <a:p>
            <a:pPr marL="0" marR="0" indent="0" algn="r" defTabSz="456383" rtl="0" eaLnBrk="1" fontAlgn="base" latinLnBrk="0" hangingPunct="1">
              <a:lnSpc>
                <a:spcPct val="100000"/>
              </a:lnSpc>
              <a:spcBef>
                <a:spcPct val="50000"/>
              </a:spcBef>
              <a:spcAft>
                <a:spcPct val="0"/>
              </a:spcAft>
              <a:buClrTx/>
              <a:buSzTx/>
              <a:buFontTx/>
              <a:buNone/>
              <a:tabLst/>
              <a:defRPr/>
            </a:pPr>
            <a:r>
              <a:rPr lang="en-US" sz="625" b="0" i="0" dirty="0">
                <a:latin typeface="Verdana" panose="020B0604030504040204" pitchFamily="34" charset="0"/>
                <a:ea typeface="Verdana" panose="020B0604030504040204" pitchFamily="34" charset="0"/>
                <a:cs typeface="Verdana" panose="020B0604030504040204" pitchFamily="34" charset="0"/>
              </a:rPr>
              <a:t>Through her art, Rhonda has explored psoriasis, a chronic skin disorder she </a:t>
            </a:r>
            <a:br>
              <a:rPr lang="en-US" sz="625" b="0" i="0" dirty="0">
                <a:latin typeface="Verdana" panose="020B0604030504040204" pitchFamily="34" charset="0"/>
                <a:ea typeface="Verdana" panose="020B0604030504040204" pitchFamily="34" charset="0"/>
                <a:cs typeface="Verdana" panose="020B0604030504040204" pitchFamily="34" charset="0"/>
              </a:rPr>
            </a:br>
            <a:r>
              <a:rPr lang="en-US" sz="625" b="0" i="0" dirty="0">
                <a:latin typeface="Verdana" panose="020B0604030504040204" pitchFamily="34" charset="0"/>
                <a:ea typeface="Verdana" panose="020B0604030504040204" pitchFamily="34" charset="0"/>
                <a:cs typeface="Verdana" panose="020B0604030504040204" pitchFamily="34" charset="0"/>
              </a:rPr>
              <a:t>has lived with since the age of six.</a:t>
            </a:r>
          </a:p>
        </p:txBody>
      </p:sp>
      <p:sp>
        <p:nvSpPr>
          <p:cNvPr id="7" name="Rectangle 6">
            <a:extLst>
              <a:ext uri="{FF2B5EF4-FFF2-40B4-BE49-F238E27FC236}">
                <a16:creationId xmlns:a16="http://schemas.microsoft.com/office/drawing/2014/main" id="{FF6C7C0F-EE76-744B-BD4E-B4F347C9CDED}"/>
              </a:ext>
            </a:extLst>
          </p:cNvPr>
          <p:cNvSpPr/>
          <p:nvPr userDrawn="1"/>
        </p:nvSpPr>
        <p:spPr bwMode="auto">
          <a:xfrm flipV="1">
            <a:off x="242637" y="2745100"/>
            <a:ext cx="8658727" cy="792642"/>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 name="Title 1"/>
          <p:cNvSpPr>
            <a:spLocks noGrp="1"/>
          </p:cNvSpPr>
          <p:nvPr>
            <p:ph type="title" hasCustomPrompt="1"/>
          </p:nvPr>
        </p:nvSpPr>
        <p:spPr>
          <a:xfrm>
            <a:off x="614765" y="2746375"/>
            <a:ext cx="7838673" cy="450452"/>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480060" rtl="0" eaLnBrk="1" fontAlgn="auto" latinLnBrk="0" hangingPunct="1">
              <a:lnSpc>
                <a:spcPct val="90000"/>
              </a:lnSpc>
              <a:spcBef>
                <a:spcPts val="0"/>
              </a:spcBef>
              <a:spcAft>
                <a:spcPts val="0"/>
              </a:spcAft>
              <a:buClrTx/>
              <a:buSzTx/>
              <a:buFontTx/>
              <a:buNone/>
              <a:tabLst/>
              <a:defRPr kumimoji="0" lang="en-US" sz="2125" b="1" i="0" u="none" strike="noStrike" kern="0" cap="none" spc="0" normalizeH="0" baseline="0" noProof="0">
                <a:ln>
                  <a:noFill/>
                </a:ln>
                <a:solidFill>
                  <a:schemeClr val="bg1"/>
                </a:solidFill>
                <a:effectLst/>
                <a:uLnTx/>
                <a:uFillTx/>
                <a:latin typeface="Verdana" charset="0"/>
                <a:ea typeface="Verdana" charset="0"/>
                <a:cs typeface="Verdana" charset="0"/>
                <a:sym typeface="Arial" pitchFamily="-65" charset="0"/>
              </a:defRPr>
            </a:lvl1pPr>
          </a:lstStyle>
          <a:p>
            <a:pPr marL="0" marR="0" lvl="0" indent="0" algn="l" defTabSz="480060" rtl="0" eaLnBrk="1" fontAlgn="auto" latinLnBrk="0" hangingPunct="1">
              <a:lnSpc>
                <a:spcPct val="100000"/>
              </a:lnSpc>
              <a:spcBef>
                <a:spcPts val="0"/>
              </a:spcBef>
              <a:spcAft>
                <a:spcPts val="0"/>
              </a:spcAft>
              <a:buClrTx/>
              <a:buSzTx/>
              <a:buFontTx/>
              <a:buNone/>
              <a:tabLst/>
              <a:defRPr/>
            </a:pPr>
            <a:r>
              <a:rPr lang="en-US" dirty="0"/>
              <a:t>Title goes here</a:t>
            </a:r>
          </a:p>
        </p:txBody>
      </p:sp>
      <p:sp>
        <p:nvSpPr>
          <p:cNvPr id="12" name="Text Placeholder 11">
            <a:extLst>
              <a:ext uri="{FF2B5EF4-FFF2-40B4-BE49-F238E27FC236}">
                <a16:creationId xmlns:a16="http://schemas.microsoft.com/office/drawing/2014/main" id="{36002EE6-F7F8-F147-BAFA-A8A58397B11D}"/>
              </a:ext>
            </a:extLst>
          </p:cNvPr>
          <p:cNvSpPr>
            <a:spLocks noGrp="1"/>
          </p:cNvSpPr>
          <p:nvPr>
            <p:ph type="body" sz="quarter" idx="12" hasCustomPrompt="1"/>
          </p:nvPr>
        </p:nvSpPr>
        <p:spPr>
          <a:xfrm>
            <a:off x="616155" y="3214687"/>
            <a:ext cx="7861095" cy="301626"/>
          </a:xfrm>
        </p:spPr>
        <p:txBody>
          <a:bodyPr/>
          <a:lstStyle>
            <a:lvl1pPr marL="0" indent="0">
              <a:buNone/>
              <a:defRPr sz="1125">
                <a:solidFill>
                  <a:schemeClr val="bg1"/>
                </a:solidFill>
              </a:defRPr>
            </a:lvl1pPr>
          </a:lstStyle>
          <a:p>
            <a:pPr lvl="0"/>
            <a:r>
              <a:rPr lang="en-US" dirty="0"/>
              <a:t>Subtitle goes here</a:t>
            </a:r>
          </a:p>
        </p:txBody>
      </p:sp>
      <p:sp>
        <p:nvSpPr>
          <p:cNvPr id="3" name="Text Placeholder 2">
            <a:extLst>
              <a:ext uri="{FF2B5EF4-FFF2-40B4-BE49-F238E27FC236}">
                <a16:creationId xmlns:a16="http://schemas.microsoft.com/office/drawing/2014/main" id="{C88C3CBF-C1A4-F94D-856C-451D04F90D5F}"/>
              </a:ext>
            </a:extLst>
          </p:cNvPr>
          <p:cNvSpPr>
            <a:spLocks noGrp="1"/>
          </p:cNvSpPr>
          <p:nvPr>
            <p:ph type="body" sz="quarter" idx="11" hasCustomPrompt="1"/>
          </p:nvPr>
        </p:nvSpPr>
        <p:spPr>
          <a:xfrm>
            <a:off x="613406" y="3839082"/>
            <a:ext cx="5358355" cy="593023"/>
          </a:xfrm>
        </p:spPr>
        <p:txBody>
          <a:bodyPr/>
          <a:lstStyle>
            <a:lvl1pPr marL="0" indent="0">
              <a:spcBef>
                <a:spcPts val="0"/>
              </a:spcBef>
              <a:buNone/>
              <a:defRPr sz="1125"/>
            </a:lvl1pPr>
          </a:lstStyle>
          <a:p>
            <a:pPr lvl="0"/>
            <a:r>
              <a:rPr lang="en-US" dirty="0"/>
              <a:t>Title</a:t>
            </a:r>
            <a:br>
              <a:rPr lang="en-US" dirty="0"/>
            </a:br>
            <a:r>
              <a:rPr lang="en-US" dirty="0"/>
              <a:t>Legal Entity</a:t>
            </a:r>
            <a:br>
              <a:rPr lang="en-US" dirty="0"/>
            </a:br>
            <a:r>
              <a:rPr lang="en-US" dirty="0"/>
              <a:t>Date</a:t>
            </a:r>
          </a:p>
        </p:txBody>
      </p:sp>
      <p:sp>
        <p:nvSpPr>
          <p:cNvPr id="18" name="Text Placeholder 17">
            <a:extLst>
              <a:ext uri="{FF2B5EF4-FFF2-40B4-BE49-F238E27FC236}">
                <a16:creationId xmlns:a16="http://schemas.microsoft.com/office/drawing/2014/main" id="{12216977-3177-7341-BD44-DC5C6B41E432}"/>
              </a:ext>
            </a:extLst>
          </p:cNvPr>
          <p:cNvSpPr>
            <a:spLocks noGrp="1"/>
          </p:cNvSpPr>
          <p:nvPr>
            <p:ph type="body" sz="quarter" idx="13" hasCustomPrompt="1"/>
          </p:nvPr>
        </p:nvSpPr>
        <p:spPr>
          <a:xfrm>
            <a:off x="616148" y="3652243"/>
            <a:ext cx="5358355" cy="178594"/>
          </a:xfrm>
        </p:spPr>
        <p:txBody>
          <a:bodyPr/>
          <a:lstStyle>
            <a:lvl1pPr marL="0" indent="0">
              <a:spcBef>
                <a:spcPts val="0"/>
              </a:spcBef>
              <a:buNone/>
              <a:defRPr sz="1125" b="1"/>
            </a:lvl1pPr>
            <a:lvl2pPr marL="175617" indent="0">
              <a:buNone/>
              <a:defRPr/>
            </a:lvl2pPr>
            <a:lvl3pPr marL="397764" indent="0">
              <a:buNone/>
              <a:defRPr/>
            </a:lvl3pPr>
            <a:lvl4pPr marL="672084" indent="0">
              <a:buNone/>
              <a:defRPr/>
            </a:lvl4pPr>
            <a:lvl5pPr marL="972622" indent="0">
              <a:buNone/>
              <a:defRPr/>
            </a:lvl5pPr>
          </a:lstStyle>
          <a:p>
            <a:pPr lvl="0"/>
            <a:r>
              <a:rPr lang="en-US" dirty="0"/>
              <a:t>Name</a:t>
            </a:r>
          </a:p>
        </p:txBody>
      </p:sp>
    </p:spTree>
    <p:extLst>
      <p:ext uri="{BB962C8B-B14F-4D97-AF65-F5344CB8AC3E}">
        <p14:creationId xmlns:p14="http://schemas.microsoft.com/office/powerpoint/2010/main" val="13963421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454025" y="1284884"/>
            <a:ext cx="8235950" cy="3284735"/>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9219" name="Rectangle 1"/>
          <p:cNvSpPr>
            <a:spLocks noGrp="1" noChangeArrowheads="1"/>
          </p:cNvSpPr>
          <p:nvPr>
            <p:ph type="title"/>
          </p:nvPr>
        </p:nvSpPr>
        <p:spPr bwMode="auto">
          <a:xfrm>
            <a:off x="454025" y="283843"/>
            <a:ext cx="7609320" cy="34624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dirty="0">
                <a:sym typeface="Arial" pitchFamily="-65" charset="0"/>
              </a:rPr>
              <a:t>Click to edit Master title style</a:t>
            </a:r>
          </a:p>
        </p:txBody>
      </p:sp>
      <p:sp>
        <p:nvSpPr>
          <p:cNvPr id="6" name="Slide Number Placeholder 5"/>
          <p:cNvSpPr>
            <a:spLocks noGrp="1"/>
          </p:cNvSpPr>
          <p:nvPr>
            <p:ph type="sldNum" sz="quarter" idx="4"/>
          </p:nvPr>
        </p:nvSpPr>
        <p:spPr>
          <a:xfrm>
            <a:off x="8689976" y="4707076"/>
            <a:ext cx="340800" cy="250031"/>
          </a:xfrm>
          <a:prstGeom prst="rect">
            <a:avLst/>
          </a:prstGeom>
        </p:spPr>
        <p:txBody>
          <a:bodyPr vert="horz" lIns="91440" tIns="45720" rIns="91440" bIns="45720" rtlCol="0" anchor="ctr"/>
          <a:lstStyle>
            <a:lvl1pPr algn="r">
              <a:defRPr sz="6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dirty="0"/>
          </a:p>
        </p:txBody>
      </p:sp>
      <p:pic>
        <p:nvPicPr>
          <p:cNvPr id="10" name="Picture 9">
            <a:extLst>
              <a:ext uri="{FF2B5EF4-FFF2-40B4-BE49-F238E27FC236}">
                <a16:creationId xmlns:a16="http://schemas.microsoft.com/office/drawing/2014/main" id="{70F78AE0-0E0F-0244-97BD-6B207DBB653F}"/>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7228367" y="4489187"/>
            <a:ext cx="1557072" cy="628491"/>
          </a:xfrm>
          <a:prstGeom prst="rect">
            <a:avLst/>
          </a:prstGeom>
        </p:spPr>
      </p:pic>
    </p:spTree>
    <p:extLst>
      <p:ext uri="{BB962C8B-B14F-4D97-AF65-F5344CB8AC3E}">
        <p14:creationId xmlns:p14="http://schemas.microsoft.com/office/powerpoint/2010/main" val="200251472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886" r:id="rId10"/>
    <p:sldLayoutId id="2147483731" r:id="rId11"/>
    <p:sldLayoutId id="2147483806" r:id="rId12"/>
    <p:sldLayoutId id="2147483807" r:id="rId13"/>
    <p:sldLayoutId id="2147483808" r:id="rId14"/>
    <p:sldLayoutId id="2147483688" r:id="rId15"/>
    <p:sldLayoutId id="2147483689" r:id="rId16"/>
    <p:sldLayoutId id="2147483690" r:id="rId17"/>
    <p:sldLayoutId id="2147483691" r:id="rId18"/>
    <p:sldLayoutId id="2147483692" r:id="rId19"/>
    <p:sldLayoutId id="2147483693" r:id="rId20"/>
    <p:sldLayoutId id="2147483730" r:id="rId21"/>
    <p:sldLayoutId id="2147483695" r:id="rId22"/>
    <p:sldLayoutId id="2147483700" r:id="rId23"/>
    <p:sldLayoutId id="2147483937" r:id="rId24"/>
    <p:sldLayoutId id="2147483943" r:id="rId25"/>
    <p:sldLayoutId id="2147483938" r:id="rId26"/>
    <p:sldLayoutId id="2147483942" r:id="rId27"/>
    <p:sldLayoutId id="2147483697" r:id="rId28"/>
    <p:sldLayoutId id="2147483891" r:id="rId29"/>
    <p:sldLayoutId id="2147483892" r:id="rId30"/>
    <p:sldLayoutId id="2147483698" r:id="rId31"/>
    <p:sldLayoutId id="2147483699" r:id="rId32"/>
    <p:sldLayoutId id="2147483702" r:id="rId33"/>
    <p:sldLayoutId id="2147483703" r:id="rId34"/>
    <p:sldLayoutId id="2147483704" r:id="rId35"/>
    <p:sldLayoutId id="2147483706" r:id="rId36"/>
    <p:sldLayoutId id="2147483733" r:id="rId37"/>
    <p:sldLayoutId id="2147483812" r:id="rId38"/>
    <p:sldLayoutId id="2147483813" r:id="rId39"/>
    <p:sldLayoutId id="2147483707" r:id="rId40"/>
    <p:sldLayoutId id="2147483709" r:id="rId41"/>
    <p:sldLayoutId id="2147483710" r:id="rId42"/>
    <p:sldLayoutId id="2147483711" r:id="rId43"/>
    <p:sldLayoutId id="2147483712" r:id="rId44"/>
    <p:sldLayoutId id="2147483713" r:id="rId45"/>
    <p:sldLayoutId id="2147483939" r:id="rId46"/>
    <p:sldLayoutId id="2147483941" r:id="rId47"/>
    <p:sldLayoutId id="2147483944" r:id="rId48"/>
  </p:sldLayoutIdLst>
  <p:transition>
    <p:fade/>
  </p:transition>
  <p:hf hdr="0" ftr="0" dt="0"/>
  <p:txStyles>
    <p:titleStyle>
      <a:lvl1pPr algn="l" rtl="0" eaLnBrk="1" fontAlgn="base" hangingPunct="1">
        <a:lnSpc>
          <a:spcPct val="90000"/>
        </a:lnSpc>
        <a:spcBef>
          <a:spcPct val="0"/>
        </a:spcBef>
        <a:spcAft>
          <a:spcPct val="0"/>
        </a:spcAft>
        <a:defRPr sz="2500" b="1">
          <a:solidFill>
            <a:srgbClr val="212121"/>
          </a:solidFill>
          <a:latin typeface="Verdana" charset="0"/>
          <a:ea typeface="Verdana" charset="0"/>
          <a:cs typeface="Verdana" charset="0"/>
          <a:sym typeface="Arial" pitchFamily="-65" charset="0"/>
        </a:defRPr>
      </a:lvl1pPr>
      <a:lvl2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5pPr>
      <a:lvl6pPr marL="216027"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432054"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648081"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864108"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p:bodyStyle>
    <p:otherStyle>
      <a:defPPr>
        <a:defRPr lang="en-US"/>
      </a:defPPr>
      <a:lvl1pPr marL="0" algn="l" defTabSz="216027" rtl="0" eaLnBrk="1" latinLnBrk="0" hangingPunct="1">
        <a:defRPr sz="825" kern="1200">
          <a:solidFill>
            <a:schemeClr val="tx1"/>
          </a:solidFill>
          <a:latin typeface="+mn-lt"/>
          <a:ea typeface="+mn-ea"/>
          <a:cs typeface="+mn-cs"/>
        </a:defRPr>
      </a:lvl1pPr>
      <a:lvl2pPr marL="216027" algn="l" defTabSz="216027" rtl="0" eaLnBrk="1" latinLnBrk="0" hangingPunct="1">
        <a:defRPr sz="825" kern="1200">
          <a:solidFill>
            <a:schemeClr val="tx1"/>
          </a:solidFill>
          <a:latin typeface="+mn-lt"/>
          <a:ea typeface="+mn-ea"/>
          <a:cs typeface="+mn-cs"/>
        </a:defRPr>
      </a:lvl2pPr>
      <a:lvl3pPr marL="432054" algn="l" defTabSz="216027" rtl="0" eaLnBrk="1" latinLnBrk="0" hangingPunct="1">
        <a:defRPr sz="825" kern="1200">
          <a:solidFill>
            <a:schemeClr val="tx1"/>
          </a:solidFill>
          <a:latin typeface="+mn-lt"/>
          <a:ea typeface="+mn-ea"/>
          <a:cs typeface="+mn-cs"/>
        </a:defRPr>
      </a:lvl3pPr>
      <a:lvl4pPr marL="648081" algn="l" defTabSz="216027" rtl="0" eaLnBrk="1" latinLnBrk="0" hangingPunct="1">
        <a:defRPr sz="825" kern="1200">
          <a:solidFill>
            <a:schemeClr val="tx1"/>
          </a:solidFill>
          <a:latin typeface="+mn-lt"/>
          <a:ea typeface="+mn-ea"/>
          <a:cs typeface="+mn-cs"/>
        </a:defRPr>
      </a:lvl4pPr>
      <a:lvl5pPr marL="864108" algn="l" defTabSz="216027" rtl="0" eaLnBrk="1" latinLnBrk="0" hangingPunct="1">
        <a:defRPr sz="825" kern="1200">
          <a:solidFill>
            <a:schemeClr val="tx1"/>
          </a:solidFill>
          <a:latin typeface="+mn-lt"/>
          <a:ea typeface="+mn-ea"/>
          <a:cs typeface="+mn-cs"/>
        </a:defRPr>
      </a:lvl5pPr>
      <a:lvl6pPr marL="1080135" algn="l" defTabSz="216027" rtl="0" eaLnBrk="1" latinLnBrk="0" hangingPunct="1">
        <a:defRPr sz="825" kern="1200">
          <a:solidFill>
            <a:schemeClr val="tx1"/>
          </a:solidFill>
          <a:latin typeface="+mn-lt"/>
          <a:ea typeface="+mn-ea"/>
          <a:cs typeface="+mn-cs"/>
        </a:defRPr>
      </a:lvl6pPr>
      <a:lvl7pPr marL="1296162" algn="l" defTabSz="216027" rtl="0" eaLnBrk="1" latinLnBrk="0" hangingPunct="1">
        <a:defRPr sz="825" kern="1200">
          <a:solidFill>
            <a:schemeClr val="tx1"/>
          </a:solidFill>
          <a:latin typeface="+mn-lt"/>
          <a:ea typeface="+mn-ea"/>
          <a:cs typeface="+mn-cs"/>
        </a:defRPr>
      </a:lvl7pPr>
      <a:lvl8pPr marL="1512189" algn="l" defTabSz="216027" rtl="0" eaLnBrk="1" latinLnBrk="0" hangingPunct="1">
        <a:defRPr sz="825" kern="1200">
          <a:solidFill>
            <a:schemeClr val="tx1"/>
          </a:solidFill>
          <a:latin typeface="+mn-lt"/>
          <a:ea typeface="+mn-ea"/>
          <a:cs typeface="+mn-cs"/>
        </a:defRPr>
      </a:lvl8pPr>
      <a:lvl9pPr marL="1728216" algn="l" defTabSz="216027" rtl="0" eaLnBrk="1" latinLnBrk="0" hangingPunct="1">
        <a:defRPr sz="8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18.jpe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tree in a city&#10;&#10;Description automatically generated">
            <a:extLst>
              <a:ext uri="{FF2B5EF4-FFF2-40B4-BE49-F238E27FC236}">
                <a16:creationId xmlns:a16="http://schemas.microsoft.com/office/drawing/2014/main" id="{1D70CF15-80BF-4340-BA1F-09D25FF8F7E3}"/>
              </a:ext>
            </a:extLst>
          </p:cNvPr>
          <p:cNvPicPr>
            <a:picLocks noGrp="1" noChangeAspect="1"/>
          </p:cNvPicPr>
          <p:nvPr>
            <p:ph type="pic" sz="quarter" idx="14"/>
          </p:nvPr>
        </p:nvPicPr>
        <p:blipFill>
          <a:blip r:embed="rId3"/>
          <a:srcRect t="825" b="825"/>
          <a:stretch>
            <a:fillRect/>
          </a:stretch>
        </p:blipFill>
        <p:spPr>
          <a:xfrm>
            <a:off x="241102" y="240111"/>
            <a:ext cx="8658256" cy="4314280"/>
          </a:xfrm>
        </p:spPr>
      </p:pic>
      <p:sp>
        <p:nvSpPr>
          <p:cNvPr id="15" name="Rectangle 14">
            <a:extLst>
              <a:ext uri="{FF2B5EF4-FFF2-40B4-BE49-F238E27FC236}">
                <a16:creationId xmlns:a16="http://schemas.microsoft.com/office/drawing/2014/main" id="{B2D42605-2F51-574E-8AEE-62BC0EE19A1C}"/>
              </a:ext>
            </a:extLst>
          </p:cNvPr>
          <p:cNvSpPr/>
          <p:nvPr/>
        </p:nvSpPr>
        <p:spPr bwMode="auto">
          <a:xfrm flipV="1">
            <a:off x="244642" y="3924875"/>
            <a:ext cx="8658727" cy="629516"/>
          </a:xfrm>
          <a:prstGeom prst="rect">
            <a:avLst/>
          </a:prstGeom>
          <a:solidFill>
            <a:schemeClr val="accent3">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11" name="Rectangle 10">
            <a:extLst>
              <a:ext uri="{FF2B5EF4-FFF2-40B4-BE49-F238E27FC236}">
                <a16:creationId xmlns:a16="http://schemas.microsoft.com/office/drawing/2014/main" id="{0D0D3F70-5104-014D-8BBC-9E97C73B75E6}"/>
              </a:ext>
            </a:extLst>
          </p:cNvPr>
          <p:cNvSpPr/>
          <p:nvPr/>
        </p:nvSpPr>
        <p:spPr bwMode="auto">
          <a:xfrm flipV="1">
            <a:off x="244643" y="231885"/>
            <a:ext cx="8654716" cy="981088"/>
          </a:xfrm>
          <a:prstGeom prst="rect">
            <a:avLst/>
          </a:prstGeom>
          <a:solidFill>
            <a:schemeClr val="accent1">
              <a:alpha val="87000"/>
            </a:schemeClr>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bodyPr>
          <a:lstStyle/>
          <a:p>
            <a:pPr marL="0" marR="0" indent="0" algn="ctr" defTabSz="5715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err="1">
              <a:ln>
                <a:noFill/>
              </a:ln>
              <a:solidFill>
                <a:schemeClr val="bg1"/>
              </a:solidFill>
              <a:effectLst/>
              <a:latin typeface="Verdana" panose="020B0604030504040204" pitchFamily="34"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p:nvPr>
        </p:nvSpPr>
        <p:spPr>
          <a:xfrm>
            <a:off x="2074424" y="417683"/>
            <a:ext cx="7838673" cy="443198"/>
          </a:xfrm>
        </p:spPr>
        <p:txBody>
          <a:bodyPr anchor="ctr">
            <a:spAutoFit/>
          </a:bodyPr>
          <a:lstStyle/>
          <a:p>
            <a:r>
              <a:rPr lang="nl-BE" sz="1600" dirty="0"/>
              <a:t>Quelle est l’importance </a:t>
            </a:r>
            <a:r>
              <a:rPr lang="nl-BE" sz="1600" u="sng" dirty="0"/>
              <a:t>de la sécurité </a:t>
            </a:r>
            <a:r>
              <a:rPr lang="nl-BE" sz="1600" dirty="0"/>
              <a:t>dans le choix d’un </a:t>
            </a:r>
            <a:br>
              <a:rPr lang="nl-BE" sz="1600" dirty="0"/>
            </a:br>
            <a:r>
              <a:rPr lang="nl-BE" sz="1600" dirty="0"/>
              <a:t>traitement biologique pour votre patient atteint de RCH? </a:t>
            </a:r>
            <a:endParaRPr lang="en-US" sz="1600" dirty="0"/>
          </a:p>
        </p:txBody>
      </p:sp>
      <p:sp>
        <p:nvSpPr>
          <p:cNvPr id="3" name="Subtitle 2"/>
          <p:cNvSpPr>
            <a:spLocks noGrp="1"/>
          </p:cNvSpPr>
          <p:nvPr>
            <p:ph type="body" sz="quarter" idx="11"/>
          </p:nvPr>
        </p:nvSpPr>
        <p:spPr>
          <a:xfrm>
            <a:off x="1842519" y="4267824"/>
            <a:ext cx="6568749" cy="173124"/>
          </a:xfrm>
        </p:spPr>
        <p:txBody>
          <a:bodyPr wrap="square">
            <a:spAutoFit/>
          </a:bodyPr>
          <a:lstStyle/>
          <a:p>
            <a:r>
              <a:rPr lang="fy-NL" dirty="0">
                <a:solidFill>
                  <a:schemeClr val="bg1"/>
                </a:solidFill>
              </a:rPr>
              <a:t>Gastroenterologue, ULB hôpital Erasme</a:t>
            </a:r>
          </a:p>
        </p:txBody>
      </p:sp>
      <p:sp>
        <p:nvSpPr>
          <p:cNvPr id="9" name="Text Placeholder 8">
            <a:extLst>
              <a:ext uri="{FF2B5EF4-FFF2-40B4-BE49-F238E27FC236}">
                <a16:creationId xmlns:a16="http://schemas.microsoft.com/office/drawing/2014/main" id="{AE655307-B210-C64D-B6B8-05E37BB93A6E}"/>
              </a:ext>
            </a:extLst>
          </p:cNvPr>
          <p:cNvSpPr>
            <a:spLocks noGrp="1"/>
          </p:cNvSpPr>
          <p:nvPr>
            <p:ph type="body" sz="quarter" idx="13"/>
          </p:nvPr>
        </p:nvSpPr>
        <p:spPr>
          <a:xfrm>
            <a:off x="1842520" y="4024839"/>
            <a:ext cx="3299916" cy="178594"/>
          </a:xfrm>
        </p:spPr>
        <p:txBody>
          <a:bodyPr/>
          <a:lstStyle/>
          <a:p>
            <a:r>
              <a:rPr lang="en-GB">
                <a:solidFill>
                  <a:schemeClr val="bg1"/>
                </a:solidFill>
              </a:rPr>
              <a:t>Prof. Denis Franchimont </a:t>
            </a:r>
          </a:p>
        </p:txBody>
      </p:sp>
      <p:sp>
        <p:nvSpPr>
          <p:cNvPr id="17" name="Rectangle 16">
            <a:extLst>
              <a:ext uri="{FF2B5EF4-FFF2-40B4-BE49-F238E27FC236}">
                <a16:creationId xmlns:a16="http://schemas.microsoft.com/office/drawing/2014/main" id="{EEEB9BC6-D195-D74C-89EE-53889F321676}"/>
              </a:ext>
            </a:extLst>
          </p:cNvPr>
          <p:cNvSpPr/>
          <p:nvPr/>
        </p:nvSpPr>
        <p:spPr bwMode="auto">
          <a:xfrm>
            <a:off x="239096" y="231867"/>
            <a:ext cx="1488965" cy="98112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4" name="Picture 2" descr="Hôpital Erasme - Cliniques universitaires de Bruxelles - ULB - Home |  Facebook">
            <a:extLst>
              <a:ext uri="{FF2B5EF4-FFF2-40B4-BE49-F238E27FC236}">
                <a16:creationId xmlns:a16="http://schemas.microsoft.com/office/drawing/2014/main" id="{BED902C8-F225-D944-9997-9DC9003A9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83" y="223623"/>
            <a:ext cx="989350" cy="9893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enis Franchimont - Gastro-Entérologue à Bruxelles et Braine l'Alleud">
            <a:extLst>
              <a:ext uri="{FF2B5EF4-FFF2-40B4-BE49-F238E27FC236}">
                <a16:creationId xmlns:a16="http://schemas.microsoft.com/office/drawing/2014/main" id="{6150E13F-AEB9-FE42-9B90-F4546728B5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124" r="4086"/>
          <a:stretch/>
        </p:blipFill>
        <p:spPr bwMode="auto">
          <a:xfrm>
            <a:off x="615210" y="3754806"/>
            <a:ext cx="1026000" cy="1026000"/>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C2044A-9E58-4418-8A53-57FD04F549F9}"/>
              </a:ext>
            </a:extLst>
          </p:cNvPr>
          <p:cNvSpPr txBox="1"/>
          <p:nvPr/>
        </p:nvSpPr>
        <p:spPr>
          <a:xfrm rot="16200000">
            <a:off x="6106107" y="1959706"/>
            <a:ext cx="5823201" cy="200055"/>
          </a:xfrm>
          <a:prstGeom prst="rect">
            <a:avLst/>
          </a:prstGeom>
          <a:noFill/>
        </p:spPr>
        <p:txBody>
          <a:bodyPr wrap="square" rtlCol="0">
            <a:spAutoFit/>
          </a:bodyPr>
          <a:lstStyle/>
          <a:p>
            <a:pPr algn="l"/>
            <a:r>
              <a:rPr lang="en-US" sz="700" dirty="0">
                <a:latin typeface="Verdana" panose="020B0604030504040204" pitchFamily="34" charset="0"/>
                <a:ea typeface="Verdana" panose="020B0604030504040204" pitchFamily="34" charset="0"/>
                <a:cs typeface="Verdana" panose="020B0604030504040204" pitchFamily="34" charset="0"/>
              </a:rPr>
              <a:t>©Janssen-</a:t>
            </a:r>
            <a:r>
              <a:rPr lang="en-US" sz="700" dirty="0" err="1">
                <a:latin typeface="Verdana" panose="020B0604030504040204" pitchFamily="34" charset="0"/>
                <a:ea typeface="Verdana" panose="020B0604030504040204" pitchFamily="34" charset="0"/>
                <a:cs typeface="Verdana" panose="020B0604030504040204" pitchFamily="34" charset="0"/>
              </a:rPr>
              <a:t>Cilag</a:t>
            </a:r>
            <a:r>
              <a:rPr lang="en-US" sz="700" dirty="0">
                <a:latin typeface="Verdana" panose="020B0604030504040204" pitchFamily="34" charset="0"/>
                <a:ea typeface="Verdana" panose="020B0604030504040204" pitchFamily="34" charset="0"/>
                <a:cs typeface="Verdana" panose="020B0604030504040204" pitchFamily="34" charset="0"/>
              </a:rPr>
              <a:t> NV - CP-237679 – 3-jui-2021 - vu/er Luc Van Oevelen, </a:t>
            </a:r>
            <a:r>
              <a:rPr lang="en-US" sz="700" dirty="0" err="1">
                <a:latin typeface="Verdana" panose="020B0604030504040204" pitchFamily="34" charset="0"/>
                <a:ea typeface="Verdana" panose="020B0604030504040204" pitchFamily="34" charset="0"/>
                <a:cs typeface="Verdana" panose="020B0604030504040204" pitchFamily="34" charset="0"/>
              </a:rPr>
              <a:t>Antwerpseweg</a:t>
            </a:r>
            <a:r>
              <a:rPr lang="en-US" sz="700" dirty="0">
                <a:latin typeface="Verdana" panose="020B0604030504040204" pitchFamily="34" charset="0"/>
                <a:ea typeface="Verdana" panose="020B0604030504040204" pitchFamily="34" charset="0"/>
                <a:cs typeface="Verdana" panose="020B0604030504040204" pitchFamily="34" charset="0"/>
              </a:rPr>
              <a:t> 15-17, 2340 Beerse</a:t>
            </a:r>
          </a:p>
        </p:txBody>
      </p:sp>
    </p:spTree>
    <p:extLst>
      <p:ext uri="{BB962C8B-B14F-4D97-AF65-F5344CB8AC3E}">
        <p14:creationId xmlns:p14="http://schemas.microsoft.com/office/powerpoint/2010/main" val="25725109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207461-8E87-5043-8300-74C817EB1A3C}"/>
              </a:ext>
            </a:extLst>
          </p:cNvPr>
          <p:cNvSpPr>
            <a:spLocks noGrp="1"/>
          </p:cNvSpPr>
          <p:nvPr>
            <p:ph type="title"/>
          </p:nvPr>
        </p:nvSpPr>
        <p:spPr>
          <a:xfrm>
            <a:off x="454025" y="283843"/>
            <a:ext cx="7609320" cy="346249"/>
          </a:xfrm>
        </p:spPr>
        <p:txBody>
          <a:bodyPr/>
          <a:lstStyle/>
          <a:p>
            <a:r>
              <a:rPr lang="en-GB" dirty="0"/>
              <a:t>Key safety findings through maintenance Week 44 in randomised patients</a:t>
            </a:r>
            <a:endParaRPr lang="en-BE"/>
          </a:p>
        </p:txBody>
      </p:sp>
      <p:sp>
        <p:nvSpPr>
          <p:cNvPr id="4" name="Slide Number Placeholder 3">
            <a:extLst>
              <a:ext uri="{FF2B5EF4-FFF2-40B4-BE49-F238E27FC236}">
                <a16:creationId xmlns:a16="http://schemas.microsoft.com/office/drawing/2014/main" id="{6B484931-29DE-F14A-9EEB-6436802549F4}"/>
              </a:ext>
            </a:extLst>
          </p:cNvPr>
          <p:cNvSpPr>
            <a:spLocks noGrp="1"/>
          </p:cNvSpPr>
          <p:nvPr>
            <p:ph type="sldNum" sz="quarter" idx="4"/>
          </p:nvPr>
        </p:nvSpPr>
        <p:spPr>
          <a:xfrm>
            <a:off x="8730531" y="4723338"/>
            <a:ext cx="284759" cy="250031"/>
          </a:xfrm>
        </p:spPr>
        <p:txBody>
          <a:bodyPr/>
          <a:lstStyle/>
          <a:p>
            <a:fld id="{AD816501-AAE5-214E-B100-00C3DC5F5E3F}" type="slidenum">
              <a:rPr lang="en-US" smtClean="0"/>
              <a:pPr/>
              <a:t>10</a:t>
            </a:fld>
            <a:endParaRPr lang="en-US" dirty="0"/>
          </a:p>
        </p:txBody>
      </p:sp>
      <p:sp>
        <p:nvSpPr>
          <p:cNvPr id="7" name="Text Placeholder 6">
            <a:extLst>
              <a:ext uri="{FF2B5EF4-FFF2-40B4-BE49-F238E27FC236}">
                <a16:creationId xmlns:a16="http://schemas.microsoft.com/office/drawing/2014/main" id="{F8DF4300-36B2-FB4F-A145-AD6D2290295C}"/>
              </a:ext>
            </a:extLst>
          </p:cNvPr>
          <p:cNvSpPr>
            <a:spLocks noGrp="1"/>
          </p:cNvSpPr>
          <p:nvPr>
            <p:ph type="body" sz="quarter" idx="17"/>
          </p:nvPr>
        </p:nvSpPr>
        <p:spPr>
          <a:xfrm>
            <a:off x="451446" y="4709523"/>
            <a:ext cx="6286500" cy="206375"/>
          </a:xfrm>
        </p:spPr>
        <p:txBody>
          <a:bodyPr/>
          <a:lstStyle/>
          <a:p>
            <a:r>
              <a:rPr lang="en-GB" dirty="0"/>
              <a:t>*Week 44 in maintenance is 1 full year of UST treatment (8-week induction + 44-week maintenance = 52 weeks in total); **Patients who were in clinical response to UST IV induction dosing and were randomised to PBO SC on entry into this maintenance study; †Infection as assessed by the investigator; ‡Papillary renal cell carcinoma in a patient from the UST 90 mg q12w group and colon cancer in a patient from the UST 90 mg q8w group.</a:t>
            </a:r>
          </a:p>
          <a:p>
            <a:r>
              <a:rPr lang="en-US" dirty="0"/>
              <a:t>AE, adverse event; SAE, serious adverse event.</a:t>
            </a:r>
          </a:p>
          <a:p>
            <a:endParaRPr lang="en-US" dirty="0"/>
          </a:p>
          <a:p>
            <a:r>
              <a:rPr lang="en-US" dirty="0"/>
              <a:t>Sands BE, et al. N Engl J Med. 2019;381:1201-14.</a:t>
            </a:r>
          </a:p>
        </p:txBody>
      </p:sp>
      <p:sp>
        <p:nvSpPr>
          <p:cNvPr id="8" name="Content Placeholder 1">
            <a:extLst>
              <a:ext uri="{FF2B5EF4-FFF2-40B4-BE49-F238E27FC236}">
                <a16:creationId xmlns:a16="http://schemas.microsoft.com/office/drawing/2014/main" id="{9814E89D-358C-EE44-A1D0-8B09F473BFD8}"/>
              </a:ext>
            </a:extLst>
          </p:cNvPr>
          <p:cNvSpPr txBox="1">
            <a:spLocks/>
          </p:cNvSpPr>
          <p:nvPr/>
        </p:nvSpPr>
        <p:spPr bwMode="auto">
          <a:xfrm>
            <a:off x="451446" y="1047377"/>
            <a:ext cx="8121054" cy="18466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defTabSz="914400">
              <a:buFont typeface="Arial" pitchFamily="-65" charset="0"/>
              <a:buNone/>
            </a:pPr>
            <a:r>
              <a:rPr lang="en-US" sz="1200" kern="0" dirty="0">
                <a:solidFill>
                  <a:schemeClr val="accent1"/>
                </a:solidFill>
              </a:rPr>
              <a:t>Rates of key safety events remained similar between PBO and UST through 1 year*</a:t>
            </a:r>
          </a:p>
        </p:txBody>
      </p:sp>
      <p:graphicFrame>
        <p:nvGraphicFramePr>
          <p:cNvPr id="12" name="Content Placeholder 4">
            <a:extLst>
              <a:ext uri="{FF2B5EF4-FFF2-40B4-BE49-F238E27FC236}">
                <a16:creationId xmlns:a16="http://schemas.microsoft.com/office/drawing/2014/main" id="{E4DFDAF1-6764-3F42-AC64-04895189CBC6}"/>
              </a:ext>
            </a:extLst>
          </p:cNvPr>
          <p:cNvGraphicFramePr>
            <a:graphicFrameLocks/>
          </p:cNvGraphicFramePr>
          <p:nvPr>
            <p:extLst>
              <p:ext uri="{D42A27DB-BD31-4B8C-83A1-F6EECF244321}">
                <p14:modId xmlns:p14="http://schemas.microsoft.com/office/powerpoint/2010/main" val="2592363928"/>
              </p:ext>
            </p:extLst>
          </p:nvPr>
        </p:nvGraphicFramePr>
        <p:xfrm>
          <a:off x="458150" y="1302417"/>
          <a:ext cx="8304853" cy="3006345"/>
        </p:xfrm>
        <a:graphic>
          <a:graphicData uri="http://schemas.openxmlformats.org/drawingml/2006/table">
            <a:tbl>
              <a:tblPr firstRow="1" bandRow="1">
                <a:tableStyleId>{69012ECD-51FC-41F1-AA8D-1B2483CD663E}</a:tableStyleId>
              </a:tblPr>
              <a:tblGrid>
                <a:gridCol w="2760540">
                  <a:extLst>
                    <a:ext uri="{9D8B030D-6E8A-4147-A177-3AD203B41FA5}">
                      <a16:colId xmlns:a16="http://schemas.microsoft.com/office/drawing/2014/main" val="20000"/>
                    </a:ext>
                  </a:extLst>
                </a:gridCol>
                <a:gridCol w="1315420">
                  <a:extLst>
                    <a:ext uri="{9D8B030D-6E8A-4147-A177-3AD203B41FA5}">
                      <a16:colId xmlns:a16="http://schemas.microsoft.com/office/drawing/2014/main" val="20001"/>
                    </a:ext>
                  </a:extLst>
                </a:gridCol>
                <a:gridCol w="1409631">
                  <a:extLst>
                    <a:ext uri="{9D8B030D-6E8A-4147-A177-3AD203B41FA5}">
                      <a16:colId xmlns:a16="http://schemas.microsoft.com/office/drawing/2014/main" val="20002"/>
                    </a:ext>
                  </a:extLst>
                </a:gridCol>
                <a:gridCol w="1409631">
                  <a:extLst>
                    <a:ext uri="{9D8B030D-6E8A-4147-A177-3AD203B41FA5}">
                      <a16:colId xmlns:a16="http://schemas.microsoft.com/office/drawing/2014/main" val="20003"/>
                    </a:ext>
                  </a:extLst>
                </a:gridCol>
                <a:gridCol w="1409631">
                  <a:extLst>
                    <a:ext uri="{9D8B030D-6E8A-4147-A177-3AD203B41FA5}">
                      <a16:colId xmlns:a16="http://schemas.microsoft.com/office/drawing/2014/main" val="20004"/>
                    </a:ext>
                  </a:extLst>
                </a:gridCol>
              </a:tblGrid>
              <a:tr h="353118">
                <a:tc>
                  <a:txBody>
                    <a:bodyPr/>
                    <a:lstStyle/>
                    <a:p>
                      <a:endParaRPr lang="en-GB" sz="900" b="0" i="0" dirty="0">
                        <a:latin typeface="Verdana" panose="020B0604030504040204" pitchFamily="34" charset="0"/>
                        <a:ea typeface="Verdana" panose="020B0604030504040204" pitchFamily="34" charset="0"/>
                        <a:cs typeface="Verdana" panose="020B0604030504040204" pitchFamily="34" charset="0"/>
                      </a:endParaRPr>
                    </a:p>
                  </a:txBody>
                  <a:tcPr marT="0" marB="0"/>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PBO SC</a:t>
                      </a:r>
                      <a:r>
                        <a:rPr lang="en-GB" sz="900" b="1" i="0" baseline="0" dirty="0">
                          <a:latin typeface="Verdana" panose="020B0604030504040204" pitchFamily="34" charset="0"/>
                          <a:ea typeface="Verdana" panose="020B0604030504040204" pitchFamily="34" charset="0"/>
                          <a:cs typeface="Verdana" panose="020B0604030504040204" pitchFamily="34" charset="0"/>
                        </a:rPr>
                        <a:t>**</a:t>
                      </a:r>
                      <a:endParaRPr lang="en-GB" sz="900" b="1" i="0" dirty="0">
                        <a:latin typeface="Verdana" panose="020B0604030504040204" pitchFamily="34" charset="0"/>
                        <a:ea typeface="Verdana" panose="020B0604030504040204" pitchFamily="34" charset="0"/>
                        <a:cs typeface="Verdana" panose="020B0604030504040204" pitchFamily="34" charset="0"/>
                      </a:endParaRP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 90 mg SC q12w</a:t>
                      </a: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 90 mg SC</a:t>
                      </a:r>
                    </a:p>
                    <a:p>
                      <a:pPr algn="ctr"/>
                      <a:r>
                        <a:rPr lang="en-GB" sz="900" b="1" i="0" dirty="0">
                          <a:latin typeface="Verdana" panose="020B0604030504040204" pitchFamily="34" charset="0"/>
                          <a:ea typeface="Verdana" panose="020B0604030504040204" pitchFamily="34" charset="0"/>
                          <a:cs typeface="Verdana" panose="020B0604030504040204" pitchFamily="34" charset="0"/>
                        </a:rPr>
                        <a:t>q8w</a:t>
                      </a: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a:t>
                      </a:r>
                    </a:p>
                    <a:p>
                      <a:pPr algn="ctr"/>
                      <a:r>
                        <a:rPr lang="en-GB" sz="900" b="1" i="0" dirty="0">
                          <a:latin typeface="Verdana" panose="020B0604030504040204" pitchFamily="34" charset="0"/>
                          <a:ea typeface="Verdana" panose="020B0604030504040204" pitchFamily="34" charset="0"/>
                          <a:cs typeface="Verdana" panose="020B0604030504040204" pitchFamily="34" charset="0"/>
                        </a:rPr>
                        <a:t>dosages combined</a:t>
                      </a:r>
                    </a:p>
                  </a:txBody>
                  <a:tcPr marT="0" marB="0" anchor="ctr"/>
                </a:tc>
                <a:extLst>
                  <a:ext uri="{0D108BD9-81ED-4DB2-BD59-A6C34878D82A}">
                    <a16:rowId xmlns:a16="http://schemas.microsoft.com/office/drawing/2014/main" val="10000"/>
                  </a:ext>
                </a:extLst>
              </a:tr>
              <a:tr h="17655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Patients,</a:t>
                      </a:r>
                      <a:r>
                        <a:rPr lang="en-US" sz="900" b="0" i="0" baseline="0" dirty="0">
                          <a:latin typeface="Verdana" panose="020B0604030504040204" pitchFamily="34" charset="0"/>
                          <a:ea typeface="Verdana" panose="020B0604030504040204" pitchFamily="34" charset="0"/>
                          <a:cs typeface="Verdana" panose="020B0604030504040204" pitchFamily="34" charset="0"/>
                        </a:rPr>
                        <a:t> n</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175</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348</a:t>
                      </a:r>
                    </a:p>
                  </a:txBody>
                  <a:tcPr marL="9144" marR="9144" marT="0" marB="0" anchor="ctr"/>
                </a:tc>
                <a:extLst>
                  <a:ext uri="{0D108BD9-81ED-4DB2-BD59-A6C34878D82A}">
                    <a16:rowId xmlns:a16="http://schemas.microsoft.com/office/drawing/2014/main" val="10001"/>
                  </a:ext>
                </a:extLst>
              </a:tr>
              <a:tr h="35311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Average duration of follow-up, weeks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41.8</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42.0</a:t>
                      </a:r>
                    </a:p>
                  </a:txBody>
                  <a:tcPr marL="9144" marR="9144" marT="0" marB="0" anchor="ctr"/>
                </a:tc>
                <a:extLst>
                  <a:ext uri="{0D108BD9-81ED-4DB2-BD59-A6C34878D82A}">
                    <a16:rowId xmlns:a16="http://schemas.microsoft.com/office/drawing/2014/main" val="10002"/>
                  </a:ext>
                </a:extLst>
              </a:tr>
              <a:tr h="35311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Average exposure, </a:t>
                      </a:r>
                      <a:br>
                        <a:rPr lang="en-US" sz="900" b="0" i="0" dirty="0">
                          <a:latin typeface="Verdana" panose="020B0604030504040204" pitchFamily="34" charset="0"/>
                          <a:ea typeface="Verdana" panose="020B0604030504040204" pitchFamily="34" charset="0"/>
                          <a:cs typeface="Verdana" panose="020B0604030504040204" pitchFamily="34" charset="0"/>
                        </a:rPr>
                      </a:br>
                      <a:r>
                        <a:rPr lang="en-US" sz="900" b="0" i="0" dirty="0">
                          <a:latin typeface="Verdana" panose="020B0604030504040204" pitchFamily="34" charset="0"/>
                          <a:ea typeface="Verdana" panose="020B0604030504040204" pitchFamily="34" charset="0"/>
                          <a:cs typeface="Verdana" panose="020B0604030504040204" pitchFamily="34" charset="0"/>
                        </a:rPr>
                        <a:t>no. of administrations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7.1</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7.4</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7.4</a:t>
                      </a:r>
                    </a:p>
                  </a:txBody>
                  <a:tcPr marL="9144" marR="9144" marT="0" marB="0" anchor="ctr"/>
                </a:tc>
                <a:extLst>
                  <a:ext uri="{0D108BD9-81ED-4DB2-BD59-A6C34878D82A}">
                    <a16:rowId xmlns:a16="http://schemas.microsoft.com/office/drawing/2014/main" val="10003"/>
                  </a:ext>
                </a:extLst>
              </a:tr>
              <a:tr h="176558">
                <a:tc>
                  <a:txBody>
                    <a:bodyPr/>
                    <a:lstStyle/>
                    <a:p>
                      <a:pPr lvl="0"/>
                      <a:r>
                        <a:rPr lang="en-US" sz="900" b="0" i="0" dirty="0">
                          <a:latin typeface="Verdana" panose="020B0604030504040204" pitchFamily="34" charset="0"/>
                          <a:ea typeface="Verdana" panose="020B0604030504040204" pitchFamily="34" charset="0"/>
                          <a:cs typeface="Verdana" panose="020B0604030504040204" pitchFamily="34" charset="0"/>
                        </a:rPr>
                        <a:t>Patients who died,</a:t>
                      </a:r>
                      <a:r>
                        <a:rPr lang="en-US" sz="900" b="0" i="0" baseline="0" dirty="0">
                          <a:latin typeface="Verdana" panose="020B0604030504040204" pitchFamily="34" charset="0"/>
                          <a:ea typeface="Verdana" panose="020B0604030504040204" pitchFamily="34" charset="0"/>
                          <a:cs typeface="Verdana" panose="020B0604030504040204" pitchFamily="34" charset="0"/>
                        </a:rPr>
                        <a:t> n</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algn="ctr"/>
                      <a:r>
                        <a:rPr lang="en-US" sz="900" b="0" i="0" dirty="0">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algn="ctr"/>
                      <a:r>
                        <a:rPr lang="en-US" sz="900" b="0" i="0" dirty="0">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 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extLst>
                  <a:ext uri="{0D108BD9-81ED-4DB2-BD59-A6C34878D82A}">
                    <a16:rowId xmlns:a16="http://schemas.microsoft.com/office/drawing/2014/main" val="10004"/>
                  </a:ext>
                </a:extLst>
              </a:tr>
              <a:tr h="176558">
                <a:tc>
                  <a:txBody>
                    <a:bodyPr/>
                    <a:lstStyle/>
                    <a:p>
                      <a:pPr lvl="0"/>
                      <a:r>
                        <a:rPr lang="en-US" sz="900" b="0" i="0" dirty="0">
                          <a:latin typeface="Verdana" panose="020B0604030504040204" pitchFamily="34" charset="0"/>
                          <a:ea typeface="Verdana" panose="020B0604030504040204" pitchFamily="34" charset="0"/>
                          <a:cs typeface="Verdana" panose="020B0604030504040204" pitchFamily="34" charset="0"/>
                        </a:rPr>
                        <a:t>Patients</a:t>
                      </a:r>
                      <a:r>
                        <a:rPr lang="en-US" sz="900" b="0" i="0" baseline="0" dirty="0">
                          <a:latin typeface="Verdana" panose="020B0604030504040204" pitchFamily="34" charset="0"/>
                          <a:ea typeface="Verdana" panose="020B0604030504040204" pitchFamily="34" charset="0"/>
                          <a:cs typeface="Verdana" panose="020B0604030504040204" pitchFamily="34" charset="0"/>
                        </a:rPr>
                        <a:t> with ≥1, n (%)</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algn="ct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F3E3E"/>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F3E3E"/>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extLst>
                  <a:ext uri="{0D108BD9-81ED-4DB2-BD59-A6C34878D82A}">
                    <a16:rowId xmlns:a16="http://schemas.microsoft.com/office/drawing/2014/main" val="10005"/>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AEs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138 (78.9)</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119 (69.2)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136 (77.3)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255 (73.3)</a:t>
                      </a:r>
                    </a:p>
                  </a:txBody>
                  <a:tcPr marL="9144" marR="9144" marT="0" marB="0" anchor="ctr"/>
                </a:tc>
                <a:extLst>
                  <a:ext uri="{0D108BD9-81ED-4DB2-BD59-A6C34878D82A}">
                    <a16:rowId xmlns:a16="http://schemas.microsoft.com/office/drawing/2014/main" val="10006"/>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SAEs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 (9.7)</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 (7.6)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15 (8.5)</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28 (8.0)</a:t>
                      </a:r>
                    </a:p>
                  </a:txBody>
                  <a:tcPr marL="9144" marR="9144" marT="0" marB="0" anchor="ctr"/>
                </a:tc>
                <a:extLst>
                  <a:ext uri="{0D108BD9-81ED-4DB2-BD59-A6C34878D82A}">
                    <a16:rowId xmlns:a16="http://schemas.microsoft.com/office/drawing/2014/main" val="10007"/>
                  </a:ext>
                </a:extLst>
              </a:tr>
              <a:tr h="176558">
                <a:tc>
                  <a:txBody>
                    <a:bodyPr/>
                    <a:lstStyle/>
                    <a:p>
                      <a:pPr marL="119063" lvl="1" indent="0"/>
                      <a:r>
                        <a:rPr lang="en-US" sz="900" b="0" i="0" dirty="0">
                          <a:solidFill>
                            <a:schemeClr val="bg1"/>
                          </a:solidFill>
                          <a:latin typeface="Verdana" panose="020B0604030504040204" pitchFamily="34" charset="0"/>
                          <a:ea typeface="Verdana" panose="020B0604030504040204" pitchFamily="34" charset="0"/>
                          <a:cs typeface="Verdana" panose="020B0604030504040204" pitchFamily="34" charset="0"/>
                        </a:rPr>
                        <a:t>Infections</a:t>
                      </a:r>
                      <a:r>
                        <a:rPr lang="en-US" sz="900" b="0" i="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900" b="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81 (46.3)</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58 (33.7)</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86 (48.9)</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144 (41.4)</a:t>
                      </a:r>
                    </a:p>
                  </a:txBody>
                  <a:tcPr marL="9144" marR="9144" marT="0" marB="0" anchor="ctr">
                    <a:solidFill>
                      <a:schemeClr val="accent2"/>
                    </a:solidFill>
                  </a:tcPr>
                </a:tc>
                <a:extLst>
                  <a:ext uri="{0D108BD9-81ED-4DB2-BD59-A6C34878D82A}">
                    <a16:rowId xmlns:a16="http://schemas.microsoft.com/office/drawing/2014/main" val="10008"/>
                  </a:ext>
                </a:extLst>
              </a:tr>
              <a:tr h="176558">
                <a:tc>
                  <a:txBody>
                    <a:bodyPr/>
                    <a:lstStyle/>
                    <a:p>
                      <a:pPr marL="119063" lvl="1" indent="0"/>
                      <a:r>
                        <a:rPr lang="en-US" sz="900" b="0" i="0" dirty="0">
                          <a:solidFill>
                            <a:schemeClr val="bg1"/>
                          </a:solidFill>
                          <a:latin typeface="Verdana" panose="020B0604030504040204" pitchFamily="34" charset="0"/>
                          <a:ea typeface="Verdana" panose="020B0604030504040204" pitchFamily="34" charset="0"/>
                          <a:cs typeface="Verdana" panose="020B0604030504040204" pitchFamily="34" charset="0"/>
                        </a:rPr>
                        <a:t>Serious infections</a:t>
                      </a:r>
                      <a:r>
                        <a:rPr lang="en-US" sz="900" b="0" i="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900" b="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 (2.3)</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 (3.5)</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 (1.7)</a:t>
                      </a:r>
                    </a:p>
                  </a:txBody>
                  <a:tcPr marL="9144" marR="9144" marT="0" marB="0" anchor="ctr">
                    <a:solidFill>
                      <a:schemeClr val="accent2"/>
                    </a:solidFill>
                  </a:tcPr>
                </a:tc>
                <a:tc>
                  <a:txBody>
                    <a:bodyPr/>
                    <a:lstStyle/>
                    <a:p>
                      <a:pPr marL="0" marR="0" algn="ctr">
                        <a:lnSpc>
                          <a:spcPct val="107000"/>
                        </a:lnSpc>
                        <a:spcBef>
                          <a:spcPts val="0"/>
                        </a:spcBef>
                        <a:spcAft>
                          <a:spcPts val="0"/>
                        </a:spcAft>
                      </a:pPr>
                      <a:r>
                        <a:rPr lang="en-US" sz="9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9 (2.6)</a:t>
                      </a:r>
                    </a:p>
                  </a:txBody>
                  <a:tcPr marL="9144" marR="9144" marT="0" marB="0" anchor="ctr">
                    <a:solidFill>
                      <a:schemeClr val="accent2"/>
                    </a:solidFill>
                  </a:tcPr>
                </a:tc>
                <a:extLst>
                  <a:ext uri="{0D108BD9-81ED-4DB2-BD59-A6C34878D82A}">
                    <a16:rowId xmlns:a16="http://schemas.microsoft.com/office/drawing/2014/main" val="10009"/>
                  </a:ext>
                </a:extLst>
              </a:tr>
              <a:tr h="357967">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AEs</a:t>
                      </a:r>
                      <a:r>
                        <a:rPr lang="en-US" sz="900" b="0" i="0" baseline="0" dirty="0">
                          <a:latin typeface="Verdana" panose="020B0604030504040204" pitchFamily="34" charset="0"/>
                          <a:ea typeface="Verdana" panose="020B0604030504040204" pitchFamily="34" charset="0"/>
                          <a:cs typeface="Verdana" panose="020B0604030504040204" pitchFamily="34" charset="0"/>
                        </a:rPr>
                        <a:t> leading to discontinuation of study agent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20 (11.4)</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9 (5.2)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5 (2.8)</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14 (4.0)</a:t>
                      </a:r>
                    </a:p>
                  </a:txBody>
                  <a:tcPr marL="9144" marR="9144" marT="0" marB="0" anchor="ctr"/>
                </a:tc>
                <a:extLst>
                  <a:ext uri="{0D108BD9-81ED-4DB2-BD59-A6C34878D82A}">
                    <a16:rowId xmlns:a16="http://schemas.microsoft.com/office/drawing/2014/main" val="10010"/>
                  </a:ext>
                </a:extLst>
              </a:tr>
              <a:tr h="35311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Malignancies (excluding </a:t>
                      </a:r>
                      <a:br>
                        <a:rPr lang="en-US" sz="900" b="0" i="0" dirty="0">
                          <a:latin typeface="Verdana" panose="020B0604030504040204" pitchFamily="34" charset="0"/>
                          <a:ea typeface="Verdana" panose="020B0604030504040204" pitchFamily="34" charset="0"/>
                          <a:cs typeface="Verdana" panose="020B0604030504040204" pitchFamily="34" charset="0"/>
                        </a:rPr>
                      </a:br>
                      <a:r>
                        <a:rPr lang="en-US" sz="900" b="0" i="0" dirty="0">
                          <a:latin typeface="Verdana" panose="020B0604030504040204" pitchFamily="34" charset="0"/>
                          <a:ea typeface="Verdana" panose="020B0604030504040204" pitchFamily="34" charset="0"/>
                          <a:cs typeface="Verdana" panose="020B0604030504040204" pitchFamily="34" charset="0"/>
                        </a:rPr>
                        <a:t>non-melanoma</a:t>
                      </a:r>
                      <a:r>
                        <a:rPr lang="en-US" sz="900" b="0" i="0" baseline="0" dirty="0">
                          <a:latin typeface="Verdana" panose="020B0604030504040204" pitchFamily="34" charset="0"/>
                          <a:ea typeface="Verdana" panose="020B0604030504040204" pitchFamily="34" charset="0"/>
                          <a:cs typeface="Verdana" panose="020B0604030504040204" pitchFamily="34" charset="0"/>
                        </a:rPr>
                        <a:t> skin cancer</a:t>
                      </a:r>
                      <a:r>
                        <a:rPr lang="en-US" sz="900" b="0" i="0" dirty="0">
                          <a:latin typeface="Verdana" panose="020B0604030504040204" pitchFamily="34" charset="0"/>
                          <a:ea typeface="Verdana" panose="020B0604030504040204" pitchFamily="34" charset="0"/>
                          <a:cs typeface="Verdana" panose="020B0604030504040204" pitchFamily="34" charset="0"/>
                        </a:rPr>
                        <a:t>)</a:t>
                      </a:r>
                      <a:r>
                        <a:rPr lang="en-US" sz="900" b="0" i="0" baseline="30000" dirty="0">
                          <a:latin typeface="Verdana" panose="020B0604030504040204" pitchFamily="34" charset="0"/>
                          <a:ea typeface="Verdana" panose="020B0604030504040204" pitchFamily="34" charset="0"/>
                          <a:cs typeface="Verdana" panose="020B0604030504040204" pitchFamily="34" charset="0"/>
                        </a:rPr>
                        <a: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 (0.6)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 (0.6)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 (0.6)</a:t>
                      </a:r>
                    </a:p>
                  </a:txBody>
                  <a:tcPr marL="9144" marR="9144" marT="0" marB="0" anchor="ctr"/>
                </a:tc>
                <a:extLst>
                  <a:ext uri="{0D108BD9-81ED-4DB2-BD59-A6C34878D82A}">
                    <a16:rowId xmlns:a16="http://schemas.microsoft.com/office/drawing/2014/main" val="10011"/>
                  </a:ext>
                </a:extLst>
              </a:tr>
            </a:tbl>
          </a:graphicData>
        </a:graphic>
      </p:graphicFrame>
      <p:sp>
        <p:nvSpPr>
          <p:cNvPr id="13" name="Rectangle 12">
            <a:extLst>
              <a:ext uri="{FF2B5EF4-FFF2-40B4-BE49-F238E27FC236}">
                <a16:creationId xmlns:a16="http://schemas.microsoft.com/office/drawing/2014/main" id="{3A3F1CEE-D0C5-174E-B08C-DB0BD2CC9293}"/>
              </a:ext>
            </a:extLst>
          </p:cNvPr>
          <p:cNvSpPr/>
          <p:nvPr/>
        </p:nvSpPr>
        <p:spPr>
          <a:xfrm>
            <a:off x="8221917" y="-1762"/>
            <a:ext cx="92208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UNIFI</a:t>
            </a:r>
          </a:p>
        </p:txBody>
      </p:sp>
      <p:sp>
        <p:nvSpPr>
          <p:cNvPr id="9" name="TextBox 8">
            <a:extLst>
              <a:ext uri="{FF2B5EF4-FFF2-40B4-BE49-F238E27FC236}">
                <a16:creationId xmlns:a16="http://schemas.microsoft.com/office/drawing/2014/main" id="{98FCEE4A-16B6-4CD6-8A86-A3A0EA7680BE}"/>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2740823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E0D03C-5C25-5D4A-A9E2-DE2D262D97A5}"/>
              </a:ext>
            </a:extLst>
          </p:cNvPr>
          <p:cNvSpPr>
            <a:spLocks noGrp="1"/>
          </p:cNvSpPr>
          <p:nvPr>
            <p:ph type="title"/>
          </p:nvPr>
        </p:nvSpPr>
        <p:spPr>
          <a:xfrm>
            <a:off x="454025" y="284163"/>
            <a:ext cx="7608888" cy="276999"/>
          </a:xfrm>
        </p:spPr>
        <p:txBody>
          <a:bodyPr/>
          <a:lstStyle/>
          <a:p>
            <a:r>
              <a:rPr lang="en-GB" sz="2000" dirty="0"/>
              <a:t>UNIFI: Two years of maintenance from baseline</a:t>
            </a:r>
            <a:endParaRPr lang="en-BE" sz="2000" dirty="0"/>
          </a:p>
        </p:txBody>
      </p:sp>
      <p:sp>
        <p:nvSpPr>
          <p:cNvPr id="44" name="Text Placeholder 43">
            <a:extLst>
              <a:ext uri="{FF2B5EF4-FFF2-40B4-BE49-F238E27FC236}">
                <a16:creationId xmlns:a16="http://schemas.microsoft.com/office/drawing/2014/main" id="{42EEBAC0-DADC-B74C-A74A-9210DF565053}"/>
              </a:ext>
            </a:extLst>
          </p:cNvPr>
          <p:cNvSpPr>
            <a:spLocks noGrp="1"/>
          </p:cNvSpPr>
          <p:nvPr>
            <p:ph type="body" sz="quarter" idx="10"/>
          </p:nvPr>
        </p:nvSpPr>
        <p:spPr>
          <a:xfrm>
            <a:off x="454025" y="574494"/>
            <a:ext cx="8235950" cy="269304"/>
          </a:xfrm>
        </p:spPr>
        <p:txBody>
          <a:bodyPr/>
          <a:lstStyle/>
          <a:p>
            <a:r>
              <a:rPr lang="en-GB"/>
              <a:t>Key Safety Events During Ustekinumab Exposure</a:t>
            </a:r>
          </a:p>
        </p:txBody>
      </p:sp>
      <p:sp>
        <p:nvSpPr>
          <p:cNvPr id="4" name="Slide Number Placeholder 3">
            <a:extLst>
              <a:ext uri="{FF2B5EF4-FFF2-40B4-BE49-F238E27FC236}">
                <a16:creationId xmlns:a16="http://schemas.microsoft.com/office/drawing/2014/main" id="{41C3B58B-F780-B74D-BA8F-DA15D260B5BD}"/>
              </a:ext>
            </a:extLst>
          </p:cNvPr>
          <p:cNvSpPr>
            <a:spLocks noGrp="1"/>
          </p:cNvSpPr>
          <p:nvPr>
            <p:ph type="sldNum" sz="quarter" idx="4"/>
          </p:nvPr>
        </p:nvSpPr>
        <p:spPr>
          <a:xfrm>
            <a:off x="8730531" y="4723338"/>
            <a:ext cx="284759" cy="250031"/>
          </a:xfrm>
        </p:spPr>
        <p:txBody>
          <a:bodyPr/>
          <a:lstStyle/>
          <a:p>
            <a:fld id="{AD816501-AAE5-214E-B100-00C3DC5F5E3F}" type="slidenum">
              <a:rPr lang="en-US" smtClean="0"/>
              <a:pPr/>
              <a:t>11</a:t>
            </a:fld>
            <a:endParaRPr lang="en-US" dirty="0"/>
          </a:p>
        </p:txBody>
      </p:sp>
      <p:sp>
        <p:nvSpPr>
          <p:cNvPr id="14" name="Text Placeholder 13">
            <a:extLst>
              <a:ext uri="{FF2B5EF4-FFF2-40B4-BE49-F238E27FC236}">
                <a16:creationId xmlns:a16="http://schemas.microsoft.com/office/drawing/2014/main" id="{82A31891-CDF1-1743-8A77-296594921B76}"/>
              </a:ext>
            </a:extLst>
          </p:cNvPr>
          <p:cNvSpPr>
            <a:spLocks noGrp="1"/>
          </p:cNvSpPr>
          <p:nvPr>
            <p:ph type="body" sz="quarter" idx="17"/>
          </p:nvPr>
        </p:nvSpPr>
        <p:spPr>
          <a:xfrm>
            <a:off x="451446" y="4709523"/>
            <a:ext cx="6286500" cy="206375"/>
          </a:xfrm>
        </p:spPr>
        <p:txBody>
          <a:bodyPr/>
          <a:lstStyle/>
          <a:p>
            <a:r>
              <a:rPr lang="en-GB"/>
              <a:t>Number of treatment-emergent adverse events per 100 patient-years of follow-up and 95% confidence interval (rates by each year of follow-up) in the pooled ustekinumab ulcerative colitis safety cohort</a:t>
            </a:r>
          </a:p>
          <a:p>
            <a:r>
              <a:rPr lang="en-GB"/>
              <a:t>PBO: Based on all patients randomized to placebo; UST 1 Year: Based on all patients randomized to UST; UST 2 Year: Based on all patients who were treated in the LTE</a:t>
            </a:r>
          </a:p>
          <a:p>
            <a:endParaRPr lang="en-GB"/>
          </a:p>
          <a:p>
            <a:r>
              <a:rPr lang="en-GB"/>
              <a:t>Panaccione, R, et al. 15th Congress of ECCO; February 12-15, 2020; Vienna, Austria.</a:t>
            </a:r>
          </a:p>
        </p:txBody>
      </p:sp>
      <p:graphicFrame>
        <p:nvGraphicFramePr>
          <p:cNvPr id="31" name="Content Placeholder 16">
            <a:extLst>
              <a:ext uri="{FF2B5EF4-FFF2-40B4-BE49-F238E27FC236}">
                <a16:creationId xmlns:a16="http://schemas.microsoft.com/office/drawing/2014/main" id="{89C6D5F3-DA49-304E-B456-4A36A1D67AAC}"/>
              </a:ext>
            </a:extLst>
          </p:cNvPr>
          <p:cNvGraphicFramePr>
            <a:graphicFrameLocks/>
          </p:cNvGraphicFramePr>
          <p:nvPr>
            <p:extLst>
              <p:ext uri="{D42A27DB-BD31-4B8C-83A1-F6EECF244321}">
                <p14:modId xmlns:p14="http://schemas.microsoft.com/office/powerpoint/2010/main" val="2913540176"/>
              </p:ext>
            </p:extLst>
          </p:nvPr>
        </p:nvGraphicFramePr>
        <p:xfrm>
          <a:off x="254959" y="1126435"/>
          <a:ext cx="8637250" cy="336605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AB822FA4-2454-4B41-B244-C608E15AA32C}"/>
              </a:ext>
            </a:extLst>
          </p:cNvPr>
          <p:cNvSpPr txBox="1"/>
          <p:nvPr/>
        </p:nvSpPr>
        <p:spPr>
          <a:xfrm>
            <a:off x="1278834" y="3944179"/>
            <a:ext cx="1517374" cy="215444"/>
          </a:xfrm>
          <a:prstGeom prst="rect">
            <a:avLst/>
          </a:prstGeom>
          <a:noFill/>
        </p:spPr>
        <p:txBody>
          <a:bodyPr wrap="square" lIns="0" rIns="0" rtlCol="0" anchor="t">
            <a:spAutoFit/>
          </a:bodyPr>
          <a:lstStyle/>
          <a:p>
            <a:pPr algn="ctr"/>
            <a:r>
              <a:rPr lang="en-BE" sz="800" b="1">
                <a:latin typeface="Verdana" panose="020B0604030504040204" pitchFamily="34" charset="0"/>
                <a:ea typeface="Verdana" panose="020B0604030504040204" pitchFamily="34" charset="0"/>
                <a:cs typeface="Verdana" panose="020B0604030504040204" pitchFamily="34" charset="0"/>
              </a:rPr>
              <a:t>Serious adverse events</a:t>
            </a:r>
          </a:p>
        </p:txBody>
      </p:sp>
      <p:sp>
        <p:nvSpPr>
          <p:cNvPr id="33" name="TextBox 32">
            <a:extLst>
              <a:ext uri="{FF2B5EF4-FFF2-40B4-BE49-F238E27FC236}">
                <a16:creationId xmlns:a16="http://schemas.microsoft.com/office/drawing/2014/main" id="{3570D713-6651-B447-A8F3-A6E686CAD4A1}"/>
              </a:ext>
            </a:extLst>
          </p:cNvPr>
          <p:cNvSpPr txBox="1"/>
          <p:nvPr/>
        </p:nvSpPr>
        <p:spPr>
          <a:xfrm>
            <a:off x="3187147" y="3944179"/>
            <a:ext cx="1517374" cy="338554"/>
          </a:xfrm>
          <a:prstGeom prst="rect">
            <a:avLst/>
          </a:prstGeom>
          <a:noFill/>
        </p:spPr>
        <p:txBody>
          <a:bodyPr wrap="square" lIns="0" rIns="0" rtlCol="0" anchor="t">
            <a:spAutoFit/>
          </a:bodyPr>
          <a:lstStyle/>
          <a:p>
            <a:pPr algn="ctr"/>
            <a:r>
              <a:rPr lang="en-BE" sz="800" b="1">
                <a:latin typeface="Verdana" panose="020B0604030504040204" pitchFamily="34" charset="0"/>
                <a:ea typeface="Verdana" panose="020B0604030504040204" pitchFamily="34" charset="0"/>
                <a:cs typeface="Verdana" panose="020B0604030504040204" pitchFamily="34" charset="0"/>
              </a:rPr>
              <a:t>Adverse events leading to discontinuation</a:t>
            </a:r>
          </a:p>
        </p:txBody>
      </p:sp>
      <p:sp>
        <p:nvSpPr>
          <p:cNvPr id="34" name="TextBox 33">
            <a:extLst>
              <a:ext uri="{FF2B5EF4-FFF2-40B4-BE49-F238E27FC236}">
                <a16:creationId xmlns:a16="http://schemas.microsoft.com/office/drawing/2014/main" id="{5A38C4CD-C7C3-114E-91DC-F5A986E1BB49}"/>
              </a:ext>
            </a:extLst>
          </p:cNvPr>
          <p:cNvSpPr txBox="1"/>
          <p:nvPr/>
        </p:nvSpPr>
        <p:spPr>
          <a:xfrm>
            <a:off x="5135217" y="3944179"/>
            <a:ext cx="1517374" cy="215444"/>
          </a:xfrm>
          <a:prstGeom prst="rect">
            <a:avLst/>
          </a:prstGeom>
          <a:noFill/>
        </p:spPr>
        <p:txBody>
          <a:bodyPr wrap="square" lIns="0" rIns="0" rtlCol="0" anchor="t">
            <a:spAutoFit/>
          </a:bodyPr>
          <a:lstStyle/>
          <a:p>
            <a:pPr algn="ctr"/>
            <a:r>
              <a:rPr lang="en-BE" sz="800" b="1">
                <a:latin typeface="Verdana" panose="020B0604030504040204" pitchFamily="34" charset="0"/>
                <a:ea typeface="Verdana" panose="020B0604030504040204" pitchFamily="34" charset="0"/>
                <a:cs typeface="Verdana" panose="020B0604030504040204" pitchFamily="34" charset="0"/>
              </a:rPr>
              <a:t>Serious infections</a:t>
            </a:r>
          </a:p>
        </p:txBody>
      </p:sp>
      <p:sp>
        <p:nvSpPr>
          <p:cNvPr id="35" name="TextBox 34">
            <a:extLst>
              <a:ext uri="{FF2B5EF4-FFF2-40B4-BE49-F238E27FC236}">
                <a16:creationId xmlns:a16="http://schemas.microsoft.com/office/drawing/2014/main" id="{C0C52583-8174-9B41-975F-649E03D669EB}"/>
              </a:ext>
            </a:extLst>
          </p:cNvPr>
          <p:cNvSpPr txBox="1"/>
          <p:nvPr/>
        </p:nvSpPr>
        <p:spPr>
          <a:xfrm>
            <a:off x="6858000" y="3944179"/>
            <a:ext cx="1981200" cy="338554"/>
          </a:xfrm>
          <a:prstGeom prst="rect">
            <a:avLst/>
          </a:prstGeom>
          <a:noFill/>
        </p:spPr>
        <p:txBody>
          <a:bodyPr wrap="square" lIns="0" rIns="0" rtlCol="0" anchor="t">
            <a:spAutoFit/>
          </a:bodyPr>
          <a:lstStyle/>
          <a:p>
            <a:pPr algn="ctr"/>
            <a:r>
              <a:rPr lang="en-BE" sz="800" b="1">
                <a:latin typeface="Verdana" panose="020B0604030504040204" pitchFamily="34" charset="0"/>
                <a:ea typeface="Verdana" panose="020B0604030504040204" pitchFamily="34" charset="0"/>
                <a:cs typeface="Verdana" panose="020B0604030504040204" pitchFamily="34" charset="0"/>
              </a:rPr>
              <a:t>Malignancies excluding non-melanoma skin cancer</a:t>
            </a:r>
          </a:p>
        </p:txBody>
      </p:sp>
      <p:sp>
        <p:nvSpPr>
          <p:cNvPr id="36" name="TextBox 35">
            <a:extLst>
              <a:ext uri="{FF2B5EF4-FFF2-40B4-BE49-F238E27FC236}">
                <a16:creationId xmlns:a16="http://schemas.microsoft.com/office/drawing/2014/main" id="{06034068-6583-CD47-B4F3-D20976BC8D44}"/>
              </a:ext>
            </a:extLst>
          </p:cNvPr>
          <p:cNvSpPr txBox="1"/>
          <p:nvPr/>
        </p:nvSpPr>
        <p:spPr>
          <a:xfrm>
            <a:off x="1431235" y="3493604"/>
            <a:ext cx="490330"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Through 1 Year</a:t>
            </a:r>
          </a:p>
        </p:txBody>
      </p:sp>
      <p:sp>
        <p:nvSpPr>
          <p:cNvPr id="37" name="TextBox 36">
            <a:extLst>
              <a:ext uri="{FF2B5EF4-FFF2-40B4-BE49-F238E27FC236}">
                <a16:creationId xmlns:a16="http://schemas.microsoft.com/office/drawing/2014/main" id="{D3763475-DBE4-2044-BEE5-17F1C505AFB7}"/>
              </a:ext>
            </a:extLst>
          </p:cNvPr>
          <p:cNvSpPr txBox="1"/>
          <p:nvPr/>
        </p:nvSpPr>
        <p:spPr>
          <a:xfrm>
            <a:off x="2239615" y="3493604"/>
            <a:ext cx="569844"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Year 1 to Year 2</a:t>
            </a:r>
          </a:p>
        </p:txBody>
      </p:sp>
      <p:sp>
        <p:nvSpPr>
          <p:cNvPr id="38" name="TextBox 37">
            <a:extLst>
              <a:ext uri="{FF2B5EF4-FFF2-40B4-BE49-F238E27FC236}">
                <a16:creationId xmlns:a16="http://schemas.microsoft.com/office/drawing/2014/main" id="{722B08CA-BF44-2448-BA7A-871CEC0A1E3E}"/>
              </a:ext>
            </a:extLst>
          </p:cNvPr>
          <p:cNvSpPr txBox="1"/>
          <p:nvPr/>
        </p:nvSpPr>
        <p:spPr>
          <a:xfrm>
            <a:off x="3346174" y="3493604"/>
            <a:ext cx="490330"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Through 1 Year</a:t>
            </a:r>
          </a:p>
        </p:txBody>
      </p:sp>
      <p:sp>
        <p:nvSpPr>
          <p:cNvPr id="39" name="TextBox 38">
            <a:extLst>
              <a:ext uri="{FF2B5EF4-FFF2-40B4-BE49-F238E27FC236}">
                <a16:creationId xmlns:a16="http://schemas.microsoft.com/office/drawing/2014/main" id="{668530C9-C697-F348-BD94-7CAA7B32ED82}"/>
              </a:ext>
            </a:extLst>
          </p:cNvPr>
          <p:cNvSpPr txBox="1"/>
          <p:nvPr/>
        </p:nvSpPr>
        <p:spPr>
          <a:xfrm>
            <a:off x="4164495" y="3493604"/>
            <a:ext cx="569844"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Year 1 to Year 2</a:t>
            </a:r>
          </a:p>
        </p:txBody>
      </p:sp>
      <p:sp>
        <p:nvSpPr>
          <p:cNvPr id="40" name="TextBox 39">
            <a:extLst>
              <a:ext uri="{FF2B5EF4-FFF2-40B4-BE49-F238E27FC236}">
                <a16:creationId xmlns:a16="http://schemas.microsoft.com/office/drawing/2014/main" id="{9DAA7204-4665-9541-ACF3-9A4E7082DE0D}"/>
              </a:ext>
            </a:extLst>
          </p:cNvPr>
          <p:cNvSpPr txBox="1"/>
          <p:nvPr/>
        </p:nvSpPr>
        <p:spPr>
          <a:xfrm>
            <a:off x="5307496" y="3493604"/>
            <a:ext cx="490330"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Through 1 Year</a:t>
            </a:r>
          </a:p>
        </p:txBody>
      </p:sp>
      <p:sp>
        <p:nvSpPr>
          <p:cNvPr id="41" name="TextBox 40">
            <a:extLst>
              <a:ext uri="{FF2B5EF4-FFF2-40B4-BE49-F238E27FC236}">
                <a16:creationId xmlns:a16="http://schemas.microsoft.com/office/drawing/2014/main" id="{D1A0E72B-5C06-0B41-8717-8F1A84BA9943}"/>
              </a:ext>
            </a:extLst>
          </p:cNvPr>
          <p:cNvSpPr txBox="1"/>
          <p:nvPr/>
        </p:nvSpPr>
        <p:spPr>
          <a:xfrm>
            <a:off x="6125817" y="3493604"/>
            <a:ext cx="569844"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Year 1 to Year 2</a:t>
            </a:r>
          </a:p>
        </p:txBody>
      </p:sp>
      <p:sp>
        <p:nvSpPr>
          <p:cNvPr id="42" name="TextBox 41">
            <a:extLst>
              <a:ext uri="{FF2B5EF4-FFF2-40B4-BE49-F238E27FC236}">
                <a16:creationId xmlns:a16="http://schemas.microsoft.com/office/drawing/2014/main" id="{73833B8F-EB26-6341-95A4-F734B6CB3365}"/>
              </a:ext>
            </a:extLst>
          </p:cNvPr>
          <p:cNvSpPr txBox="1"/>
          <p:nvPr/>
        </p:nvSpPr>
        <p:spPr>
          <a:xfrm>
            <a:off x="7268818" y="3493604"/>
            <a:ext cx="490330"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Through 1 Year</a:t>
            </a:r>
          </a:p>
        </p:txBody>
      </p:sp>
      <p:sp>
        <p:nvSpPr>
          <p:cNvPr id="43" name="TextBox 42">
            <a:extLst>
              <a:ext uri="{FF2B5EF4-FFF2-40B4-BE49-F238E27FC236}">
                <a16:creationId xmlns:a16="http://schemas.microsoft.com/office/drawing/2014/main" id="{E9818C7C-3B84-E043-93E5-12C2677493B3}"/>
              </a:ext>
            </a:extLst>
          </p:cNvPr>
          <p:cNvSpPr txBox="1"/>
          <p:nvPr/>
        </p:nvSpPr>
        <p:spPr>
          <a:xfrm>
            <a:off x="8087139" y="3493604"/>
            <a:ext cx="569844" cy="338554"/>
          </a:xfrm>
          <a:prstGeom prst="rect">
            <a:avLst/>
          </a:prstGeom>
          <a:noFill/>
        </p:spPr>
        <p:txBody>
          <a:bodyPr wrap="square" lIns="0" rIns="0" rtlCol="0" anchor="t">
            <a:spAutoFit/>
          </a:bodyPr>
          <a:lstStyle/>
          <a:p>
            <a:pPr algn="ctr"/>
            <a:r>
              <a:rPr lang="en-BE" sz="800">
                <a:latin typeface="Verdana" panose="020B0604030504040204" pitchFamily="34" charset="0"/>
                <a:ea typeface="Verdana" panose="020B0604030504040204" pitchFamily="34" charset="0"/>
                <a:cs typeface="Verdana" panose="020B0604030504040204" pitchFamily="34" charset="0"/>
              </a:rPr>
              <a:t>Year 1 to Year 2</a:t>
            </a:r>
          </a:p>
        </p:txBody>
      </p:sp>
      <p:sp>
        <p:nvSpPr>
          <p:cNvPr id="19" name="Rectangle 18">
            <a:extLst>
              <a:ext uri="{FF2B5EF4-FFF2-40B4-BE49-F238E27FC236}">
                <a16:creationId xmlns:a16="http://schemas.microsoft.com/office/drawing/2014/main" id="{EF9C7DC4-C7E8-6047-9D22-99E8FC18C5A9}"/>
              </a:ext>
            </a:extLst>
          </p:cNvPr>
          <p:cNvSpPr/>
          <p:nvPr/>
        </p:nvSpPr>
        <p:spPr>
          <a:xfrm>
            <a:off x="8221917" y="-1762"/>
            <a:ext cx="92208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UNIFI</a:t>
            </a:r>
          </a:p>
        </p:txBody>
      </p:sp>
      <p:sp>
        <p:nvSpPr>
          <p:cNvPr id="20" name="TextBox 19">
            <a:extLst>
              <a:ext uri="{FF2B5EF4-FFF2-40B4-BE49-F238E27FC236}">
                <a16:creationId xmlns:a16="http://schemas.microsoft.com/office/drawing/2014/main" id="{DA45EDA4-AC0D-4CA1-AAE9-54544F5F1BF9}"/>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0874480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12</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15E7BBD4-0B6F-406E-8CCD-4626C0E90E15}"/>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2803327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AFAB1C2-5682-E14E-86EA-D70E4BB6E9E0}"/>
              </a:ext>
            </a:extLst>
          </p:cNvPr>
          <p:cNvSpPr>
            <a:spLocks noGrp="1"/>
          </p:cNvSpPr>
          <p:nvPr>
            <p:ph type="title"/>
          </p:nvPr>
        </p:nvSpPr>
        <p:spPr>
          <a:xfrm>
            <a:off x="454025" y="283843"/>
            <a:ext cx="7609320" cy="664797"/>
          </a:xfrm>
        </p:spPr>
        <p:txBody>
          <a:bodyPr/>
          <a:lstStyle/>
          <a:p>
            <a:r>
              <a:rPr lang="en-GB" sz="1600"/>
              <a:t>Incidence rates/100 PYs of AEs, SAEs, and infections among ustekinumab- and placebo-treated patients through up to year 1 in phase II/III studies</a:t>
            </a:r>
            <a:endParaRPr lang="en-BE" sz="1600"/>
          </a:p>
        </p:txBody>
      </p:sp>
      <p:sp>
        <p:nvSpPr>
          <p:cNvPr id="4" name="Slide Number Placeholder 3">
            <a:extLst>
              <a:ext uri="{FF2B5EF4-FFF2-40B4-BE49-F238E27FC236}">
                <a16:creationId xmlns:a16="http://schemas.microsoft.com/office/drawing/2014/main" id="{0C736121-23D6-9D45-9089-D0AF4FD13650}"/>
              </a:ext>
            </a:extLst>
          </p:cNvPr>
          <p:cNvSpPr>
            <a:spLocks noGrp="1"/>
          </p:cNvSpPr>
          <p:nvPr>
            <p:ph type="sldNum" sz="quarter" idx="4"/>
          </p:nvPr>
        </p:nvSpPr>
        <p:spPr/>
        <p:txBody>
          <a:bodyPr/>
          <a:lstStyle/>
          <a:p>
            <a:fld id="{AD816501-AAE5-214E-B100-00C3DC5F5E3F}" type="slidenum">
              <a:rPr lang="en-US" smtClean="0"/>
              <a:pPr/>
              <a:t>13</a:t>
            </a:fld>
            <a:endParaRPr lang="en-US" dirty="0"/>
          </a:p>
        </p:txBody>
      </p:sp>
      <p:sp>
        <p:nvSpPr>
          <p:cNvPr id="16" name="Text Placeholder 15">
            <a:extLst>
              <a:ext uri="{FF2B5EF4-FFF2-40B4-BE49-F238E27FC236}">
                <a16:creationId xmlns:a16="http://schemas.microsoft.com/office/drawing/2014/main" id="{E16F8E38-4749-784C-88BC-F6CB632976CA}"/>
              </a:ext>
            </a:extLst>
          </p:cNvPr>
          <p:cNvSpPr>
            <a:spLocks noGrp="1"/>
          </p:cNvSpPr>
          <p:nvPr>
            <p:ph type="body" sz="quarter" idx="17"/>
          </p:nvPr>
        </p:nvSpPr>
        <p:spPr/>
        <p:txBody>
          <a:bodyPr/>
          <a:lstStyle/>
          <a:p>
            <a:r>
              <a:rPr lang="en-GB" dirty="0"/>
              <a:t>Ghosh et al., Drug Safety (2019) 42: 751-768</a:t>
            </a:r>
          </a:p>
        </p:txBody>
      </p:sp>
      <p:pic>
        <p:nvPicPr>
          <p:cNvPr id="17" name="Image 5">
            <a:extLst>
              <a:ext uri="{FF2B5EF4-FFF2-40B4-BE49-F238E27FC236}">
                <a16:creationId xmlns:a16="http://schemas.microsoft.com/office/drawing/2014/main" id="{384F0E45-77CA-5B43-BC5B-122387F194C4}"/>
              </a:ext>
            </a:extLst>
          </p:cNvPr>
          <p:cNvPicPr>
            <a:picLocks noChangeAspect="1"/>
          </p:cNvPicPr>
          <p:nvPr/>
        </p:nvPicPr>
        <p:blipFill>
          <a:blip r:embed="rId2"/>
          <a:stretch>
            <a:fillRect/>
          </a:stretch>
        </p:blipFill>
        <p:spPr>
          <a:xfrm>
            <a:off x="2128837" y="1031740"/>
            <a:ext cx="4886325" cy="3905250"/>
          </a:xfrm>
          <a:prstGeom prst="rect">
            <a:avLst/>
          </a:prstGeom>
        </p:spPr>
      </p:pic>
      <p:sp>
        <p:nvSpPr>
          <p:cNvPr id="6" name="Rectangle 5">
            <a:extLst>
              <a:ext uri="{FF2B5EF4-FFF2-40B4-BE49-F238E27FC236}">
                <a16:creationId xmlns:a16="http://schemas.microsoft.com/office/drawing/2014/main" id="{DF20D823-F5C5-834C-B926-14D1386C6BCB}"/>
              </a:ext>
            </a:extLst>
          </p:cNvPr>
          <p:cNvSpPr/>
          <p:nvPr/>
        </p:nvSpPr>
        <p:spPr>
          <a:xfrm>
            <a:off x="7496827" y="-1762"/>
            <a:ext cx="164717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META-ANALYSIS</a:t>
            </a:r>
          </a:p>
        </p:txBody>
      </p:sp>
      <p:sp>
        <p:nvSpPr>
          <p:cNvPr id="7" name="TextBox 6">
            <a:extLst>
              <a:ext uri="{FF2B5EF4-FFF2-40B4-BE49-F238E27FC236}">
                <a16:creationId xmlns:a16="http://schemas.microsoft.com/office/drawing/2014/main" id="{512CD75B-94D6-4E33-A360-837457067929}"/>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7523655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70A1-E711-4566-9FA2-5F22161DC550}"/>
              </a:ext>
            </a:extLst>
          </p:cNvPr>
          <p:cNvSpPr>
            <a:spLocks noGrp="1"/>
          </p:cNvSpPr>
          <p:nvPr>
            <p:ph type="title"/>
          </p:nvPr>
        </p:nvSpPr>
        <p:spPr>
          <a:xfrm>
            <a:off x="457200" y="106487"/>
            <a:ext cx="8229600" cy="1038746"/>
          </a:xfrm>
        </p:spPr>
        <p:txBody>
          <a:bodyPr/>
          <a:lstStyle/>
          <a:p>
            <a:r>
              <a:rPr lang="en-US" dirty="0"/>
              <a:t>Safety Of Ustekinumab In IBD: Pooled Safety Analysis Through 5 Years in CD And 2 Years in UC</a:t>
            </a:r>
          </a:p>
        </p:txBody>
      </p:sp>
      <p:grpSp>
        <p:nvGrpSpPr>
          <p:cNvPr id="43" name="Group 42">
            <a:extLst>
              <a:ext uri="{FF2B5EF4-FFF2-40B4-BE49-F238E27FC236}">
                <a16:creationId xmlns:a16="http://schemas.microsoft.com/office/drawing/2014/main" id="{C9C2795C-F3F1-4E06-BC7F-4C2FDE8720C3}"/>
              </a:ext>
            </a:extLst>
          </p:cNvPr>
          <p:cNvGrpSpPr/>
          <p:nvPr/>
        </p:nvGrpSpPr>
        <p:grpSpPr>
          <a:xfrm>
            <a:off x="503698" y="1603700"/>
            <a:ext cx="3547244" cy="2771409"/>
            <a:chOff x="3429439" y="1638532"/>
            <a:chExt cx="5392525" cy="4154159"/>
          </a:xfrm>
        </p:grpSpPr>
        <p:sp>
          <p:nvSpPr>
            <p:cNvPr id="44" name="Snip Same Side Corner Rectangle 13">
              <a:extLst>
                <a:ext uri="{FF2B5EF4-FFF2-40B4-BE49-F238E27FC236}">
                  <a16:creationId xmlns:a16="http://schemas.microsoft.com/office/drawing/2014/main" id="{F34BC82B-8B7D-480C-8983-CFE350F2BD2F}"/>
                </a:ext>
              </a:extLst>
            </p:cNvPr>
            <p:cNvSpPr/>
            <p:nvPr/>
          </p:nvSpPr>
          <p:spPr>
            <a:xfrm>
              <a:off x="3447599" y="2255169"/>
              <a:ext cx="3826448" cy="3537522"/>
            </a:xfrm>
            <a:prstGeom prst="snip2SameRect">
              <a:avLst>
                <a:gd name="adj1" fmla="val 10230"/>
                <a:gd name="adj2" fmla="val 0"/>
              </a:avLst>
            </a:prstGeom>
            <a:noFill/>
            <a:ln w="44450" cap="flat" cmpd="sng" algn="ctr">
              <a:solidFill>
                <a:srgbClr val="00A0DF"/>
              </a:solidFill>
              <a:prstDash val="solid"/>
            </a:ln>
            <a:effectLst/>
          </p:spPr>
          <p:txBody>
            <a:bodyPr lIns="0" tIns="0" rIns="0" bIns="0" rtlCol="0" anchor="ctr"/>
            <a:lstStyle/>
            <a:p>
              <a:pPr algn="ctr" defTabSz="571478" fontAlgn="auto">
                <a:spcBef>
                  <a:spcPts val="0"/>
                </a:spcBef>
                <a:spcAft>
                  <a:spcPts val="0"/>
                </a:spcAft>
                <a:defRPr/>
              </a:pPr>
              <a:endParaRPr lang="en-US" sz="825" kern="0">
                <a:solidFill>
                  <a:sysClr val="window" lastClr="FFFFFF"/>
                </a:solidFill>
                <a:latin typeface="Verdana"/>
              </a:endParaRPr>
            </a:p>
          </p:txBody>
        </p:sp>
        <p:sp>
          <p:nvSpPr>
            <p:cNvPr id="45" name="Snip Same Side Corner Rectangle 20">
              <a:extLst>
                <a:ext uri="{FF2B5EF4-FFF2-40B4-BE49-F238E27FC236}">
                  <a16:creationId xmlns:a16="http://schemas.microsoft.com/office/drawing/2014/main" id="{49AF7B02-8CCE-4666-8125-35BE17813E61}"/>
                </a:ext>
              </a:extLst>
            </p:cNvPr>
            <p:cNvSpPr/>
            <p:nvPr/>
          </p:nvSpPr>
          <p:spPr>
            <a:xfrm>
              <a:off x="3470200" y="3145716"/>
              <a:ext cx="2225849" cy="2641792"/>
            </a:xfrm>
            <a:prstGeom prst="snip2SameRect">
              <a:avLst>
                <a:gd name="adj1" fmla="val 19448"/>
                <a:gd name="adj2" fmla="val 0"/>
              </a:avLst>
            </a:prstGeom>
            <a:noFill/>
            <a:ln w="44450" cap="flat" cmpd="sng" algn="ctr">
              <a:solidFill>
                <a:srgbClr val="00A0DF"/>
              </a:solidFill>
              <a:prstDash val="solid"/>
            </a:ln>
            <a:effectLst/>
          </p:spPr>
          <p:txBody>
            <a:bodyPr lIns="0" tIns="0" rIns="0" bIns="0" rtlCol="0" anchor="ctr"/>
            <a:lstStyle/>
            <a:p>
              <a:pPr algn="ctr" defTabSz="571478" fontAlgn="auto">
                <a:spcBef>
                  <a:spcPts val="0"/>
                </a:spcBef>
                <a:spcAft>
                  <a:spcPts val="0"/>
                </a:spcAft>
                <a:defRPr/>
              </a:pPr>
              <a:endParaRPr lang="en-US" sz="825" kern="0">
                <a:solidFill>
                  <a:sysClr val="window" lastClr="FFFFFF"/>
                </a:solidFill>
                <a:latin typeface="Verdana"/>
              </a:endParaRPr>
            </a:p>
          </p:txBody>
        </p:sp>
        <p:sp>
          <p:nvSpPr>
            <p:cNvPr id="46" name="Rounded Rectangle 6">
              <a:extLst>
                <a:ext uri="{FF2B5EF4-FFF2-40B4-BE49-F238E27FC236}">
                  <a16:creationId xmlns:a16="http://schemas.microsoft.com/office/drawing/2014/main" id="{1069DBDA-DDD4-4302-ABB8-E1EE25176F2A}"/>
                </a:ext>
              </a:extLst>
            </p:cNvPr>
            <p:cNvSpPr/>
            <p:nvPr/>
          </p:nvSpPr>
          <p:spPr>
            <a:xfrm>
              <a:off x="4660681" y="3959878"/>
              <a:ext cx="945472" cy="1554285"/>
            </a:xfrm>
            <a:prstGeom prst="roundRect">
              <a:avLst/>
            </a:prstGeom>
            <a:solidFill>
              <a:srgbClr val="212121">
                <a:lumMod val="10000"/>
                <a:lumOff val="90000"/>
              </a:srgbClr>
            </a:solidFill>
            <a:ln w="9525" cap="flat" cmpd="sng" algn="ctr">
              <a:noFill/>
              <a:prstDash val="solid"/>
            </a:ln>
            <a:effectLst/>
            <a:scene3d>
              <a:camera prst="orthographicFront">
                <a:rot lat="0" lon="0" rev="0"/>
              </a:camera>
              <a:lightRig rig="contrasting" dir="t">
                <a:rot lat="0" lon="0" rev="1500000"/>
              </a:lightRig>
            </a:scene3d>
            <a:sp3d prstMaterial="metal"/>
          </p:spPr>
          <p:txBody>
            <a:bodyPr lIns="0" tIns="0" rIns="0" bIns="0" rtlCol="0" anchor="ctr"/>
            <a:lstStyle/>
            <a:p>
              <a:pPr algn="ctr" defTabSz="456365">
                <a:defRPr/>
              </a:pPr>
              <a:r>
                <a:rPr lang="en-US" sz="675" b="1" kern="0">
                  <a:solidFill>
                    <a:srgbClr val="0070C0"/>
                  </a:solidFill>
                </a:rPr>
                <a:t>CERTIFI</a:t>
              </a:r>
              <a:r>
                <a:rPr lang="en-US" sz="675" b="1" kern="0" baseline="30000">
                  <a:solidFill>
                    <a:srgbClr val="0070C0"/>
                  </a:solidFill>
                </a:rPr>
                <a:t>2</a:t>
              </a:r>
              <a:endParaRPr lang="en-US" sz="675" b="1" kern="0">
                <a:solidFill>
                  <a:srgbClr val="0070C0"/>
                </a:solidFill>
              </a:endParaRPr>
            </a:p>
          </p:txBody>
        </p:sp>
        <p:sp>
          <p:nvSpPr>
            <p:cNvPr id="47" name="Rounded Rectangle 8">
              <a:extLst>
                <a:ext uri="{FF2B5EF4-FFF2-40B4-BE49-F238E27FC236}">
                  <a16:creationId xmlns:a16="http://schemas.microsoft.com/office/drawing/2014/main" id="{BA146AE3-00FE-4FFC-8FBB-EAAEEC620262}"/>
                </a:ext>
              </a:extLst>
            </p:cNvPr>
            <p:cNvSpPr/>
            <p:nvPr/>
          </p:nvSpPr>
          <p:spPr>
            <a:xfrm>
              <a:off x="7551033" y="3959878"/>
              <a:ext cx="1024261" cy="1554286"/>
            </a:xfrm>
            <a:prstGeom prst="roundRect">
              <a:avLst/>
            </a:prstGeom>
            <a:solidFill>
              <a:srgbClr val="212121">
                <a:lumMod val="10000"/>
                <a:lumOff val="90000"/>
              </a:srgbClr>
            </a:solidFill>
            <a:ln w="9525" cap="flat" cmpd="sng" algn="ctr">
              <a:noFill/>
              <a:prstDash val="solid"/>
            </a:ln>
            <a:effectLst/>
            <a:scene3d>
              <a:camera prst="orthographicFront">
                <a:rot lat="0" lon="0" rev="0"/>
              </a:camera>
              <a:lightRig rig="contrasting" dir="t">
                <a:rot lat="0" lon="0" rev="1500000"/>
              </a:lightRig>
            </a:scene3d>
            <a:sp3d prstMaterial="metal"/>
          </p:spPr>
          <p:txBody>
            <a:bodyPr lIns="0" tIns="0" rIns="0" bIns="0" rtlCol="0" anchor="ctr"/>
            <a:lstStyle/>
            <a:p>
              <a:pPr algn="ctr" defTabSz="456365">
                <a:defRPr/>
              </a:pPr>
              <a:r>
                <a:rPr lang="en-US" sz="675" b="1" kern="0">
                  <a:solidFill>
                    <a:srgbClr val="0070C0"/>
                  </a:solidFill>
                </a:rPr>
                <a:t>UNIFI</a:t>
              </a:r>
            </a:p>
            <a:p>
              <a:pPr algn="ctr" defTabSz="456365">
                <a:defRPr/>
              </a:pPr>
              <a:r>
                <a:rPr lang="en-US" sz="675" b="1" kern="0">
                  <a:solidFill>
                    <a:srgbClr val="0070C0"/>
                  </a:solidFill>
                </a:rPr>
                <a:t>Induction/</a:t>
              </a:r>
              <a:br>
                <a:rPr lang="en-US" sz="675" b="1" kern="0">
                  <a:solidFill>
                    <a:srgbClr val="0070C0"/>
                  </a:solidFill>
                </a:rPr>
              </a:br>
              <a:r>
                <a:rPr lang="en-US" sz="675" b="1" kern="0">
                  <a:solidFill>
                    <a:srgbClr val="0070C0"/>
                  </a:solidFill>
                </a:rPr>
                <a:t>Maintenance</a:t>
              </a:r>
              <a:r>
                <a:rPr lang="en-US" sz="675" b="1" kern="0" baseline="30000">
                  <a:solidFill>
                    <a:srgbClr val="0070C0"/>
                  </a:solidFill>
                </a:rPr>
                <a:t>4</a:t>
              </a:r>
              <a:endParaRPr lang="en-US" sz="675" b="1" kern="0">
                <a:solidFill>
                  <a:srgbClr val="0070C0"/>
                </a:solidFill>
              </a:endParaRPr>
            </a:p>
          </p:txBody>
        </p:sp>
        <p:sp>
          <p:nvSpPr>
            <p:cNvPr id="48" name="Rounded Rectangle 10">
              <a:extLst>
                <a:ext uri="{FF2B5EF4-FFF2-40B4-BE49-F238E27FC236}">
                  <a16:creationId xmlns:a16="http://schemas.microsoft.com/office/drawing/2014/main" id="{DB6ED297-C831-4E75-AC98-44790B05EDE9}"/>
                </a:ext>
              </a:extLst>
            </p:cNvPr>
            <p:cNvSpPr/>
            <p:nvPr/>
          </p:nvSpPr>
          <p:spPr>
            <a:xfrm>
              <a:off x="3429439" y="2236042"/>
              <a:ext cx="3857048" cy="746496"/>
            </a:xfrm>
            <a:prstGeom prst="roundRect">
              <a:avLst/>
            </a:prstGeom>
            <a:solidFill>
              <a:srgbClr val="1FAAE1"/>
            </a:solidFill>
            <a:ln w="25400" cap="flat" cmpd="sng" algn="ctr">
              <a:solidFill>
                <a:srgbClr val="1FAAE1">
                  <a:shade val="50000"/>
                </a:srgbClr>
              </a:solidFill>
              <a:prstDash val="solid"/>
            </a:ln>
            <a:effectLst/>
          </p:spPr>
          <p:txBody>
            <a:bodyPr lIns="0" tIns="0" rIns="0" bIns="0" rtlCol="0" anchor="ctr"/>
            <a:lstStyle/>
            <a:p>
              <a:pPr algn="ctr" defTabSz="571478" fontAlgn="auto">
                <a:spcBef>
                  <a:spcPts val="188"/>
                </a:spcBef>
                <a:spcAft>
                  <a:spcPts val="0"/>
                </a:spcAft>
                <a:defRPr/>
              </a:pPr>
              <a:r>
                <a:rPr lang="en-US" sz="825" b="1" kern="0">
                  <a:solidFill>
                    <a:sysClr val="window" lastClr="FFFFFF"/>
                  </a:solidFill>
                  <a:latin typeface="Verdana"/>
                </a:rPr>
                <a:t>Crohn’s Disease</a:t>
              </a:r>
            </a:p>
            <a:p>
              <a:pPr algn="ctr" defTabSz="456365">
                <a:spcBef>
                  <a:spcPts val="188"/>
                </a:spcBef>
                <a:defRPr/>
              </a:pPr>
              <a:r>
                <a:rPr lang="en-US" sz="675" b="1" kern="0">
                  <a:solidFill>
                    <a:srgbClr val="FFFFFF"/>
                  </a:solidFill>
                  <a:latin typeface="Arial"/>
                </a:rPr>
                <a:t>Patients exposed to ≥1 dose</a:t>
              </a:r>
            </a:p>
            <a:p>
              <a:pPr algn="ctr" defTabSz="456365">
                <a:spcBef>
                  <a:spcPts val="188"/>
                </a:spcBef>
                <a:defRPr/>
              </a:pPr>
              <a:r>
                <a:rPr lang="en-US" sz="675" b="1" kern="0">
                  <a:solidFill>
                    <a:srgbClr val="FFFFFF"/>
                  </a:solidFill>
                  <a:latin typeface="Arial"/>
                </a:rPr>
                <a:t> UST </a:t>
              </a:r>
              <a:r>
                <a:rPr lang="en-US" sz="675" b="1" kern="0">
                  <a:solidFill>
                    <a:sysClr val="window" lastClr="FFFFFF"/>
                  </a:solidFill>
                  <a:latin typeface="Arial"/>
                </a:rPr>
                <a:t>=1749</a:t>
              </a:r>
            </a:p>
          </p:txBody>
        </p:sp>
        <p:sp>
          <p:nvSpPr>
            <p:cNvPr id="49" name="Rounded Rectangle 7">
              <a:extLst>
                <a:ext uri="{FF2B5EF4-FFF2-40B4-BE49-F238E27FC236}">
                  <a16:creationId xmlns:a16="http://schemas.microsoft.com/office/drawing/2014/main" id="{FC049D82-AD42-43D7-98F3-5C38BE1C6840}"/>
                </a:ext>
              </a:extLst>
            </p:cNvPr>
            <p:cNvSpPr/>
            <p:nvPr/>
          </p:nvSpPr>
          <p:spPr>
            <a:xfrm>
              <a:off x="5977675" y="3959878"/>
              <a:ext cx="1024261" cy="1554285"/>
            </a:xfrm>
            <a:prstGeom prst="roundRect">
              <a:avLst/>
            </a:prstGeom>
            <a:solidFill>
              <a:srgbClr val="212121">
                <a:lumMod val="10000"/>
                <a:lumOff val="90000"/>
              </a:srgbClr>
            </a:solidFill>
            <a:ln w="9525" cap="flat" cmpd="sng" algn="ctr">
              <a:noFill/>
              <a:prstDash val="solid"/>
            </a:ln>
            <a:effectLst/>
            <a:scene3d>
              <a:camera prst="orthographicFront">
                <a:rot lat="0" lon="0" rev="0"/>
              </a:camera>
              <a:lightRig rig="contrasting" dir="t">
                <a:rot lat="0" lon="0" rev="1500000"/>
              </a:lightRig>
            </a:scene3d>
            <a:sp3d prstMaterial="metal"/>
          </p:spPr>
          <p:txBody>
            <a:bodyPr lIns="0" tIns="0" rIns="0" bIns="0" rtlCol="0" anchor="ctr"/>
            <a:lstStyle/>
            <a:p>
              <a:pPr algn="ctr" defTabSz="456365">
                <a:spcBef>
                  <a:spcPts val="188"/>
                </a:spcBef>
                <a:defRPr/>
              </a:pPr>
              <a:r>
                <a:rPr lang="en-US" sz="675" b="1" kern="0">
                  <a:solidFill>
                    <a:srgbClr val="0070C0"/>
                  </a:solidFill>
                </a:rPr>
                <a:t>UNITI 1</a:t>
              </a:r>
            </a:p>
            <a:p>
              <a:pPr algn="ctr" defTabSz="456365">
                <a:spcBef>
                  <a:spcPts val="188"/>
                </a:spcBef>
                <a:defRPr/>
              </a:pPr>
              <a:r>
                <a:rPr lang="en-US" sz="675" b="1" kern="0">
                  <a:solidFill>
                    <a:srgbClr val="0070C0"/>
                  </a:solidFill>
                </a:rPr>
                <a:t>UNITI 2 </a:t>
              </a:r>
              <a:br>
                <a:rPr lang="en-US" sz="675" b="1" kern="0">
                  <a:solidFill>
                    <a:srgbClr val="0070C0"/>
                  </a:solidFill>
                </a:rPr>
              </a:br>
              <a:r>
                <a:rPr lang="en-US" sz="675" b="1" kern="0">
                  <a:solidFill>
                    <a:srgbClr val="0070C0"/>
                  </a:solidFill>
                </a:rPr>
                <a:t>&amp;</a:t>
              </a:r>
            </a:p>
            <a:p>
              <a:pPr algn="ctr" defTabSz="456365">
                <a:spcBef>
                  <a:spcPts val="188"/>
                </a:spcBef>
                <a:defRPr/>
              </a:pPr>
              <a:r>
                <a:rPr lang="en-US" sz="675" b="1" kern="0">
                  <a:solidFill>
                    <a:srgbClr val="0070C0"/>
                  </a:solidFill>
                </a:rPr>
                <a:t>IMUNITI</a:t>
              </a:r>
              <a:br>
                <a:rPr lang="en-US" sz="675" b="1" kern="0">
                  <a:solidFill>
                    <a:srgbClr val="0070C0"/>
                  </a:solidFill>
                </a:rPr>
              </a:br>
              <a:r>
                <a:rPr lang="en-US" sz="675" b="1" kern="0">
                  <a:solidFill>
                    <a:srgbClr val="0070C0"/>
                  </a:solidFill>
                </a:rPr>
                <a:t>Induction/</a:t>
              </a:r>
              <a:br>
                <a:rPr lang="en-US" sz="675" b="1" kern="0">
                  <a:solidFill>
                    <a:srgbClr val="0070C0"/>
                  </a:solidFill>
                </a:rPr>
              </a:br>
              <a:r>
                <a:rPr lang="en-US" sz="675" b="1" kern="0">
                  <a:solidFill>
                    <a:srgbClr val="0070C0"/>
                  </a:solidFill>
                </a:rPr>
                <a:t>Maintenance</a:t>
              </a:r>
              <a:r>
                <a:rPr lang="en-US" sz="675" b="1" kern="0" baseline="30000">
                  <a:solidFill>
                    <a:srgbClr val="0070C0"/>
                  </a:solidFill>
                </a:rPr>
                <a:t>3</a:t>
              </a:r>
              <a:endParaRPr lang="en-US" sz="675" b="1" kern="0">
                <a:solidFill>
                  <a:srgbClr val="0070C0"/>
                </a:solidFill>
              </a:endParaRPr>
            </a:p>
          </p:txBody>
        </p:sp>
        <p:sp>
          <p:nvSpPr>
            <p:cNvPr id="50" name="Rounded Rectangle 9">
              <a:extLst>
                <a:ext uri="{FF2B5EF4-FFF2-40B4-BE49-F238E27FC236}">
                  <a16:creationId xmlns:a16="http://schemas.microsoft.com/office/drawing/2014/main" id="{AA35D36C-0FCE-44FB-83A4-9667157BE9C9}"/>
                </a:ext>
              </a:extLst>
            </p:cNvPr>
            <p:cNvSpPr/>
            <p:nvPr/>
          </p:nvSpPr>
          <p:spPr>
            <a:xfrm>
              <a:off x="3470199" y="3120153"/>
              <a:ext cx="2208329" cy="642095"/>
            </a:xfrm>
            <a:prstGeom prst="roundRect">
              <a:avLst/>
            </a:prstGeom>
            <a:solidFill>
              <a:srgbClr val="1FAAE1"/>
            </a:solidFill>
            <a:ln w="25400" cap="flat" cmpd="sng" algn="ctr">
              <a:solidFill>
                <a:srgbClr val="1FAAE1">
                  <a:shade val="50000"/>
                </a:srgbClr>
              </a:solidFill>
              <a:prstDash val="solid"/>
            </a:ln>
            <a:effectLst/>
          </p:spPr>
          <p:txBody>
            <a:bodyPr lIns="0" tIns="0" rIns="0" bIns="0" rtlCol="0" anchor="ctr"/>
            <a:lstStyle/>
            <a:p>
              <a:pPr algn="ctr" defTabSz="571478" fontAlgn="auto">
                <a:spcBef>
                  <a:spcPts val="0"/>
                </a:spcBef>
                <a:spcAft>
                  <a:spcPts val="0"/>
                </a:spcAft>
                <a:defRPr/>
              </a:pPr>
              <a:r>
                <a:rPr lang="en-US" sz="825" b="1" kern="0">
                  <a:solidFill>
                    <a:sysClr val="window" lastClr="FFFFFF"/>
                  </a:solidFill>
                  <a:latin typeface="Verdana"/>
                </a:rPr>
                <a:t>Phase 2</a:t>
              </a:r>
            </a:p>
          </p:txBody>
        </p:sp>
        <p:sp>
          <p:nvSpPr>
            <p:cNvPr id="51" name="Rounded Rectangle 12">
              <a:extLst>
                <a:ext uri="{FF2B5EF4-FFF2-40B4-BE49-F238E27FC236}">
                  <a16:creationId xmlns:a16="http://schemas.microsoft.com/office/drawing/2014/main" id="{2E6ECCA9-6986-4083-8161-47A9BD56DFC7}"/>
                </a:ext>
              </a:extLst>
            </p:cNvPr>
            <p:cNvSpPr/>
            <p:nvPr/>
          </p:nvSpPr>
          <p:spPr>
            <a:xfrm>
              <a:off x="7317229" y="2255169"/>
              <a:ext cx="1488518" cy="723305"/>
            </a:xfrm>
            <a:prstGeom prst="roundRect">
              <a:avLst/>
            </a:prstGeom>
            <a:solidFill>
              <a:srgbClr val="1FAAE1"/>
            </a:solidFill>
            <a:ln w="9525" cap="flat" cmpd="sng" algn="ctr">
              <a:noFill/>
              <a:prstDash val="solid"/>
            </a:ln>
            <a:effectLst/>
            <a:scene3d>
              <a:camera prst="orthographicFront">
                <a:rot lat="0" lon="0" rev="0"/>
              </a:camera>
              <a:lightRig rig="contrasting" dir="t">
                <a:rot lat="0" lon="0" rev="1500000"/>
              </a:lightRig>
            </a:scene3d>
            <a:sp3d prstMaterial="metal"/>
          </p:spPr>
          <p:txBody>
            <a:bodyPr lIns="0" tIns="0" rIns="0" bIns="0" rtlCol="0" anchor="ctr"/>
            <a:lstStyle/>
            <a:p>
              <a:pPr algn="ctr" defTabSz="571478" fontAlgn="auto">
                <a:spcBef>
                  <a:spcPts val="188"/>
                </a:spcBef>
                <a:spcAft>
                  <a:spcPts val="0"/>
                </a:spcAft>
                <a:defRPr/>
              </a:pPr>
              <a:r>
                <a:rPr lang="en-US" sz="825" b="1" kern="0">
                  <a:solidFill>
                    <a:sysClr val="window" lastClr="FFFFFF"/>
                  </a:solidFill>
                  <a:latin typeface="Verdana"/>
                </a:rPr>
                <a:t>UC</a:t>
              </a:r>
            </a:p>
            <a:p>
              <a:pPr algn="ctr" defTabSz="456365">
                <a:spcBef>
                  <a:spcPts val="188"/>
                </a:spcBef>
                <a:defRPr/>
              </a:pPr>
              <a:r>
                <a:rPr lang="en-US" sz="675" b="1" kern="0">
                  <a:solidFill>
                    <a:srgbClr val="FFFFFF"/>
                  </a:solidFill>
                </a:rPr>
                <a:t>Patients exposed to ≥1 dose </a:t>
              </a:r>
              <a:r>
                <a:rPr lang="en-US" sz="675" b="1" kern="0">
                  <a:solidFill>
                    <a:srgbClr val="FFFFFF"/>
                  </a:solidFill>
                  <a:latin typeface="Arial"/>
                </a:rPr>
                <a:t>UST </a:t>
              </a:r>
              <a:r>
                <a:rPr lang="en-US" sz="675" b="1" kern="0">
                  <a:solidFill>
                    <a:sysClr val="window" lastClr="FFFFFF"/>
                  </a:solidFill>
                  <a:latin typeface="Arial"/>
                </a:rPr>
                <a:t>=826</a:t>
              </a:r>
            </a:p>
          </p:txBody>
        </p:sp>
        <p:sp>
          <p:nvSpPr>
            <p:cNvPr id="52" name="Rounded Rectangle 5">
              <a:extLst>
                <a:ext uri="{FF2B5EF4-FFF2-40B4-BE49-F238E27FC236}">
                  <a16:creationId xmlns:a16="http://schemas.microsoft.com/office/drawing/2014/main" id="{BB2DBE51-50B9-4D80-8714-13736F16CF96}"/>
                </a:ext>
              </a:extLst>
            </p:cNvPr>
            <p:cNvSpPr/>
            <p:nvPr/>
          </p:nvSpPr>
          <p:spPr>
            <a:xfrm>
              <a:off x="3560873" y="3959878"/>
              <a:ext cx="945472" cy="1554285"/>
            </a:xfrm>
            <a:prstGeom prst="roundRect">
              <a:avLst>
                <a:gd name="adj" fmla="val 26811"/>
              </a:avLst>
            </a:prstGeom>
            <a:solidFill>
              <a:srgbClr val="212121">
                <a:lumMod val="10000"/>
                <a:lumOff val="90000"/>
              </a:srgbClr>
            </a:solidFill>
            <a:ln w="9525" cap="flat" cmpd="sng" algn="ctr">
              <a:noFill/>
              <a:prstDash val="solid"/>
            </a:ln>
            <a:effectLst/>
            <a:scene3d>
              <a:camera prst="orthographicFront">
                <a:rot lat="0" lon="0" rev="0"/>
              </a:camera>
              <a:lightRig rig="contrasting" dir="t">
                <a:rot lat="0" lon="0" rev="1500000"/>
              </a:lightRig>
            </a:scene3d>
            <a:sp3d prstMaterial="metal"/>
          </p:spPr>
          <p:txBody>
            <a:bodyPr lIns="0" tIns="0" rIns="0" bIns="0" rtlCol="0" anchor="ctr"/>
            <a:lstStyle/>
            <a:p>
              <a:pPr algn="ctr" defTabSz="456365">
                <a:defRPr/>
              </a:pPr>
              <a:r>
                <a:rPr lang="fr-FR" sz="675" b="1" kern="0">
                  <a:solidFill>
                    <a:srgbClr val="0070C0"/>
                  </a:solidFill>
                </a:rPr>
                <a:t>C0379T07</a:t>
              </a:r>
              <a:r>
                <a:rPr lang="fr-FR" sz="675" b="1" kern="0" baseline="30000">
                  <a:solidFill>
                    <a:srgbClr val="0070C0"/>
                  </a:solidFill>
                </a:rPr>
                <a:t>1</a:t>
              </a:r>
              <a:br>
                <a:rPr lang="fr-FR" sz="675" b="1" kern="0">
                  <a:solidFill>
                    <a:srgbClr val="0070C0"/>
                  </a:solidFill>
                </a:rPr>
              </a:br>
              <a:endParaRPr lang="fr-FR" sz="675" b="1" kern="0">
                <a:solidFill>
                  <a:srgbClr val="0070C0"/>
                </a:solidFill>
              </a:endParaRPr>
            </a:p>
          </p:txBody>
        </p:sp>
        <p:sp>
          <p:nvSpPr>
            <p:cNvPr id="53" name="Snip Same Side Corner Rectangle 21">
              <a:extLst>
                <a:ext uri="{FF2B5EF4-FFF2-40B4-BE49-F238E27FC236}">
                  <a16:creationId xmlns:a16="http://schemas.microsoft.com/office/drawing/2014/main" id="{84C933C5-B3CD-4AED-87E2-D3EED9F94F8B}"/>
                </a:ext>
              </a:extLst>
            </p:cNvPr>
            <p:cNvSpPr/>
            <p:nvPr/>
          </p:nvSpPr>
          <p:spPr>
            <a:xfrm>
              <a:off x="7327630" y="2255169"/>
              <a:ext cx="1456831" cy="3532339"/>
            </a:xfrm>
            <a:prstGeom prst="snip2SameRect">
              <a:avLst>
                <a:gd name="adj1" fmla="val 4204"/>
                <a:gd name="adj2" fmla="val 0"/>
              </a:avLst>
            </a:prstGeom>
            <a:noFill/>
            <a:ln w="44450" cap="flat" cmpd="sng" algn="ctr">
              <a:solidFill>
                <a:srgbClr val="8F439B">
                  <a:lumMod val="40000"/>
                  <a:lumOff val="60000"/>
                </a:srgbClr>
              </a:solidFill>
              <a:prstDash val="solid"/>
            </a:ln>
            <a:effectLst/>
          </p:spPr>
          <p:txBody>
            <a:bodyPr lIns="0" tIns="0" rIns="0" bIns="0" rtlCol="0" anchor="ctr"/>
            <a:lstStyle/>
            <a:p>
              <a:pPr algn="ctr" defTabSz="571478" fontAlgn="auto">
                <a:spcBef>
                  <a:spcPts val="0"/>
                </a:spcBef>
                <a:spcAft>
                  <a:spcPts val="0"/>
                </a:spcAft>
                <a:defRPr/>
              </a:pPr>
              <a:endParaRPr lang="en-US" sz="825" kern="0">
                <a:solidFill>
                  <a:sysClr val="window" lastClr="FFFFFF"/>
                </a:solidFill>
                <a:latin typeface="Verdana"/>
              </a:endParaRPr>
            </a:p>
          </p:txBody>
        </p:sp>
        <p:sp>
          <p:nvSpPr>
            <p:cNvPr id="54" name="Rounded Rectangle 11">
              <a:extLst>
                <a:ext uri="{FF2B5EF4-FFF2-40B4-BE49-F238E27FC236}">
                  <a16:creationId xmlns:a16="http://schemas.microsoft.com/office/drawing/2014/main" id="{60F774C8-04BA-42E9-B3A1-ED79A877C318}"/>
                </a:ext>
              </a:extLst>
            </p:cNvPr>
            <p:cNvSpPr/>
            <p:nvPr/>
          </p:nvSpPr>
          <p:spPr>
            <a:xfrm>
              <a:off x="5708489" y="3120153"/>
              <a:ext cx="3113475" cy="652147"/>
            </a:xfrm>
            <a:prstGeom prst="roundRect">
              <a:avLst/>
            </a:prstGeom>
            <a:solidFill>
              <a:srgbClr val="1FAAE1"/>
            </a:solidFill>
            <a:ln w="9525" cap="flat" cmpd="sng" algn="ctr">
              <a:noFill/>
              <a:prstDash val="solid"/>
            </a:ln>
            <a:effectLst/>
          </p:spPr>
          <p:txBody>
            <a:bodyPr lIns="0" tIns="0" rIns="0" bIns="0" rtlCol="0" anchor="ctr"/>
            <a:lstStyle/>
            <a:p>
              <a:pPr algn="ctr" defTabSz="571478" fontAlgn="auto">
                <a:spcBef>
                  <a:spcPts val="0"/>
                </a:spcBef>
                <a:spcAft>
                  <a:spcPts val="0"/>
                </a:spcAft>
                <a:defRPr/>
              </a:pPr>
              <a:r>
                <a:rPr lang="en-US" sz="825" b="1" kern="0">
                  <a:solidFill>
                    <a:sysClr val="window" lastClr="FFFFFF"/>
                  </a:solidFill>
                  <a:latin typeface="Verdana"/>
                </a:rPr>
                <a:t>Phase 3</a:t>
              </a:r>
            </a:p>
          </p:txBody>
        </p:sp>
        <p:sp>
          <p:nvSpPr>
            <p:cNvPr id="55" name="Text Placeholder 4">
              <a:extLst>
                <a:ext uri="{FF2B5EF4-FFF2-40B4-BE49-F238E27FC236}">
                  <a16:creationId xmlns:a16="http://schemas.microsoft.com/office/drawing/2014/main" id="{1E80BE5D-D7A8-4690-BC46-DC3C341088AD}"/>
                </a:ext>
              </a:extLst>
            </p:cNvPr>
            <p:cNvSpPr txBox="1">
              <a:spLocks/>
            </p:cNvSpPr>
            <p:nvPr/>
          </p:nvSpPr>
          <p:spPr>
            <a:xfrm>
              <a:off x="3826070" y="1638532"/>
              <a:ext cx="4614755" cy="524782"/>
            </a:xfrm>
            <a:prstGeom prst="roundRect">
              <a:avLst/>
            </a:prstGeom>
            <a:solidFill>
              <a:srgbClr val="214196"/>
            </a:solidFill>
            <a:ln w="25400" cap="flat" cmpd="sng" algn="ctr">
              <a:noFill/>
              <a:prstDash val="solid"/>
            </a:ln>
            <a:effectLst/>
          </p:spPr>
          <p:txBody>
            <a:bodyPr/>
            <a:lstStyle>
              <a:lvl1pPr marL="342900" indent="-342900" algn="l" defTabSz="457200" rtl="0" eaLnBrk="1" latinLnBrk="0" hangingPunct="1">
                <a:spcBef>
                  <a:spcPts val="1200"/>
                </a:spcBef>
                <a:buFont typeface="Wingdings" charset="2"/>
                <a:buChar char="§"/>
                <a:defRPr sz="2800" kern="1200">
                  <a:solidFill>
                    <a:schemeClr val="tx1"/>
                  </a:solidFill>
                  <a:latin typeface="+mj-lt"/>
                  <a:ea typeface="+mn-ea"/>
                  <a:cs typeface="Verdana"/>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Verdana"/>
                </a:defRPr>
              </a:lvl2pPr>
              <a:lvl3pPr marL="1143000" indent="-228600" algn="l" defTabSz="457200" rtl="0" eaLnBrk="1" latinLnBrk="0" hangingPunct="1">
                <a:spcBef>
                  <a:spcPct val="20000"/>
                </a:spcBef>
                <a:buFont typeface="Wingdings" charset="2"/>
                <a:buChar char="§"/>
                <a:defRPr sz="2400" kern="1200">
                  <a:solidFill>
                    <a:schemeClr val="tx1"/>
                  </a:solidFill>
                  <a:latin typeface="+mj-lt"/>
                  <a:ea typeface="+mn-ea"/>
                  <a:cs typeface="Verdana"/>
                </a:defRPr>
              </a:lvl3pPr>
              <a:lvl4pPr marL="1600200" indent="-228600" algn="l" defTabSz="457200" rtl="0" eaLnBrk="1" latinLnBrk="0" hangingPunct="1">
                <a:spcBef>
                  <a:spcPct val="20000"/>
                </a:spcBef>
                <a:buFont typeface="Arial"/>
                <a:buChar char="–"/>
                <a:defRPr sz="2400" kern="1200">
                  <a:solidFill>
                    <a:schemeClr val="tx1"/>
                  </a:solidFill>
                  <a:latin typeface="+mj-lt"/>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285739">
                <a:spcBef>
                  <a:spcPts val="750"/>
                </a:spcBef>
                <a:buNone/>
                <a:defRPr/>
              </a:pPr>
              <a:r>
                <a:rPr lang="en-US" sz="1050" b="1" dirty="0">
                  <a:solidFill>
                    <a:srgbClr val="FFFFFF"/>
                  </a:solidFill>
                  <a:latin typeface="Arial"/>
                </a:rPr>
                <a:t>2575 IBD patients exposed to ≥1 dose UST</a:t>
              </a:r>
            </a:p>
          </p:txBody>
        </p:sp>
      </p:grpSp>
      <p:sp>
        <p:nvSpPr>
          <p:cNvPr id="56" name="TextBox 55">
            <a:extLst>
              <a:ext uri="{FF2B5EF4-FFF2-40B4-BE49-F238E27FC236}">
                <a16:creationId xmlns:a16="http://schemas.microsoft.com/office/drawing/2014/main" id="{E8C5CB6D-CBEE-4587-8F08-85C345FD8B99}"/>
              </a:ext>
            </a:extLst>
          </p:cNvPr>
          <p:cNvSpPr txBox="1"/>
          <p:nvPr/>
        </p:nvSpPr>
        <p:spPr>
          <a:xfrm>
            <a:off x="4228730" y="1565965"/>
            <a:ext cx="4897244" cy="265457"/>
          </a:xfrm>
          <a:prstGeom prst="rect">
            <a:avLst/>
          </a:prstGeom>
          <a:noFill/>
        </p:spPr>
        <p:txBody>
          <a:bodyPr wrap="square">
            <a:spAutoFit/>
          </a:bodyPr>
          <a:lstStyle/>
          <a:p>
            <a:pPr algn="ctr" defTabSz="456365"/>
            <a:r>
              <a:rPr lang="en-US" sz="1125" b="1" dirty="0">
                <a:solidFill>
                  <a:srgbClr val="505050"/>
                </a:solidFill>
                <a:latin typeface="Verdana" panose="020B0604030504040204" pitchFamily="34" charset="0"/>
                <a:ea typeface="Verdana" panose="020B0604030504040204" pitchFamily="34" charset="0"/>
              </a:rPr>
              <a:t>UST Exposure in the 2020 IBD Pooled Safety Dataset</a:t>
            </a:r>
            <a:endParaRPr lang="en-US" sz="1125" b="1" strike="dblStrike" dirty="0">
              <a:solidFill>
                <a:srgbClr val="505050"/>
              </a:solidFill>
              <a:latin typeface="Verdana" panose="020B0604030504040204" pitchFamily="34" charset="0"/>
              <a:ea typeface="Verdana" panose="020B0604030504040204" pitchFamily="34" charset="0"/>
            </a:endParaRPr>
          </a:p>
        </p:txBody>
      </p:sp>
      <p:grpSp>
        <p:nvGrpSpPr>
          <p:cNvPr id="57" name="Group 56">
            <a:extLst>
              <a:ext uri="{FF2B5EF4-FFF2-40B4-BE49-F238E27FC236}">
                <a16:creationId xmlns:a16="http://schemas.microsoft.com/office/drawing/2014/main" id="{2EE6F35C-9275-439A-8432-5DAC3707360B}"/>
              </a:ext>
            </a:extLst>
          </p:cNvPr>
          <p:cNvGrpSpPr/>
          <p:nvPr/>
        </p:nvGrpSpPr>
        <p:grpSpPr>
          <a:xfrm>
            <a:off x="4303910" y="1611541"/>
            <a:ext cx="4792929" cy="3081648"/>
            <a:chOff x="1754444" y="1565703"/>
            <a:chExt cx="8904036" cy="4578772"/>
          </a:xfrm>
        </p:grpSpPr>
        <p:graphicFrame>
          <p:nvGraphicFramePr>
            <p:cNvPr id="58" name="Chart 57">
              <a:extLst>
                <a:ext uri="{FF2B5EF4-FFF2-40B4-BE49-F238E27FC236}">
                  <a16:creationId xmlns:a16="http://schemas.microsoft.com/office/drawing/2014/main" id="{188F480E-D189-46E6-8570-D7E43DE7F073}"/>
                </a:ext>
              </a:extLst>
            </p:cNvPr>
            <p:cNvGraphicFramePr/>
            <p:nvPr>
              <p:extLst>
                <p:ext uri="{D42A27DB-BD31-4B8C-83A1-F6EECF244321}">
                  <p14:modId xmlns:p14="http://schemas.microsoft.com/office/powerpoint/2010/main" val="1550088120"/>
                </p:ext>
              </p:extLst>
            </p:nvPr>
          </p:nvGraphicFramePr>
          <p:xfrm>
            <a:off x="2250458" y="1565703"/>
            <a:ext cx="8408022" cy="4578772"/>
          </p:xfrm>
          <a:graphic>
            <a:graphicData uri="http://schemas.openxmlformats.org/drawingml/2006/chart">
              <c:chart xmlns:c="http://schemas.openxmlformats.org/drawingml/2006/chart" xmlns:r="http://schemas.openxmlformats.org/officeDocument/2006/relationships" r:id="rId2"/>
            </a:graphicData>
          </a:graphic>
        </p:graphicFrame>
        <p:sp>
          <p:nvSpPr>
            <p:cNvPr id="59" name="TextBox 58">
              <a:extLst>
                <a:ext uri="{FF2B5EF4-FFF2-40B4-BE49-F238E27FC236}">
                  <a16:creationId xmlns:a16="http://schemas.microsoft.com/office/drawing/2014/main" id="{8D80B679-BA2A-4B97-81CE-4574F5F73B0A}"/>
                </a:ext>
              </a:extLst>
            </p:cNvPr>
            <p:cNvSpPr txBox="1"/>
            <p:nvPr/>
          </p:nvSpPr>
          <p:spPr>
            <a:xfrm rot="16200000">
              <a:off x="512339" y="3353406"/>
              <a:ext cx="3085170" cy="600960"/>
            </a:xfrm>
            <a:prstGeom prst="rect">
              <a:avLst/>
            </a:prstGeom>
            <a:noFill/>
          </p:spPr>
          <p:txBody>
            <a:bodyPr wrap="square">
              <a:spAutoFit/>
            </a:bodyPr>
            <a:lstStyle/>
            <a:p>
              <a:pPr algn="ctr" defTabSz="456365">
                <a:defRPr sz="1800" b="1" i="0" u="none" strike="noStrike" kern="1200" baseline="0">
                  <a:solidFill>
                    <a:srgbClr val="212121"/>
                  </a:solidFill>
                  <a:latin typeface="+mn-lt"/>
                  <a:ea typeface="+mn-ea"/>
                  <a:cs typeface="+mn-cs"/>
                </a:defRPr>
              </a:pPr>
              <a:r>
                <a:rPr lang="en-US" sz="1350" b="1" dirty="0">
                  <a:solidFill>
                    <a:srgbClr val="505050"/>
                  </a:solidFill>
                  <a:latin typeface="+mj-lt"/>
                  <a:cs typeface="Calibri" panose="020F0502020204030204" pitchFamily="34" charset="0"/>
                </a:rPr>
                <a:t>Number of Patients</a:t>
              </a:r>
            </a:p>
          </p:txBody>
        </p:sp>
      </p:grpSp>
      <p:sp>
        <p:nvSpPr>
          <p:cNvPr id="60" name="Text Placeholder 4">
            <a:extLst>
              <a:ext uri="{FF2B5EF4-FFF2-40B4-BE49-F238E27FC236}">
                <a16:creationId xmlns:a16="http://schemas.microsoft.com/office/drawing/2014/main" id="{C42BAF1C-8AF7-4737-8EA0-E2399F4C323E}"/>
              </a:ext>
            </a:extLst>
          </p:cNvPr>
          <p:cNvSpPr txBox="1">
            <a:spLocks/>
          </p:cNvSpPr>
          <p:nvPr/>
        </p:nvSpPr>
        <p:spPr bwMode="auto">
          <a:xfrm>
            <a:off x="499878" y="4431520"/>
            <a:ext cx="3873550" cy="206375"/>
          </a:xfrm>
          <a:prstGeom prst="rect">
            <a:avLst/>
          </a:prstGeom>
          <a:solidFill>
            <a:srgbClr val="FFFFFF"/>
          </a:solid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1" fontAlgn="base" hangingPunct="1">
              <a:lnSpc>
                <a:spcPct val="100000"/>
              </a:lnSpc>
              <a:spcBef>
                <a:spcPts val="167"/>
              </a:spcBef>
              <a:spcAft>
                <a:spcPct val="0"/>
              </a:spcAft>
              <a:buClr>
                <a:schemeClr val="tx1"/>
              </a:buClr>
              <a:buSzPct val="100000"/>
              <a:buFont typeface="Arial" pitchFamily="-65" charset="0"/>
              <a:buNone/>
              <a:tabLst/>
              <a:defRPr sz="750">
                <a:solidFill>
                  <a:schemeClr val="tx1"/>
                </a:solidFill>
                <a:latin typeface="Verdana" charset="0"/>
                <a:ea typeface="Verdana" charset="0"/>
                <a:cs typeface="Verdana" charset="0"/>
                <a:sym typeface="Arial" pitchFamily="-65" charset="0"/>
              </a:defRPr>
            </a:lvl1pPr>
            <a:lvl2pPr marL="534437" indent="-234147" algn="l" rtl="0" eaLnBrk="1" fontAlgn="base" hangingPunct="1">
              <a:lnSpc>
                <a:spcPct val="100000"/>
              </a:lnSpc>
              <a:spcBef>
                <a:spcPts val="0"/>
              </a:spcBef>
              <a:spcAft>
                <a:spcPct val="0"/>
              </a:spcAft>
              <a:buClr>
                <a:schemeClr val="tx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731491"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3pPr>
            <a:lvl4pPr marL="1097236" indent="-201160"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905" indent="-191127"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5pPr>
            <a:lvl6pPr marL="1776152"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77"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201"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225" indent="-19201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a:lstStyle>
          <a:p>
            <a:pPr defTabSz="685800">
              <a:spcBef>
                <a:spcPts val="125"/>
              </a:spcBef>
              <a:buClr>
                <a:srgbClr val="212121"/>
              </a:buClr>
              <a:defRPr/>
            </a:pPr>
            <a:r>
              <a:rPr lang="en-US" sz="563" kern="0" baseline="30000" dirty="0">
                <a:solidFill>
                  <a:srgbClr val="505050"/>
                </a:solidFill>
              </a:rPr>
              <a:t>1</a:t>
            </a:r>
            <a:r>
              <a:rPr lang="en-US" sz="563" kern="0" dirty="0">
                <a:solidFill>
                  <a:srgbClr val="505050"/>
                </a:solidFill>
              </a:rPr>
              <a:t>Sandborn, et al. Gastroenterology 2008; 1130-1141. </a:t>
            </a:r>
            <a:r>
              <a:rPr lang="en-US" sz="563" kern="0" baseline="30000" dirty="0">
                <a:solidFill>
                  <a:srgbClr val="505050"/>
                </a:solidFill>
              </a:rPr>
              <a:t>2</a:t>
            </a:r>
            <a:r>
              <a:rPr lang="en-US" sz="563" kern="0" dirty="0">
                <a:solidFill>
                  <a:srgbClr val="505050"/>
                </a:solidFill>
              </a:rPr>
              <a:t>Sandborn, et al. N </a:t>
            </a:r>
            <a:r>
              <a:rPr lang="en-US" sz="563" kern="0" dirty="0" err="1">
                <a:solidFill>
                  <a:srgbClr val="505050"/>
                </a:solidFill>
              </a:rPr>
              <a:t>Engl</a:t>
            </a:r>
            <a:r>
              <a:rPr lang="en-US" sz="563" kern="0" dirty="0">
                <a:solidFill>
                  <a:srgbClr val="505050"/>
                </a:solidFill>
              </a:rPr>
              <a:t> J Med 2012; 1519-1528.</a:t>
            </a:r>
          </a:p>
          <a:p>
            <a:pPr defTabSz="685800">
              <a:spcBef>
                <a:spcPts val="125"/>
              </a:spcBef>
              <a:buClr>
                <a:srgbClr val="212121"/>
              </a:buClr>
              <a:defRPr/>
            </a:pPr>
            <a:r>
              <a:rPr lang="en-US" sz="563" kern="0" baseline="30000" dirty="0">
                <a:solidFill>
                  <a:srgbClr val="505050"/>
                </a:solidFill>
              </a:rPr>
              <a:t>3</a:t>
            </a:r>
            <a:r>
              <a:rPr lang="en-US" sz="563" kern="0" dirty="0">
                <a:solidFill>
                  <a:srgbClr val="505050"/>
                </a:solidFill>
              </a:rPr>
              <a:t>Feagan, et al. N </a:t>
            </a:r>
            <a:r>
              <a:rPr lang="en-US" sz="563" kern="0" dirty="0" err="1">
                <a:solidFill>
                  <a:srgbClr val="505050"/>
                </a:solidFill>
              </a:rPr>
              <a:t>Engl</a:t>
            </a:r>
            <a:r>
              <a:rPr lang="en-US" sz="563" kern="0" dirty="0">
                <a:solidFill>
                  <a:srgbClr val="505050"/>
                </a:solidFill>
              </a:rPr>
              <a:t> J Med 2016; 1946-1950. </a:t>
            </a:r>
            <a:r>
              <a:rPr lang="en-US" sz="563" kern="0" baseline="30000" dirty="0">
                <a:solidFill>
                  <a:srgbClr val="505050"/>
                </a:solidFill>
              </a:rPr>
              <a:t>4</a:t>
            </a:r>
            <a:r>
              <a:rPr lang="en-US" sz="563" kern="0" dirty="0">
                <a:solidFill>
                  <a:srgbClr val="505050"/>
                </a:solidFill>
              </a:rPr>
              <a:t>Sands, et al. N </a:t>
            </a:r>
            <a:r>
              <a:rPr lang="en-US" sz="563" kern="0" dirty="0" err="1">
                <a:solidFill>
                  <a:srgbClr val="505050"/>
                </a:solidFill>
              </a:rPr>
              <a:t>Engl</a:t>
            </a:r>
            <a:r>
              <a:rPr lang="en-US" sz="563" kern="0" dirty="0">
                <a:solidFill>
                  <a:srgbClr val="505050"/>
                </a:solidFill>
              </a:rPr>
              <a:t> J Med 2019; 1201-1214.</a:t>
            </a:r>
          </a:p>
        </p:txBody>
      </p:sp>
      <p:sp>
        <p:nvSpPr>
          <p:cNvPr id="61" name="Text Placeholder 5">
            <a:extLst>
              <a:ext uri="{FF2B5EF4-FFF2-40B4-BE49-F238E27FC236}">
                <a16:creationId xmlns:a16="http://schemas.microsoft.com/office/drawing/2014/main" id="{7E366483-234E-4A59-AF49-398E326C1BA2}"/>
              </a:ext>
            </a:extLst>
          </p:cNvPr>
          <p:cNvSpPr txBox="1">
            <a:spLocks/>
          </p:cNvSpPr>
          <p:nvPr/>
        </p:nvSpPr>
        <p:spPr bwMode="auto">
          <a:xfrm>
            <a:off x="451842" y="1036394"/>
            <a:ext cx="8238133" cy="369332"/>
          </a:xfrm>
          <a:prstGeom prst="rect">
            <a:avLst/>
          </a:prstGeom>
          <a:solidFill>
            <a:schemeClr val="bg1">
              <a:lumMod val="95000"/>
            </a:schemeClr>
          </a:solid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100000"/>
              </a:lnSpc>
              <a:spcBef>
                <a:spcPts val="2160"/>
              </a:spcBef>
              <a:spcAft>
                <a:spcPct val="0"/>
              </a:spcAft>
              <a:buClr>
                <a:schemeClr val="tx1"/>
              </a:buClr>
              <a:buSzPct val="100000"/>
              <a:buFont typeface="Arial" pitchFamily="-65" charset="0"/>
              <a:buNone/>
              <a:tabLst/>
              <a:defRPr sz="2400">
                <a:solidFill>
                  <a:schemeClr val="tx1"/>
                </a:solidFill>
                <a:latin typeface="Verdana" charset="0"/>
                <a:ea typeface="Verdana" charset="0"/>
                <a:cs typeface="Verdana" charset="0"/>
                <a:sym typeface="Arial" pitchFamily="-65" charset="0"/>
              </a:defRPr>
            </a:lvl1pPr>
            <a:lvl2pPr marL="641350" indent="-280988" algn="l" rtl="0" eaLnBrk="1" fontAlgn="base" hangingPunct="1">
              <a:lnSpc>
                <a:spcPct val="100000"/>
              </a:lnSpc>
              <a:spcBef>
                <a:spcPts val="0"/>
              </a:spcBef>
              <a:spcAft>
                <a:spcPct val="0"/>
              </a:spcAft>
              <a:buClr>
                <a:schemeClr val="tx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2pPr>
            <a:lvl3pPr marL="877824"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316736"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4pPr>
            <a:lvl5pPr marL="1785557" indent="-22936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571478">
              <a:spcBef>
                <a:spcPts val="1350"/>
              </a:spcBef>
              <a:buClr>
                <a:srgbClr val="212121"/>
              </a:buClr>
            </a:pPr>
            <a:r>
              <a:rPr lang="en-US" sz="1200" b="1" kern="0" dirty="0">
                <a:solidFill>
                  <a:srgbClr val="13BBAE"/>
                </a:solidFill>
                <a:latin typeface="+mj-lt"/>
              </a:rPr>
              <a:t>Objective: </a:t>
            </a:r>
            <a:r>
              <a:rPr lang="en-US" sz="1200" dirty="0">
                <a:solidFill>
                  <a:srgbClr val="212121"/>
                </a:solidFill>
                <a:latin typeface="+mj-lt"/>
              </a:rPr>
              <a:t>Present an integrated analysis of safety data from UST phase 2/3 inflammatory bowel disease clinical studies to date, through up to 5 years in Crohn’s disease and 2 years in ulcerative colitis (2020 IBD Pooled Safety Dataset)</a:t>
            </a:r>
          </a:p>
        </p:txBody>
      </p:sp>
      <p:sp>
        <p:nvSpPr>
          <p:cNvPr id="63" name="Rectangle 62">
            <a:extLst>
              <a:ext uri="{FF2B5EF4-FFF2-40B4-BE49-F238E27FC236}">
                <a16:creationId xmlns:a16="http://schemas.microsoft.com/office/drawing/2014/main" id="{1DE1DD35-9BBC-4875-9A8C-97C7A2900055}"/>
              </a:ext>
            </a:extLst>
          </p:cNvPr>
          <p:cNvSpPr/>
          <p:nvPr/>
        </p:nvSpPr>
        <p:spPr>
          <a:xfrm>
            <a:off x="4075044" y="4935751"/>
            <a:ext cx="5068957" cy="230832"/>
          </a:xfrm>
          <a:prstGeom prst="rect">
            <a:avLst/>
          </a:prstGeom>
        </p:spPr>
        <p:txBody>
          <a:bodyPr wrap="square">
            <a:spAutoFit/>
          </a:bodyPr>
          <a:lstStyle/>
          <a:p>
            <a:pPr algn="r"/>
            <a:r>
              <a:rPr lang="nl-NL" sz="900" b="1" dirty="0">
                <a:solidFill>
                  <a:srgbClr val="17375E"/>
                </a:solidFill>
                <a:latin typeface="Arial" panose="020B0604020202020204" pitchFamily="34" charset="0"/>
                <a:cs typeface="Arial" panose="020B0604020202020204" pitchFamily="34" charset="0"/>
              </a:rPr>
              <a:t>Adapted from Sandborn et al. DDW 2021 #129.</a:t>
            </a:r>
            <a:endParaRPr lang="en-US" sz="900" b="1" dirty="0">
              <a:solidFill>
                <a:srgbClr val="17375E"/>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9E969C3-70DE-40F9-B2BD-73EB52EB641D}"/>
              </a:ext>
            </a:extLst>
          </p:cNvPr>
          <p:cNvSpPr txBox="1"/>
          <p:nvPr/>
        </p:nvSpPr>
        <p:spPr>
          <a:xfrm rot="16200000">
            <a:off x="8688746" y="3855835"/>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1953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5523A7-528F-4481-97CC-C75FC00C4A0C}"/>
              </a:ext>
            </a:extLst>
          </p:cNvPr>
          <p:cNvSpPr>
            <a:spLocks noGrp="1"/>
          </p:cNvSpPr>
          <p:nvPr>
            <p:ph type="title"/>
          </p:nvPr>
        </p:nvSpPr>
        <p:spPr>
          <a:xfrm>
            <a:off x="457200" y="106487"/>
            <a:ext cx="8229600" cy="1038746"/>
          </a:xfrm>
        </p:spPr>
        <p:txBody>
          <a:bodyPr/>
          <a:lstStyle/>
          <a:p>
            <a:r>
              <a:rPr lang="en-US" dirty="0"/>
              <a:t>Safety Of Ustekinumab In IBD: Pooled Safety Analysis Through 5 Years in CD And 2 Years in UC</a:t>
            </a:r>
          </a:p>
        </p:txBody>
      </p:sp>
      <p:sp>
        <p:nvSpPr>
          <p:cNvPr id="5" name="Rectangle 4">
            <a:extLst>
              <a:ext uri="{FF2B5EF4-FFF2-40B4-BE49-F238E27FC236}">
                <a16:creationId xmlns:a16="http://schemas.microsoft.com/office/drawing/2014/main" id="{A8E02608-2409-43ED-9080-86A68A9A82EE}"/>
              </a:ext>
            </a:extLst>
          </p:cNvPr>
          <p:cNvSpPr/>
          <p:nvPr/>
        </p:nvSpPr>
        <p:spPr>
          <a:xfrm>
            <a:off x="4075044" y="4935751"/>
            <a:ext cx="5068957" cy="230832"/>
          </a:xfrm>
          <a:prstGeom prst="rect">
            <a:avLst/>
          </a:prstGeom>
        </p:spPr>
        <p:txBody>
          <a:bodyPr wrap="square">
            <a:spAutoFit/>
          </a:bodyPr>
          <a:lstStyle/>
          <a:p>
            <a:pPr algn="r"/>
            <a:r>
              <a:rPr lang="nl-NL" sz="900" b="1" dirty="0">
                <a:solidFill>
                  <a:srgbClr val="17375E"/>
                </a:solidFill>
                <a:latin typeface="Arial" panose="020B0604020202020204" pitchFamily="34" charset="0"/>
                <a:cs typeface="Arial" panose="020B0604020202020204" pitchFamily="34" charset="0"/>
              </a:rPr>
              <a:t>Adapted from Sandborn et al. DDW 2021 #129.</a:t>
            </a:r>
            <a:endParaRPr lang="en-US" sz="900" b="1" dirty="0">
              <a:solidFill>
                <a:srgbClr val="17375E"/>
              </a:solidFill>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32128F02-6767-4D8B-8C9C-7B5A32B344A8}"/>
              </a:ext>
            </a:extLst>
          </p:cNvPr>
          <p:cNvSpPr txBox="1">
            <a:spLocks/>
          </p:cNvSpPr>
          <p:nvPr/>
        </p:nvSpPr>
        <p:spPr>
          <a:xfrm>
            <a:off x="8730532" y="4723338"/>
            <a:ext cx="284759" cy="250031"/>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365">
              <a:defRPr/>
            </a:pPr>
            <a:fld id="{AD816501-AAE5-214E-B100-00C3DC5F5E3F}" type="slidenum">
              <a:rPr lang="en-US" sz="600">
                <a:solidFill>
                  <a:srgbClr val="646464"/>
                </a:solidFill>
              </a:rPr>
              <a:pPr defTabSz="456365">
                <a:defRPr/>
              </a:pPr>
              <a:t>15</a:t>
            </a:fld>
            <a:endParaRPr lang="en-US" sz="600">
              <a:solidFill>
                <a:srgbClr val="646464"/>
              </a:solidFill>
            </a:endParaRPr>
          </a:p>
        </p:txBody>
      </p:sp>
      <p:graphicFrame>
        <p:nvGraphicFramePr>
          <p:cNvPr id="13" name="Chart 12">
            <a:extLst>
              <a:ext uri="{FF2B5EF4-FFF2-40B4-BE49-F238E27FC236}">
                <a16:creationId xmlns:a16="http://schemas.microsoft.com/office/drawing/2014/main" id="{720DF72F-2BEB-49FC-97C2-91D9F70CA328}"/>
              </a:ext>
            </a:extLst>
          </p:cNvPr>
          <p:cNvGraphicFramePr/>
          <p:nvPr/>
        </p:nvGraphicFramePr>
        <p:xfrm>
          <a:off x="457200" y="1850683"/>
          <a:ext cx="8273332" cy="2465129"/>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B45A2862-DC88-4328-8FFA-48AA657DD499}"/>
              </a:ext>
            </a:extLst>
          </p:cNvPr>
          <p:cNvSpPr/>
          <p:nvPr/>
        </p:nvSpPr>
        <p:spPr>
          <a:xfrm>
            <a:off x="966806" y="1253006"/>
            <a:ext cx="6852987" cy="698268"/>
          </a:xfrm>
          <a:prstGeom prst="rect">
            <a:avLst/>
          </a:prstGeom>
        </p:spPr>
        <p:txBody>
          <a:bodyPr wrap="square">
            <a:spAutoFit/>
          </a:bodyPr>
          <a:lstStyle/>
          <a:p>
            <a:pPr algn="ctr" defTabSz="571478"/>
            <a:r>
              <a:rPr lang="en-US" sz="1125" b="1" dirty="0">
                <a:solidFill>
                  <a:srgbClr val="505050"/>
                </a:solidFill>
                <a:latin typeface="Verdana" panose="020B0604030504040204" pitchFamily="34" charset="0"/>
                <a:ea typeface="Verdana" panose="020B0604030504040204" pitchFamily="34" charset="0"/>
              </a:rPr>
              <a:t>Key Safety Events of Ustekinumab Per 100 Patient-Years of Follow-Up in the 2020 IBD Pooled Safety Dataset </a:t>
            </a:r>
          </a:p>
          <a:p>
            <a:pPr algn="ctr" defTabSz="571478"/>
            <a:r>
              <a:rPr lang="en-US" sz="1125" b="1" dirty="0">
                <a:solidFill>
                  <a:srgbClr val="0070C0"/>
                </a:solidFill>
                <a:latin typeface="Verdana" panose="020B0604030504040204" pitchFamily="34" charset="0"/>
                <a:ea typeface="Verdana" panose="020B0604030504040204" pitchFamily="34" charset="0"/>
              </a:rPr>
              <a:t>Through up to 5 years in CD and 2 years in UC</a:t>
            </a:r>
          </a:p>
        </p:txBody>
      </p:sp>
      <p:sp>
        <p:nvSpPr>
          <p:cNvPr id="15" name="Speech Bubble: Rectangle with Corners Rounded 14">
            <a:extLst>
              <a:ext uri="{FF2B5EF4-FFF2-40B4-BE49-F238E27FC236}">
                <a16:creationId xmlns:a16="http://schemas.microsoft.com/office/drawing/2014/main" id="{9E3E1DB6-8069-493E-954A-6544CB8FDBE6}"/>
              </a:ext>
            </a:extLst>
          </p:cNvPr>
          <p:cNvSpPr/>
          <p:nvPr/>
        </p:nvSpPr>
        <p:spPr>
          <a:xfrm>
            <a:off x="1854170" y="4346908"/>
            <a:ext cx="3875049" cy="510778"/>
          </a:xfrm>
          <a:prstGeom prst="wedgeRoundRectCallout">
            <a:avLst>
              <a:gd name="adj1" fmla="val -30956"/>
              <a:gd name="adj2" fmla="val 9472"/>
              <a:gd name="adj3" fmla="val 16667"/>
            </a:avLst>
          </a:prstGeom>
          <a:solidFill>
            <a:srgbClr val="F26923"/>
          </a:solidFill>
          <a:ln w="25400">
            <a:solidFill>
              <a:srgbClr val="FFFFFF"/>
            </a:solidFill>
          </a:ln>
        </p:spPr>
        <p:txBody>
          <a:bodyPr wrap="square">
            <a:spAutoFit/>
          </a:bodyPr>
          <a:lstStyle/>
          <a:p>
            <a:pPr defTabSz="456365">
              <a:defRPr/>
            </a:pPr>
            <a:r>
              <a:rPr lang="en-US" sz="1200" kern="0" dirty="0">
                <a:solidFill>
                  <a:srgbClr val="FFFFFF"/>
                </a:solidFill>
                <a:latin typeface="+mj-lt"/>
                <a:ea typeface="Verdana" panose="020B0604030504040204" pitchFamily="34" charset="0"/>
              </a:rPr>
              <a:t>Overall rates for key safety parameters were similar between PBO- and UST-treated groups.</a:t>
            </a:r>
          </a:p>
        </p:txBody>
      </p:sp>
      <p:sp>
        <p:nvSpPr>
          <p:cNvPr id="16" name="Speech Bubble: Rectangle with Corners Rounded 15">
            <a:extLst>
              <a:ext uri="{FF2B5EF4-FFF2-40B4-BE49-F238E27FC236}">
                <a16:creationId xmlns:a16="http://schemas.microsoft.com/office/drawing/2014/main" id="{2C40C66D-466C-4017-8329-E017E2533F83}"/>
              </a:ext>
            </a:extLst>
          </p:cNvPr>
          <p:cNvSpPr/>
          <p:nvPr/>
        </p:nvSpPr>
        <p:spPr>
          <a:xfrm>
            <a:off x="7197943" y="4096751"/>
            <a:ext cx="1873454" cy="549086"/>
          </a:xfrm>
          <a:prstGeom prst="wedgeRoundRectCallout">
            <a:avLst>
              <a:gd name="adj1" fmla="val 13087"/>
              <a:gd name="adj2" fmla="val -84733"/>
              <a:gd name="adj3" fmla="val 16667"/>
            </a:avLst>
          </a:prstGeom>
          <a:noFill/>
          <a:ln w="19050">
            <a:solidFill>
              <a:srgbClr val="F26923">
                <a:lumMod val="75000"/>
              </a:srgbClr>
            </a:solidFill>
          </a:ln>
        </p:spPr>
        <p:txBody>
          <a:bodyPr wrap="square">
            <a:spAutoFit/>
          </a:bodyPr>
          <a:lstStyle/>
          <a:p>
            <a:pPr algn="ctr" defTabSz="456365">
              <a:defRPr/>
            </a:pPr>
            <a:r>
              <a:rPr lang="en-US" sz="875" kern="0" dirty="0">
                <a:solidFill>
                  <a:srgbClr val="212121"/>
                </a:solidFill>
                <a:ea typeface="ヒラギノ角ゴ ProN W3"/>
              </a:rPr>
              <a:t>All deaths were considered unrelated to study agent by investigator</a:t>
            </a:r>
          </a:p>
        </p:txBody>
      </p:sp>
      <p:sp>
        <p:nvSpPr>
          <p:cNvPr id="17" name="TextBox 16">
            <a:extLst>
              <a:ext uri="{FF2B5EF4-FFF2-40B4-BE49-F238E27FC236}">
                <a16:creationId xmlns:a16="http://schemas.microsoft.com/office/drawing/2014/main" id="{BDEE34AF-0E6D-4671-A4A1-1E7B445B121C}"/>
              </a:ext>
            </a:extLst>
          </p:cNvPr>
          <p:cNvSpPr txBox="1"/>
          <p:nvPr/>
        </p:nvSpPr>
        <p:spPr>
          <a:xfrm>
            <a:off x="4458685" y="2342962"/>
            <a:ext cx="2739259" cy="963384"/>
          </a:xfrm>
          <a:prstGeom prst="wedgeRoundRectCallout">
            <a:avLst>
              <a:gd name="adj1" fmla="val -21373"/>
              <a:gd name="adj2" fmla="val 71259"/>
              <a:gd name="adj3" fmla="val 16667"/>
            </a:avLst>
          </a:prstGeom>
          <a:solidFill>
            <a:srgbClr val="0070C0"/>
          </a:solidFill>
        </p:spPr>
        <p:txBody>
          <a:bodyPr wrap="square">
            <a:spAutoFit/>
          </a:bodyPr>
          <a:lstStyle/>
          <a:p>
            <a:pPr defTabSz="285725" eaLnBrk="0" hangingPunct="0">
              <a:lnSpc>
                <a:spcPct val="90000"/>
              </a:lnSpc>
              <a:spcBef>
                <a:spcPts val="188"/>
              </a:spcBef>
              <a:defRPr/>
            </a:pPr>
            <a:r>
              <a:rPr lang="en-US" sz="1050" b="1" dirty="0">
                <a:solidFill>
                  <a:srgbClr val="FFFFFF"/>
                </a:solidFill>
                <a:ea typeface="Verdana" panose="020B0604030504040204" pitchFamily="34" charset="0"/>
                <a:cs typeface="Calibri" panose="020F0502020204030204" pitchFamily="34" charset="0"/>
              </a:rPr>
              <a:t>Gosh et al. DDW 2021 #131</a:t>
            </a:r>
          </a:p>
          <a:p>
            <a:pPr marL="71431" indent="-71431" defTabSz="285725" eaLnBrk="0" hangingPunct="0">
              <a:lnSpc>
                <a:spcPct val="90000"/>
              </a:lnSpc>
              <a:spcBef>
                <a:spcPts val="188"/>
              </a:spcBef>
              <a:buFont typeface="Arial" pitchFamily="34" charset="0"/>
              <a:buChar char="•"/>
              <a:defRPr/>
            </a:pPr>
            <a:r>
              <a:rPr lang="en-US" sz="1050" dirty="0">
                <a:solidFill>
                  <a:srgbClr val="FFFFFF"/>
                </a:solidFill>
                <a:ea typeface="Verdana" panose="020B0604030504040204" pitchFamily="34" charset="0"/>
                <a:cs typeface="Calibri" panose="020F0502020204030204" pitchFamily="34" charset="0"/>
              </a:rPr>
              <a:t>Overall MACE were infrequently reported in the long-term IBD dataset </a:t>
            </a:r>
          </a:p>
          <a:p>
            <a:pPr marL="71431" indent="-71431" defTabSz="285725" eaLnBrk="0" hangingPunct="0">
              <a:lnSpc>
                <a:spcPct val="90000"/>
              </a:lnSpc>
              <a:spcBef>
                <a:spcPts val="188"/>
              </a:spcBef>
              <a:buFont typeface="Arial" pitchFamily="34" charset="0"/>
              <a:buChar char="•"/>
              <a:defRPr/>
            </a:pPr>
            <a:r>
              <a:rPr lang="en-US" sz="1050" dirty="0">
                <a:solidFill>
                  <a:srgbClr val="FFFFFF"/>
                </a:solidFill>
                <a:ea typeface="Verdana" panose="020B0604030504040204" pitchFamily="34" charset="0"/>
                <a:cs typeface="Calibri" panose="020F0502020204030204" pitchFamily="34" charset="0"/>
              </a:rPr>
              <a:t>No signal for risk of MACE associated with UST was observed</a:t>
            </a:r>
          </a:p>
        </p:txBody>
      </p:sp>
      <p:sp>
        <p:nvSpPr>
          <p:cNvPr id="10" name="TextBox 9">
            <a:extLst>
              <a:ext uri="{FF2B5EF4-FFF2-40B4-BE49-F238E27FC236}">
                <a16:creationId xmlns:a16="http://schemas.microsoft.com/office/drawing/2014/main" id="{552BDC9C-DA27-4C4B-AE46-CB3357CE7BF1}"/>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671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E588DC-577C-4073-B627-0ABE810C774B}"/>
              </a:ext>
            </a:extLst>
          </p:cNvPr>
          <p:cNvSpPr>
            <a:spLocks noGrp="1"/>
          </p:cNvSpPr>
          <p:nvPr>
            <p:ph type="title"/>
          </p:nvPr>
        </p:nvSpPr>
        <p:spPr>
          <a:xfrm>
            <a:off x="457200" y="106487"/>
            <a:ext cx="8229600" cy="1038746"/>
          </a:xfrm>
        </p:spPr>
        <p:txBody>
          <a:bodyPr/>
          <a:lstStyle/>
          <a:p>
            <a:r>
              <a:rPr lang="en-US" dirty="0"/>
              <a:t>Safety Of Ustekinumab In IBD: Pooled Safety Analysis Through 5 Years in CD And 2 Years in UC</a:t>
            </a:r>
          </a:p>
        </p:txBody>
      </p:sp>
      <p:sp>
        <p:nvSpPr>
          <p:cNvPr id="5" name="Rectangle 4">
            <a:extLst>
              <a:ext uri="{FF2B5EF4-FFF2-40B4-BE49-F238E27FC236}">
                <a16:creationId xmlns:a16="http://schemas.microsoft.com/office/drawing/2014/main" id="{58A70919-A3A7-4702-B952-C7673457E0D3}"/>
              </a:ext>
            </a:extLst>
          </p:cNvPr>
          <p:cNvSpPr/>
          <p:nvPr/>
        </p:nvSpPr>
        <p:spPr>
          <a:xfrm>
            <a:off x="4075044" y="4935751"/>
            <a:ext cx="5068957" cy="230832"/>
          </a:xfrm>
          <a:prstGeom prst="rect">
            <a:avLst/>
          </a:prstGeom>
        </p:spPr>
        <p:txBody>
          <a:bodyPr wrap="square">
            <a:spAutoFit/>
          </a:bodyPr>
          <a:lstStyle/>
          <a:p>
            <a:pPr algn="r"/>
            <a:r>
              <a:rPr lang="nl-NL" sz="900" b="1" dirty="0">
                <a:solidFill>
                  <a:srgbClr val="17375E"/>
                </a:solidFill>
                <a:latin typeface="Arial" panose="020B0604020202020204" pitchFamily="34" charset="0"/>
                <a:cs typeface="Arial" panose="020B0604020202020204" pitchFamily="34" charset="0"/>
              </a:rPr>
              <a:t>Adapted from Sandborn et al. DDW 2021 #129.</a:t>
            </a:r>
            <a:endParaRPr lang="en-US" sz="900" b="1" dirty="0">
              <a:solidFill>
                <a:srgbClr val="17375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410516-DEF2-470C-9575-C92AFD042374}"/>
              </a:ext>
            </a:extLst>
          </p:cNvPr>
          <p:cNvSpPr txBox="1"/>
          <p:nvPr/>
        </p:nvSpPr>
        <p:spPr>
          <a:xfrm>
            <a:off x="803056" y="1480353"/>
            <a:ext cx="4709707" cy="438582"/>
          </a:xfrm>
          <a:prstGeom prst="rect">
            <a:avLst/>
          </a:prstGeom>
          <a:noFill/>
        </p:spPr>
        <p:txBody>
          <a:bodyPr wrap="square">
            <a:spAutoFit/>
          </a:bodyPr>
          <a:lstStyle/>
          <a:p>
            <a:pPr algn="ctr" defTabSz="456365"/>
            <a:r>
              <a:rPr lang="en-US" sz="1125" b="1" dirty="0">
                <a:solidFill>
                  <a:srgbClr val="505050"/>
                </a:solidFill>
                <a:latin typeface="Verdana" panose="020B0604030504040204" pitchFamily="34" charset="0"/>
                <a:ea typeface="Verdana" panose="020B0604030504040204" pitchFamily="34" charset="0"/>
              </a:rPr>
              <a:t>Malignancy in the 2020 IBD Pooled Safety Dataset Compared with SEER</a:t>
            </a:r>
          </a:p>
        </p:txBody>
      </p:sp>
      <p:sp>
        <p:nvSpPr>
          <p:cNvPr id="7" name="Speech Bubble: Rectangle with Corners Rounded 6">
            <a:extLst>
              <a:ext uri="{FF2B5EF4-FFF2-40B4-BE49-F238E27FC236}">
                <a16:creationId xmlns:a16="http://schemas.microsoft.com/office/drawing/2014/main" id="{B0BBA491-08BC-4551-BD8C-CA0B6A61E134}"/>
              </a:ext>
            </a:extLst>
          </p:cNvPr>
          <p:cNvSpPr/>
          <p:nvPr/>
        </p:nvSpPr>
        <p:spPr>
          <a:xfrm>
            <a:off x="5606613" y="1562383"/>
            <a:ext cx="3212224" cy="715089"/>
          </a:xfrm>
          <a:prstGeom prst="wedgeRoundRectCallout">
            <a:avLst>
              <a:gd name="adj1" fmla="val -56723"/>
              <a:gd name="adj2" fmla="val 39351"/>
              <a:gd name="adj3" fmla="val 16667"/>
            </a:avLst>
          </a:prstGeom>
          <a:solidFill>
            <a:srgbClr val="8F439B"/>
          </a:solidFill>
          <a:ln w="25400" cap="flat" cmpd="sng" algn="ctr">
            <a:noFill/>
            <a:prstDash val="solid"/>
          </a:ln>
          <a:effectLst/>
        </p:spPr>
        <p:txBody>
          <a:bodyPr wrap="square" rtlCol="0" anchor="ctr">
            <a:spAutoFit/>
          </a:bodyPr>
          <a:lstStyle/>
          <a:p>
            <a:pPr algn="ctr" defTabSz="456365">
              <a:defRPr/>
            </a:pPr>
            <a:r>
              <a:rPr lang="en-US" sz="1200" kern="0" dirty="0">
                <a:solidFill>
                  <a:srgbClr val="FFFFFF"/>
                </a:solidFill>
                <a:latin typeface="+mj-lt"/>
                <a:ea typeface="Verdana" panose="020B0604030504040204" pitchFamily="34" charset="0"/>
                <a:cs typeface="Calibri" panose="020F0502020204030204" pitchFamily="34" charset="0"/>
              </a:rPr>
              <a:t>All SIRs for the UST group are approximately 1, indicating no increased risk of malignancy with UST treatment.</a:t>
            </a:r>
            <a:endParaRPr lang="en-US" sz="1200" strike="dblStrike" kern="0" dirty="0">
              <a:solidFill>
                <a:srgbClr val="FFFFFF"/>
              </a:solidFill>
              <a:latin typeface="+mj-lt"/>
              <a:ea typeface="Verdana" panose="020B060403050404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AAA48D4-F4DC-4513-BA5F-524B0DC8EC5B}"/>
              </a:ext>
            </a:extLst>
          </p:cNvPr>
          <p:cNvGrpSpPr/>
          <p:nvPr/>
        </p:nvGrpSpPr>
        <p:grpSpPr>
          <a:xfrm>
            <a:off x="556719" y="1858044"/>
            <a:ext cx="4803977" cy="2818532"/>
            <a:chOff x="890750" y="2846743"/>
            <a:chExt cx="7686362" cy="4509651"/>
          </a:xfrm>
        </p:grpSpPr>
        <p:grpSp>
          <p:nvGrpSpPr>
            <p:cNvPr id="9" name="Group 8">
              <a:extLst>
                <a:ext uri="{FF2B5EF4-FFF2-40B4-BE49-F238E27FC236}">
                  <a16:creationId xmlns:a16="http://schemas.microsoft.com/office/drawing/2014/main" id="{B4B0EA12-33BF-4174-B842-65901B914EE7}"/>
                </a:ext>
              </a:extLst>
            </p:cNvPr>
            <p:cNvGrpSpPr/>
            <p:nvPr/>
          </p:nvGrpSpPr>
          <p:grpSpPr>
            <a:xfrm>
              <a:off x="890750" y="2846743"/>
              <a:ext cx="7686362" cy="4509651"/>
              <a:chOff x="890750" y="2389540"/>
              <a:chExt cx="7686362" cy="4509651"/>
            </a:xfrm>
          </p:grpSpPr>
          <p:graphicFrame>
            <p:nvGraphicFramePr>
              <p:cNvPr id="11" name="Content Placeholder 7">
                <a:extLst>
                  <a:ext uri="{FF2B5EF4-FFF2-40B4-BE49-F238E27FC236}">
                    <a16:creationId xmlns:a16="http://schemas.microsoft.com/office/drawing/2014/main" id="{E650CB7B-7E49-40D6-98F6-54A23FCDBEBB}"/>
                  </a:ext>
                </a:extLst>
              </p:cNvPr>
              <p:cNvGraphicFramePr>
                <a:graphicFrameLocks/>
              </p:cNvGraphicFramePr>
              <p:nvPr/>
            </p:nvGraphicFramePr>
            <p:xfrm>
              <a:off x="890750" y="2414053"/>
              <a:ext cx="7686362" cy="4485138"/>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a:extLst>
                  <a:ext uri="{FF2B5EF4-FFF2-40B4-BE49-F238E27FC236}">
                    <a16:creationId xmlns:a16="http://schemas.microsoft.com/office/drawing/2014/main" id="{B3FAA826-97DE-4037-AD97-7DE816933FBC}"/>
                  </a:ext>
                </a:extLst>
              </p:cNvPr>
              <p:cNvGrpSpPr/>
              <p:nvPr/>
            </p:nvGrpSpPr>
            <p:grpSpPr>
              <a:xfrm>
                <a:off x="2403503" y="3233783"/>
                <a:ext cx="1056840" cy="507268"/>
                <a:chOff x="1255900" y="3709614"/>
                <a:chExt cx="874644" cy="468885"/>
              </a:xfrm>
            </p:grpSpPr>
            <p:sp>
              <p:nvSpPr>
                <p:cNvPr id="18" name="TextBox 17">
                  <a:extLst>
                    <a:ext uri="{FF2B5EF4-FFF2-40B4-BE49-F238E27FC236}">
                      <a16:creationId xmlns:a16="http://schemas.microsoft.com/office/drawing/2014/main" id="{DD303D10-0B3F-4C95-8572-C506454261C6}"/>
                    </a:ext>
                  </a:extLst>
                </p:cNvPr>
                <p:cNvSpPr txBox="1"/>
                <p:nvPr/>
              </p:nvSpPr>
              <p:spPr>
                <a:xfrm>
                  <a:off x="1255900" y="3709614"/>
                  <a:ext cx="874644" cy="387281"/>
                </a:xfrm>
                <a:prstGeom prst="rect">
                  <a:avLst/>
                </a:prstGeom>
                <a:noFill/>
              </p:spPr>
              <p:txBody>
                <a:bodyPr wrap="square" lIns="0" tIns="0" rIns="0" bIns="0" rtlCol="0">
                  <a:noAutofit/>
                </a:bodyPr>
                <a:lstStyle/>
                <a:p>
                  <a:pPr algn="ctr" defTabSz="515917" fontAlgn="auto" hangingPunct="0">
                    <a:spcBef>
                      <a:spcPts val="0"/>
                    </a:spcBef>
                    <a:spcAft>
                      <a:spcPts val="0"/>
                    </a:spcAft>
                    <a:defRPr/>
                  </a:pPr>
                  <a:r>
                    <a:rPr lang="en-US" sz="875" b="1" kern="0">
                      <a:solidFill>
                        <a:srgbClr val="505050"/>
                      </a:solidFill>
                      <a:latin typeface="Arial"/>
                      <a:ea typeface="ヒラギノ角ゴ ProN W3"/>
                      <a:cs typeface="Verdana"/>
                      <a:sym typeface="Helvetica Neue"/>
                    </a:rPr>
                    <a:t>SIR: 1.04</a:t>
                  </a:r>
                  <a:r>
                    <a:rPr lang="en-US" sz="875" b="1" kern="0" baseline="30000">
                      <a:solidFill>
                        <a:srgbClr val="505050"/>
                      </a:solidFill>
                      <a:latin typeface="Arial"/>
                      <a:ea typeface="ヒラギノ角ゴ ProN W3"/>
                      <a:cs typeface="Verdana"/>
                      <a:sym typeface="Helvetica Neue"/>
                    </a:rPr>
                    <a:t>b</a:t>
                  </a:r>
                  <a:endParaRPr lang="en-US" sz="875" b="1" kern="0">
                    <a:solidFill>
                      <a:srgbClr val="505050"/>
                    </a:solidFill>
                    <a:latin typeface="Arial"/>
                    <a:ea typeface="ヒラギノ角ゴ ProN W3"/>
                    <a:cs typeface="Verdana"/>
                    <a:sym typeface="Helvetica Neue"/>
                  </a:endParaRPr>
                </a:p>
                <a:p>
                  <a:pPr algn="ctr" defTabSz="515917" fontAlgn="auto" hangingPunct="0">
                    <a:spcBef>
                      <a:spcPts val="0"/>
                    </a:spcBef>
                    <a:spcAft>
                      <a:spcPts val="0"/>
                    </a:spcAft>
                    <a:defRPr/>
                  </a:pPr>
                  <a:r>
                    <a:rPr lang="en-US" sz="688" b="1" kern="0">
                      <a:solidFill>
                        <a:srgbClr val="505050"/>
                      </a:solidFill>
                      <a:latin typeface="Arial"/>
                      <a:ea typeface="ヒラギノ角ゴ ProN W3"/>
                      <a:cs typeface="Verdana"/>
                      <a:sym typeface="Helvetica Neue"/>
                    </a:rPr>
                    <a:t>(0.52, 1.87)</a:t>
                  </a:r>
                  <a:r>
                    <a:rPr lang="en-US" sz="688" b="1" kern="0" baseline="30000">
                      <a:solidFill>
                        <a:srgbClr val="505050"/>
                      </a:solidFill>
                      <a:latin typeface="Arial"/>
                      <a:ea typeface="ヒラギノ角ゴ ProN W3"/>
                      <a:cs typeface="Verdana"/>
                      <a:sym typeface="Helvetica Neue"/>
                    </a:rPr>
                    <a:t>c</a:t>
                  </a:r>
                  <a:endParaRPr lang="en-US" sz="688" b="1" kern="0">
                    <a:solidFill>
                      <a:srgbClr val="505050"/>
                    </a:solidFill>
                    <a:latin typeface="Arial"/>
                    <a:ea typeface="ヒラギノ角ゴ ProN W3"/>
                    <a:cs typeface="Verdana"/>
                    <a:sym typeface="Helvetica Neue"/>
                  </a:endParaRPr>
                </a:p>
              </p:txBody>
            </p:sp>
            <p:sp>
              <p:nvSpPr>
                <p:cNvPr id="19" name="Right Bracket 18">
                  <a:extLst>
                    <a:ext uri="{FF2B5EF4-FFF2-40B4-BE49-F238E27FC236}">
                      <a16:creationId xmlns:a16="http://schemas.microsoft.com/office/drawing/2014/main" id="{E778570C-E6F1-49ED-9C29-AF9E9561B15A}"/>
                    </a:ext>
                  </a:extLst>
                </p:cNvPr>
                <p:cNvSpPr>
                  <a:spLocks/>
                </p:cNvSpPr>
                <p:nvPr/>
              </p:nvSpPr>
              <p:spPr bwMode="auto">
                <a:xfrm rot="5400000" flipH="1">
                  <a:off x="1661519" y="3832122"/>
                  <a:ext cx="63408" cy="629346"/>
                </a:xfrm>
                <a:prstGeom prst="rightBracket">
                  <a:avLst>
                    <a:gd name="adj" fmla="val 8334"/>
                  </a:avLst>
                </a:prstGeom>
                <a:noFill/>
                <a:ln w="12700" algn="ctr">
                  <a:solidFill>
                    <a:srgbClr val="212721"/>
                  </a:solidFill>
                  <a:round/>
                  <a:headEnd/>
                  <a:tailEnd/>
                </a:ln>
              </p:spPr>
              <p:txBody>
                <a:bodyPr rot="10800000" vert="eaVert"/>
                <a:lstStyle/>
                <a:p>
                  <a:pPr algn="ctr" defTabSz="515917" eaLnBrk="0" fontAlgn="auto" hangingPunct="0">
                    <a:spcBef>
                      <a:spcPts val="0"/>
                    </a:spcBef>
                    <a:spcAft>
                      <a:spcPts val="0"/>
                    </a:spcAft>
                    <a:defRPr/>
                  </a:pPr>
                  <a:endParaRPr lang="en-US" sz="875" b="1" kern="0">
                    <a:solidFill>
                      <a:srgbClr val="505050"/>
                    </a:solidFill>
                    <a:latin typeface="Helvetica Neue"/>
                    <a:ea typeface="Tahoma" charset="0"/>
                    <a:cs typeface="Tahoma" charset="0"/>
                    <a:sym typeface="Helvetica Neue"/>
                  </a:endParaRPr>
                </a:p>
              </p:txBody>
            </p:sp>
          </p:grpSp>
          <p:grpSp>
            <p:nvGrpSpPr>
              <p:cNvPr id="13" name="Group 12">
                <a:extLst>
                  <a:ext uri="{FF2B5EF4-FFF2-40B4-BE49-F238E27FC236}">
                    <a16:creationId xmlns:a16="http://schemas.microsoft.com/office/drawing/2014/main" id="{604996FD-0B64-49A5-A8BB-1F2271092752}"/>
                  </a:ext>
                </a:extLst>
              </p:cNvPr>
              <p:cNvGrpSpPr/>
              <p:nvPr/>
            </p:nvGrpSpPr>
            <p:grpSpPr>
              <a:xfrm>
                <a:off x="4716508" y="4325229"/>
                <a:ext cx="1056840" cy="534299"/>
                <a:chOff x="1131380" y="3758956"/>
                <a:chExt cx="874644" cy="493870"/>
              </a:xfrm>
            </p:grpSpPr>
            <p:sp>
              <p:nvSpPr>
                <p:cNvPr id="16" name="TextBox 15">
                  <a:extLst>
                    <a:ext uri="{FF2B5EF4-FFF2-40B4-BE49-F238E27FC236}">
                      <a16:creationId xmlns:a16="http://schemas.microsoft.com/office/drawing/2014/main" id="{91D9B13B-8CA4-4857-BEB5-A666A48246E0}"/>
                    </a:ext>
                  </a:extLst>
                </p:cNvPr>
                <p:cNvSpPr txBox="1"/>
                <p:nvPr/>
              </p:nvSpPr>
              <p:spPr>
                <a:xfrm>
                  <a:off x="1131380" y="3758956"/>
                  <a:ext cx="874644" cy="387281"/>
                </a:xfrm>
                <a:prstGeom prst="rect">
                  <a:avLst/>
                </a:prstGeom>
                <a:noFill/>
              </p:spPr>
              <p:txBody>
                <a:bodyPr wrap="square" lIns="0" tIns="0" rIns="0" bIns="0" rtlCol="0">
                  <a:noAutofit/>
                </a:bodyPr>
                <a:lstStyle/>
                <a:p>
                  <a:pPr algn="ctr" defTabSz="515917" fontAlgn="auto" hangingPunct="0">
                    <a:spcBef>
                      <a:spcPts val="0"/>
                    </a:spcBef>
                    <a:spcAft>
                      <a:spcPts val="0"/>
                    </a:spcAft>
                    <a:defRPr/>
                  </a:pPr>
                  <a:r>
                    <a:rPr lang="en-US" sz="875" b="1" kern="0" dirty="0">
                      <a:solidFill>
                        <a:srgbClr val="505050"/>
                      </a:solidFill>
                      <a:latin typeface="Arial"/>
                      <a:ea typeface="ヒラギノ角ゴ ProN W3"/>
                      <a:cs typeface="Verdana"/>
                      <a:sym typeface="Helvetica Neue"/>
                    </a:rPr>
                    <a:t>SIR: 1.24</a:t>
                  </a:r>
                  <a:r>
                    <a:rPr lang="en-US" sz="875" b="1" kern="0" baseline="30000" dirty="0">
                      <a:solidFill>
                        <a:srgbClr val="505050"/>
                      </a:solidFill>
                      <a:latin typeface="Arial"/>
                      <a:ea typeface="ヒラギノ角ゴ ProN W3"/>
                      <a:cs typeface="Verdana"/>
                      <a:sym typeface="Helvetica Neue"/>
                    </a:rPr>
                    <a:t>b</a:t>
                  </a:r>
                  <a:endParaRPr lang="en-US" sz="875" b="1" kern="0" dirty="0">
                    <a:solidFill>
                      <a:srgbClr val="505050"/>
                    </a:solidFill>
                    <a:latin typeface="Arial"/>
                    <a:ea typeface="ヒラギノ角ゴ ProN W3"/>
                    <a:cs typeface="Verdana"/>
                    <a:sym typeface="Helvetica Neue"/>
                  </a:endParaRPr>
                </a:p>
                <a:p>
                  <a:pPr algn="ctr" defTabSz="515917" fontAlgn="auto" hangingPunct="0">
                    <a:spcBef>
                      <a:spcPts val="0"/>
                    </a:spcBef>
                    <a:spcAft>
                      <a:spcPts val="0"/>
                    </a:spcAft>
                    <a:defRPr/>
                  </a:pPr>
                  <a:r>
                    <a:rPr lang="en-US" sz="688" b="1" kern="0" dirty="0">
                      <a:solidFill>
                        <a:srgbClr val="505050"/>
                      </a:solidFill>
                      <a:latin typeface="Arial"/>
                      <a:ea typeface="ヒラギノ角ゴ ProN W3"/>
                      <a:cs typeface="Verdana"/>
                      <a:sym typeface="Helvetica Neue"/>
                    </a:rPr>
                    <a:t>(0.40, 2.90)</a:t>
                  </a:r>
                  <a:r>
                    <a:rPr lang="en-US" sz="688" b="1" kern="0" baseline="30000" dirty="0">
                      <a:solidFill>
                        <a:srgbClr val="505050"/>
                      </a:solidFill>
                      <a:latin typeface="Arial"/>
                      <a:ea typeface="ヒラギノ角ゴ ProN W3"/>
                      <a:cs typeface="Verdana"/>
                      <a:sym typeface="Helvetica Neue"/>
                    </a:rPr>
                    <a:t>c</a:t>
                  </a:r>
                  <a:endParaRPr lang="en-US" sz="688" b="1" kern="0" dirty="0">
                    <a:solidFill>
                      <a:srgbClr val="505050"/>
                    </a:solidFill>
                    <a:latin typeface="Arial"/>
                    <a:ea typeface="ヒラギノ角ゴ ProN W3"/>
                    <a:cs typeface="Verdana"/>
                    <a:sym typeface="Helvetica Neue"/>
                  </a:endParaRPr>
                </a:p>
              </p:txBody>
            </p:sp>
            <p:sp>
              <p:nvSpPr>
                <p:cNvPr id="17" name="Right Bracket 16">
                  <a:extLst>
                    <a:ext uri="{FF2B5EF4-FFF2-40B4-BE49-F238E27FC236}">
                      <a16:creationId xmlns:a16="http://schemas.microsoft.com/office/drawing/2014/main" id="{BDC74CA4-0A4E-4899-8778-5120B84F3253}"/>
                    </a:ext>
                  </a:extLst>
                </p:cNvPr>
                <p:cNvSpPr>
                  <a:spLocks/>
                </p:cNvSpPr>
                <p:nvPr/>
              </p:nvSpPr>
              <p:spPr bwMode="auto">
                <a:xfrm rot="5400000" flipH="1">
                  <a:off x="1492505" y="3937437"/>
                  <a:ext cx="42260" cy="588518"/>
                </a:xfrm>
                <a:prstGeom prst="rightBracket">
                  <a:avLst>
                    <a:gd name="adj" fmla="val 8334"/>
                  </a:avLst>
                </a:prstGeom>
                <a:noFill/>
                <a:ln w="12700" algn="ctr">
                  <a:solidFill>
                    <a:srgbClr val="212721"/>
                  </a:solidFill>
                  <a:round/>
                  <a:headEnd/>
                  <a:tailEnd/>
                </a:ln>
              </p:spPr>
              <p:txBody>
                <a:bodyPr rot="10800000" vert="eaVert"/>
                <a:lstStyle/>
                <a:p>
                  <a:pPr algn="ctr" defTabSz="515917" eaLnBrk="0" fontAlgn="auto" hangingPunct="0">
                    <a:spcBef>
                      <a:spcPts val="0"/>
                    </a:spcBef>
                    <a:spcAft>
                      <a:spcPts val="0"/>
                    </a:spcAft>
                    <a:defRPr/>
                  </a:pPr>
                  <a:endParaRPr lang="en-US" sz="875" b="1" kern="0">
                    <a:solidFill>
                      <a:srgbClr val="505050"/>
                    </a:solidFill>
                    <a:latin typeface="Helvetica Neue"/>
                    <a:ea typeface="Tahoma" charset="0"/>
                    <a:cs typeface="Tahoma" charset="0"/>
                    <a:sym typeface="Helvetica Neue"/>
                  </a:endParaRPr>
                </a:p>
              </p:txBody>
            </p:sp>
          </p:grpSp>
          <p:sp>
            <p:nvSpPr>
              <p:cNvPr id="14" name="TextBox 13">
                <a:extLst>
                  <a:ext uri="{FF2B5EF4-FFF2-40B4-BE49-F238E27FC236}">
                    <a16:creationId xmlns:a16="http://schemas.microsoft.com/office/drawing/2014/main" id="{35C56C09-6FAA-4955-8F88-BD24F2872044}"/>
                  </a:ext>
                </a:extLst>
              </p:cNvPr>
              <p:cNvSpPr txBox="1"/>
              <p:nvPr/>
            </p:nvSpPr>
            <p:spPr>
              <a:xfrm>
                <a:off x="6859608" y="2389540"/>
                <a:ext cx="1056840" cy="418983"/>
              </a:xfrm>
              <a:prstGeom prst="rect">
                <a:avLst/>
              </a:prstGeom>
              <a:noFill/>
            </p:spPr>
            <p:txBody>
              <a:bodyPr wrap="square" lIns="0" tIns="0" rIns="0" bIns="0" rtlCol="0">
                <a:noAutofit/>
              </a:bodyPr>
              <a:lstStyle/>
              <a:p>
                <a:pPr algn="ctr" defTabSz="515917" fontAlgn="auto" hangingPunct="0">
                  <a:spcBef>
                    <a:spcPts val="0"/>
                  </a:spcBef>
                  <a:spcAft>
                    <a:spcPts val="0"/>
                  </a:spcAft>
                  <a:defRPr/>
                </a:pPr>
                <a:r>
                  <a:rPr lang="en-US" sz="875" b="1" kern="0">
                    <a:solidFill>
                      <a:srgbClr val="505050"/>
                    </a:solidFill>
                    <a:latin typeface="Arial"/>
                    <a:ea typeface="ヒラギノ角ゴ ProN W3"/>
                    <a:cs typeface="Verdana"/>
                    <a:sym typeface="Helvetica Neue"/>
                  </a:rPr>
                  <a:t>SIR: 1.10</a:t>
                </a:r>
                <a:r>
                  <a:rPr lang="en-US" sz="875" b="1" kern="0" baseline="30000">
                    <a:solidFill>
                      <a:srgbClr val="505050"/>
                    </a:solidFill>
                    <a:latin typeface="Arial"/>
                    <a:ea typeface="ヒラギノ角ゴ ProN W3"/>
                    <a:cs typeface="Verdana"/>
                    <a:sym typeface="Helvetica Neue"/>
                  </a:rPr>
                  <a:t>b</a:t>
                </a:r>
                <a:endParaRPr lang="en-US" sz="875" b="1" kern="0">
                  <a:solidFill>
                    <a:srgbClr val="505050"/>
                  </a:solidFill>
                  <a:latin typeface="Arial"/>
                  <a:ea typeface="ヒラギノ角ゴ ProN W3"/>
                  <a:cs typeface="Verdana"/>
                  <a:sym typeface="Helvetica Neue"/>
                </a:endParaRPr>
              </a:p>
              <a:p>
                <a:pPr algn="ctr" defTabSz="515917" fontAlgn="auto" hangingPunct="0">
                  <a:spcBef>
                    <a:spcPts val="0"/>
                  </a:spcBef>
                  <a:spcAft>
                    <a:spcPts val="0"/>
                  </a:spcAft>
                  <a:defRPr/>
                </a:pPr>
                <a:r>
                  <a:rPr lang="en-US" sz="688" b="1" kern="0">
                    <a:solidFill>
                      <a:srgbClr val="505050"/>
                    </a:solidFill>
                    <a:latin typeface="Arial"/>
                    <a:ea typeface="ヒラギノ角ゴ ProN W3"/>
                    <a:cs typeface="Verdana"/>
                    <a:sym typeface="Helvetica Neue"/>
                  </a:rPr>
                  <a:t>(0.63, 1.78)</a:t>
                </a:r>
                <a:r>
                  <a:rPr lang="en-US" sz="688" b="1" kern="0" baseline="30000">
                    <a:solidFill>
                      <a:srgbClr val="505050"/>
                    </a:solidFill>
                    <a:latin typeface="Arial"/>
                    <a:ea typeface="ヒラギノ角ゴ ProN W3"/>
                    <a:cs typeface="Verdana"/>
                    <a:sym typeface="Helvetica Neue"/>
                  </a:rPr>
                  <a:t>c</a:t>
                </a:r>
                <a:endParaRPr lang="en-US" sz="688" b="1" kern="0">
                  <a:solidFill>
                    <a:srgbClr val="505050"/>
                  </a:solidFill>
                  <a:latin typeface="Arial"/>
                  <a:ea typeface="ヒラギノ角ゴ ProN W3"/>
                  <a:cs typeface="Verdana"/>
                  <a:sym typeface="Helvetica Neue"/>
                </a:endParaRPr>
              </a:p>
            </p:txBody>
          </p:sp>
          <p:sp>
            <p:nvSpPr>
              <p:cNvPr id="15" name="Right Bracket 14">
                <a:extLst>
                  <a:ext uri="{FF2B5EF4-FFF2-40B4-BE49-F238E27FC236}">
                    <a16:creationId xmlns:a16="http://schemas.microsoft.com/office/drawing/2014/main" id="{21CABBDA-AF4D-47D4-8885-BA0BF10F7A24}"/>
                  </a:ext>
                </a:extLst>
              </p:cNvPr>
              <p:cNvSpPr>
                <a:spLocks/>
              </p:cNvSpPr>
              <p:nvPr/>
            </p:nvSpPr>
            <p:spPr bwMode="auto">
              <a:xfrm rot="5400000" flipH="1">
                <a:off x="7331080" y="2480200"/>
                <a:ext cx="113895" cy="758109"/>
              </a:xfrm>
              <a:prstGeom prst="rightBracket">
                <a:avLst>
                  <a:gd name="adj" fmla="val 8334"/>
                </a:avLst>
              </a:prstGeom>
              <a:noFill/>
              <a:ln w="12700" algn="ctr">
                <a:solidFill>
                  <a:srgbClr val="212721"/>
                </a:solidFill>
                <a:round/>
                <a:headEnd/>
                <a:tailEnd/>
              </a:ln>
            </p:spPr>
            <p:txBody>
              <a:bodyPr rot="10800000" vert="eaVert"/>
              <a:lstStyle/>
              <a:p>
                <a:pPr algn="ctr" defTabSz="515917" eaLnBrk="0" fontAlgn="auto" hangingPunct="0">
                  <a:spcBef>
                    <a:spcPts val="0"/>
                  </a:spcBef>
                  <a:spcAft>
                    <a:spcPts val="0"/>
                  </a:spcAft>
                  <a:defRPr/>
                </a:pPr>
                <a:endParaRPr lang="en-US" sz="875" b="1" kern="0">
                  <a:solidFill>
                    <a:srgbClr val="505050"/>
                  </a:solidFill>
                  <a:latin typeface="Helvetica Neue"/>
                  <a:ea typeface="Tahoma" charset="0"/>
                  <a:cs typeface="Tahoma" charset="0"/>
                  <a:sym typeface="Helvetica Neue"/>
                </a:endParaRPr>
              </a:p>
            </p:txBody>
          </p:sp>
        </p:grpSp>
        <p:sp>
          <p:nvSpPr>
            <p:cNvPr id="10" name="TextBox 9">
              <a:extLst>
                <a:ext uri="{FF2B5EF4-FFF2-40B4-BE49-F238E27FC236}">
                  <a16:creationId xmlns:a16="http://schemas.microsoft.com/office/drawing/2014/main" id="{46A05A27-9C46-4942-B6B4-6EF53FCB9AA4}"/>
                </a:ext>
              </a:extLst>
            </p:cNvPr>
            <p:cNvSpPr txBox="1"/>
            <p:nvPr/>
          </p:nvSpPr>
          <p:spPr>
            <a:xfrm>
              <a:off x="4319105" y="3120637"/>
              <a:ext cx="244366" cy="393954"/>
            </a:xfrm>
            <a:prstGeom prst="rect">
              <a:avLst/>
            </a:prstGeom>
            <a:noFill/>
          </p:spPr>
          <p:txBody>
            <a:bodyPr wrap="square">
              <a:spAutoFit/>
            </a:bodyPr>
            <a:lstStyle/>
            <a:p>
              <a:pPr defTabSz="456365">
                <a:defRPr/>
              </a:pPr>
              <a:r>
                <a:rPr lang="en-US" sz="1000" kern="0" baseline="30000" dirty="0">
                  <a:solidFill>
                    <a:srgbClr val="505050"/>
                  </a:solidFill>
                  <a:latin typeface="Helvetica Neue"/>
                  <a:ea typeface="ヒラギノ角ゴ ProN W3"/>
                  <a:cs typeface="Verdana"/>
                  <a:sym typeface="Helvetica Neue"/>
                </a:rPr>
                <a:t>a</a:t>
              </a:r>
              <a:endParaRPr lang="en-US" sz="1000" kern="0" dirty="0">
                <a:solidFill>
                  <a:srgbClr val="505050"/>
                </a:solidFill>
                <a:ea typeface="ヒラギノ角ゴ ProN W3"/>
              </a:endParaRPr>
            </a:p>
          </p:txBody>
        </p:sp>
      </p:grpSp>
      <p:sp>
        <p:nvSpPr>
          <p:cNvPr id="20" name="Content Placeholder 2">
            <a:extLst>
              <a:ext uri="{FF2B5EF4-FFF2-40B4-BE49-F238E27FC236}">
                <a16:creationId xmlns:a16="http://schemas.microsoft.com/office/drawing/2014/main" id="{1B6FA8E1-F2D0-463D-8318-AFC1AEF9656F}"/>
              </a:ext>
            </a:extLst>
          </p:cNvPr>
          <p:cNvSpPr txBox="1">
            <a:spLocks/>
          </p:cNvSpPr>
          <p:nvPr/>
        </p:nvSpPr>
        <p:spPr>
          <a:xfrm>
            <a:off x="448332" y="1010473"/>
            <a:ext cx="8326164" cy="354230"/>
          </a:xfrm>
          <a:prstGeom prst="rect">
            <a:avLst/>
          </a:prstGeom>
          <a:noFill/>
        </p:spPr>
        <p:txBody>
          <a:bodyPr/>
          <a:lstStyle>
            <a:lvl1pPr marL="0" indent="0" algn="l" rtl="0" eaLnBrk="1" fontAlgn="base" hangingPunct="1">
              <a:lnSpc>
                <a:spcPct val="100000"/>
              </a:lnSpc>
              <a:spcBef>
                <a:spcPts val="2160"/>
              </a:spcBef>
              <a:spcAft>
                <a:spcPct val="0"/>
              </a:spcAft>
              <a:buClr>
                <a:schemeClr val="tx1"/>
              </a:buClr>
              <a:buSzPct val="100000"/>
              <a:buFont typeface="Arial" pitchFamily="-65" charset="0"/>
              <a:buNone/>
              <a:tabLst/>
              <a:defRPr sz="2400">
                <a:solidFill>
                  <a:schemeClr val="tx1"/>
                </a:solidFill>
                <a:latin typeface="Verdana" charset="0"/>
                <a:ea typeface="Verdana" charset="0"/>
                <a:cs typeface="Verdana" charset="0"/>
                <a:sym typeface="Arial" pitchFamily="-65" charset="0"/>
              </a:defRPr>
            </a:lvl1pPr>
            <a:lvl2pPr marL="641350" indent="-280988" algn="l" rtl="0" eaLnBrk="1" fontAlgn="base" hangingPunct="1">
              <a:lnSpc>
                <a:spcPct val="100000"/>
              </a:lnSpc>
              <a:spcBef>
                <a:spcPts val="0"/>
              </a:spcBef>
              <a:spcAft>
                <a:spcPct val="0"/>
              </a:spcAft>
              <a:buClr>
                <a:schemeClr val="tx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2pPr>
            <a:lvl3pPr marL="877824"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316736"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4pPr>
            <a:lvl5pPr marL="1785557" indent="-22936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marL="178586" indent="-178586" defTabSz="571478">
              <a:spcBef>
                <a:spcPts val="0"/>
              </a:spcBef>
              <a:buClr>
                <a:srgbClr val="212121"/>
              </a:buClr>
              <a:buFont typeface="Arial" panose="020B0604020202020204" pitchFamily="34" charset="0"/>
              <a:buChar char="•"/>
              <a:defRPr/>
            </a:pPr>
            <a:r>
              <a:rPr lang="en-US" sz="1050" kern="0" dirty="0">
                <a:solidFill>
                  <a:srgbClr val="212121"/>
                </a:solidFill>
                <a:latin typeface="+mj-lt"/>
              </a:rPr>
              <a:t>The expected number of patients with malignancies is based on the SEER Database (year 2016), adjusted for age, gender, and race. </a:t>
            </a:r>
          </a:p>
          <a:p>
            <a:pPr marL="178586" indent="-178586" defTabSz="571478">
              <a:spcBef>
                <a:spcPts val="0"/>
              </a:spcBef>
              <a:buClr>
                <a:srgbClr val="212121"/>
              </a:buClr>
              <a:buFont typeface="Arial" panose="020B0604020202020204" pitchFamily="34" charset="0"/>
              <a:buChar char="•"/>
              <a:defRPr/>
            </a:pPr>
            <a:r>
              <a:rPr lang="en-US" sz="1050" kern="0" dirty="0">
                <a:solidFill>
                  <a:srgbClr val="212121"/>
                </a:solidFill>
                <a:latin typeface="+mj-lt"/>
                <a:ea typeface="Verdana" panose="020B0604030504040204" pitchFamily="34" charset="0"/>
              </a:rPr>
              <a:t>Standardized incidence ratio (SIR): </a:t>
            </a:r>
            <a:r>
              <a:rPr lang="en-US" sz="1050" kern="0" dirty="0">
                <a:solidFill>
                  <a:srgbClr val="212121"/>
                </a:solidFill>
                <a:latin typeface="+mj-lt"/>
                <a:ea typeface="Verdana" panose="020B0604030504040204" pitchFamily="34" charset="0"/>
                <a:cs typeface="Calibri" panose="020F0502020204030204" pitchFamily="34" charset="0"/>
              </a:rPr>
              <a:t>observed number of patients with malignancy divided by expected number of subjects with malignancy. </a:t>
            </a:r>
            <a:endParaRPr lang="en-US" sz="1050" kern="0" dirty="0">
              <a:solidFill>
                <a:srgbClr val="212121"/>
              </a:solidFill>
              <a:latin typeface="+mj-lt"/>
              <a:ea typeface="Verdana" panose="020B0604030504040204" pitchFamily="34" charset="0"/>
            </a:endParaRPr>
          </a:p>
        </p:txBody>
      </p:sp>
      <p:sp>
        <p:nvSpPr>
          <p:cNvPr id="21" name="Rectangle: Rounded Corners 20">
            <a:extLst>
              <a:ext uri="{FF2B5EF4-FFF2-40B4-BE49-F238E27FC236}">
                <a16:creationId xmlns:a16="http://schemas.microsoft.com/office/drawing/2014/main" id="{47EC2482-93F7-40DC-8194-DE3868935913}"/>
              </a:ext>
            </a:extLst>
          </p:cNvPr>
          <p:cNvSpPr/>
          <p:nvPr/>
        </p:nvSpPr>
        <p:spPr bwMode="auto">
          <a:xfrm>
            <a:off x="5621393" y="2778060"/>
            <a:ext cx="3217151" cy="1494026"/>
          </a:xfrm>
          <a:prstGeom prst="roundRect">
            <a:avLst/>
          </a:prstGeom>
          <a:solidFill>
            <a:srgbClr val="F26923"/>
          </a:solidFill>
          <a:ln w="12700" cap="flat" cmpd="sng" algn="ctr">
            <a:noFill/>
            <a:prstDash val="solid"/>
            <a:round/>
            <a:headEnd type="none" w="med" len="med"/>
            <a:tailEnd type="none" w="med" len="med"/>
          </a:ln>
          <a:effectLst/>
        </p:spPr>
        <p:txBody>
          <a:bodyPr vert="horz" wrap="square" lIns="57150" tIns="28575" rIns="57150" bIns="28575" numCol="1" rtlCol="0" anchor="ctr" anchorCtr="0" compatLnSpc="1">
            <a:prstTxWarp prst="textNoShape">
              <a:avLst/>
            </a:prstTxWarp>
            <a:spAutoFit/>
          </a:bodyPr>
          <a:lstStyle/>
          <a:p>
            <a:pPr defTabSz="571478">
              <a:spcBef>
                <a:spcPct val="0"/>
              </a:spcBef>
              <a:defRPr/>
            </a:pPr>
            <a:r>
              <a:rPr lang="en-US" sz="1200" b="1" kern="0" dirty="0">
                <a:solidFill>
                  <a:srgbClr val="FFFFFF"/>
                </a:solidFill>
                <a:latin typeface="+mj-lt"/>
                <a:ea typeface="Verdana" panose="020B0604030504040204" pitchFamily="34" charset="0"/>
                <a:cs typeface="ヒラギノ角ゴ ProN W3" pitchFamily="-110" charset="-128"/>
                <a:sym typeface="Arial" pitchFamily="-110" charset="0"/>
              </a:rPr>
              <a:t>Authors’ conclusion: </a:t>
            </a:r>
            <a:r>
              <a:rPr lang="en-US" sz="1200" kern="0" dirty="0">
                <a:solidFill>
                  <a:srgbClr val="FFFFFF"/>
                </a:solidFill>
                <a:latin typeface="+mj-lt"/>
                <a:ea typeface="Verdana" panose="020B0604030504040204" pitchFamily="34" charset="0"/>
                <a:cs typeface="ヒラギノ角ゴ ProN W3" pitchFamily="-110" charset="-128"/>
                <a:sym typeface="Arial" pitchFamily="-110" charset="0"/>
              </a:rPr>
              <a:t>This long-term integrated analysis provides additional robust safety data for the use of UST in patients with inflammatory bowel disease including patients with longer duration of UST treatment, relevant for events that are rare and/or take some time to develop. </a:t>
            </a:r>
          </a:p>
        </p:txBody>
      </p:sp>
      <p:sp>
        <p:nvSpPr>
          <p:cNvPr id="23" name="TextBox 22">
            <a:extLst>
              <a:ext uri="{FF2B5EF4-FFF2-40B4-BE49-F238E27FC236}">
                <a16:creationId xmlns:a16="http://schemas.microsoft.com/office/drawing/2014/main" id="{64315964-166E-4CAA-9699-988B305C9770}"/>
              </a:ext>
            </a:extLst>
          </p:cNvPr>
          <p:cNvSpPr txBox="1"/>
          <p:nvPr/>
        </p:nvSpPr>
        <p:spPr>
          <a:xfrm>
            <a:off x="0" y="4654372"/>
            <a:ext cx="9144000" cy="611706"/>
          </a:xfrm>
          <a:prstGeom prst="rect">
            <a:avLst/>
          </a:prstGeom>
          <a:noFill/>
        </p:spPr>
        <p:txBody>
          <a:bodyPr wrap="square">
            <a:spAutoFit/>
          </a:bodyPr>
          <a:lstStyle/>
          <a:p>
            <a:r>
              <a:rPr lang="en-US" sz="675" baseline="30000" dirty="0" err="1">
                <a:solidFill>
                  <a:srgbClr val="505050"/>
                </a:solidFill>
                <a:latin typeface="Calibri" panose="020F0502020204030204" pitchFamily="34" charset="0"/>
                <a:cs typeface="Calibri" panose="020F0502020204030204" pitchFamily="34" charset="0"/>
              </a:rPr>
              <a:t>a</a:t>
            </a:r>
            <a:r>
              <a:rPr lang="en-US" sz="675" dirty="0" err="1">
                <a:solidFill>
                  <a:srgbClr val="505050"/>
                </a:solidFill>
                <a:latin typeface="Calibri" panose="020F0502020204030204" pitchFamily="34" charset="0"/>
                <a:cs typeface="Calibri" panose="020F0502020204030204" pitchFamily="34" charset="0"/>
              </a:rPr>
              <a:t>The</a:t>
            </a:r>
            <a:r>
              <a:rPr lang="en-US" sz="675" dirty="0">
                <a:solidFill>
                  <a:srgbClr val="505050"/>
                </a:solidFill>
                <a:latin typeface="Calibri" panose="020F0502020204030204" pitchFamily="34" charset="0"/>
                <a:cs typeface="Calibri" panose="020F0502020204030204" pitchFamily="34" charset="0"/>
              </a:rPr>
              <a:t> expected number of patients with malignancies is based on the SEER Database (year 2016), adjusted for age, gender, and race. Only subjects with race belonging to White, Black or African American, Asian, American Indian/Alaska Native, Native Hawaiian or other Pacific Islander were included since SEER only contains incidence rates for these populations. One malignancy was not included as patient’s race was unknown.</a:t>
            </a:r>
            <a:r>
              <a:rPr lang="en-US" sz="675" baseline="30000" dirty="0">
                <a:solidFill>
                  <a:srgbClr val="505050"/>
                </a:solidFill>
                <a:latin typeface="Calibri" panose="020F0502020204030204" pitchFamily="34" charset="0"/>
                <a:cs typeface="Calibri" panose="020F0502020204030204" pitchFamily="34" charset="0"/>
              </a:rPr>
              <a:t> </a:t>
            </a:r>
          </a:p>
          <a:p>
            <a:r>
              <a:rPr lang="en-US" sz="675" baseline="30000" dirty="0">
                <a:solidFill>
                  <a:srgbClr val="505050"/>
                </a:solidFill>
                <a:latin typeface="Calibri" panose="020F0502020204030204" pitchFamily="34" charset="0"/>
                <a:cs typeface="Calibri" panose="020F0502020204030204" pitchFamily="34" charset="0"/>
              </a:rPr>
              <a:t>b </a:t>
            </a:r>
            <a:r>
              <a:rPr lang="en-US" sz="675" dirty="0">
                <a:solidFill>
                  <a:srgbClr val="505050"/>
                </a:solidFill>
                <a:latin typeface="Calibri" panose="020F0502020204030204" pitchFamily="34" charset="0"/>
                <a:cs typeface="Calibri" panose="020F0502020204030204" pitchFamily="34" charset="0"/>
              </a:rPr>
              <a:t>SIR = standard incidence ratio; observed number of patients with malignancy divided by expected number of subjects with malignancy. </a:t>
            </a:r>
          </a:p>
          <a:p>
            <a:r>
              <a:rPr lang="en-US" sz="675" baseline="30000" dirty="0">
                <a:solidFill>
                  <a:srgbClr val="505050"/>
                </a:solidFill>
                <a:latin typeface="Calibri" panose="020F0502020204030204" pitchFamily="34" charset="0"/>
                <a:cs typeface="Calibri" panose="020F0502020204030204" pitchFamily="34" charset="0"/>
              </a:rPr>
              <a:t>c </a:t>
            </a:r>
            <a:r>
              <a:rPr lang="en-US" sz="675" dirty="0">
                <a:solidFill>
                  <a:srgbClr val="505050"/>
                </a:solidFill>
                <a:latin typeface="Calibri" panose="020F0502020204030204" pitchFamily="34" charset="0"/>
                <a:cs typeface="Calibri" panose="020F0502020204030204" pitchFamily="34" charset="0"/>
              </a:rPr>
              <a:t>Confidence intervals based on an exact method assuming that the observed number of events follows a Poisson distribution. </a:t>
            </a:r>
          </a:p>
        </p:txBody>
      </p:sp>
      <p:sp>
        <p:nvSpPr>
          <p:cNvPr id="22" name="TextBox 21">
            <a:extLst>
              <a:ext uri="{FF2B5EF4-FFF2-40B4-BE49-F238E27FC236}">
                <a16:creationId xmlns:a16="http://schemas.microsoft.com/office/drawing/2014/main" id="{D98079CD-794E-4F11-A6FF-BF734E11C24D}"/>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45974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17</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80210695-B5A0-4EE0-8B03-5A13ACC9817B}"/>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5841693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02DDC9A-32E4-C84F-8BC0-886750480801}"/>
              </a:ext>
            </a:extLst>
          </p:cNvPr>
          <p:cNvSpPr>
            <a:spLocks noGrp="1"/>
          </p:cNvSpPr>
          <p:nvPr>
            <p:ph type="title"/>
          </p:nvPr>
        </p:nvSpPr>
        <p:spPr>
          <a:xfrm>
            <a:off x="454025" y="283843"/>
            <a:ext cx="7609320" cy="553998"/>
          </a:xfrm>
        </p:spPr>
        <p:txBody>
          <a:bodyPr/>
          <a:lstStyle/>
          <a:p>
            <a:r>
              <a:rPr lang="en-GB" sz="2000"/>
              <a:t>Cumulative Incidence Rates of Serious Infections per 100 Patient-years in the </a:t>
            </a:r>
            <a:r>
              <a:rPr lang="en-GB" sz="2000">
                <a:solidFill>
                  <a:schemeClr val="accent3"/>
                </a:solidFill>
              </a:rPr>
              <a:t>Overall Population</a:t>
            </a:r>
            <a:r>
              <a:rPr lang="en-GB" sz="2000" baseline="30000">
                <a:solidFill>
                  <a:schemeClr val="accent3"/>
                </a:solidFill>
              </a:rPr>
              <a:t>a</a:t>
            </a:r>
            <a:endParaRPr lang="en-BE" sz="2000" baseline="30000">
              <a:solidFill>
                <a:schemeClr val="accent3"/>
              </a:solidFill>
            </a:endParaRPr>
          </a:p>
        </p:txBody>
      </p:sp>
      <p:sp>
        <p:nvSpPr>
          <p:cNvPr id="4" name="Slide Number Placeholder 3">
            <a:extLst>
              <a:ext uri="{FF2B5EF4-FFF2-40B4-BE49-F238E27FC236}">
                <a16:creationId xmlns:a16="http://schemas.microsoft.com/office/drawing/2014/main" id="{600A0A81-6BE8-2C4B-8AED-4B5F9EA17E16}"/>
              </a:ext>
            </a:extLst>
          </p:cNvPr>
          <p:cNvSpPr>
            <a:spLocks noGrp="1"/>
          </p:cNvSpPr>
          <p:nvPr>
            <p:ph type="sldNum" sz="quarter" idx="4"/>
          </p:nvPr>
        </p:nvSpPr>
        <p:spPr/>
        <p:txBody>
          <a:bodyPr/>
          <a:lstStyle/>
          <a:p>
            <a:fld id="{AD816501-AAE5-214E-B100-00C3DC5F5E3F}" type="slidenum">
              <a:rPr lang="en-US" smtClean="0"/>
              <a:pPr/>
              <a:t>18</a:t>
            </a:fld>
            <a:endParaRPr lang="en-US" dirty="0"/>
          </a:p>
        </p:txBody>
      </p:sp>
      <p:sp>
        <p:nvSpPr>
          <p:cNvPr id="21" name="Text Placeholder 20">
            <a:extLst>
              <a:ext uri="{FF2B5EF4-FFF2-40B4-BE49-F238E27FC236}">
                <a16:creationId xmlns:a16="http://schemas.microsoft.com/office/drawing/2014/main" id="{F3135F7A-15DE-744D-83F1-8DB1F7B600C0}"/>
              </a:ext>
            </a:extLst>
          </p:cNvPr>
          <p:cNvSpPr>
            <a:spLocks noGrp="1"/>
          </p:cNvSpPr>
          <p:nvPr>
            <p:ph type="body" sz="quarter" idx="17"/>
          </p:nvPr>
        </p:nvSpPr>
        <p:spPr>
          <a:xfrm>
            <a:off x="451446" y="4431470"/>
            <a:ext cx="6286500" cy="484428"/>
          </a:xfrm>
        </p:spPr>
        <p:txBody>
          <a:bodyPr>
            <a:spAutoFit/>
          </a:bodyPr>
          <a:lstStyle/>
          <a:p>
            <a:r>
              <a:rPr lang="en-GB"/>
              <a:t>UST, ustekinumab; IFX, infliximab; ETN, etanercept; ADA, adalimumab; MTX, methotrexate; Bio, biologics</a:t>
            </a:r>
          </a:p>
          <a:p>
            <a:r>
              <a:rPr lang="en-GB"/>
              <a:t>*a multicenter, longitudinal, disease-based registry (Psoriasis Longitudinal Assessment and Registry (PSOLAR)</a:t>
            </a:r>
          </a:p>
          <a:p>
            <a:r>
              <a:rPr lang="en-GB" baseline="30000"/>
              <a:t>a </a:t>
            </a:r>
            <a:r>
              <a:rPr lang="en-GB"/>
              <a:t>The overall population includes patients who received a biologic agent before (prevalent population) or after (incident population) enrolling in the registry.</a:t>
            </a:r>
          </a:p>
          <a:p>
            <a:endParaRPr lang="en-GB"/>
          </a:p>
          <a:p>
            <a:r>
              <a:rPr lang="en-GB"/>
              <a:t>Adapted from Kalb et al., JAMA Dermatol 2015; Epub 13 May doi:10.1001/jamadermatol.2015.0718</a:t>
            </a:r>
          </a:p>
        </p:txBody>
      </p:sp>
      <p:graphicFrame>
        <p:nvGraphicFramePr>
          <p:cNvPr id="22" name="Content Placeholder 6">
            <a:extLst>
              <a:ext uri="{FF2B5EF4-FFF2-40B4-BE49-F238E27FC236}">
                <a16:creationId xmlns:a16="http://schemas.microsoft.com/office/drawing/2014/main" id="{8D1E5EBB-F870-1642-BF64-7C0D948E522C}"/>
              </a:ext>
            </a:extLst>
          </p:cNvPr>
          <p:cNvGraphicFramePr>
            <a:graphicFrameLocks/>
          </p:cNvGraphicFramePr>
          <p:nvPr>
            <p:extLst>
              <p:ext uri="{D42A27DB-BD31-4B8C-83A1-F6EECF244321}">
                <p14:modId xmlns:p14="http://schemas.microsoft.com/office/powerpoint/2010/main" val="2648415615"/>
              </p:ext>
            </p:extLst>
          </p:nvPr>
        </p:nvGraphicFramePr>
        <p:xfrm>
          <a:off x="451446" y="1486982"/>
          <a:ext cx="7078499" cy="28440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FEC861B1-D3F6-CB40-90D2-58278A87513D}"/>
              </a:ext>
            </a:extLst>
          </p:cNvPr>
          <p:cNvSpPr/>
          <p:nvPr/>
        </p:nvSpPr>
        <p:spPr>
          <a:xfrm>
            <a:off x="8001000" y="-1762"/>
            <a:ext cx="1143001"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PSOLAR*</a:t>
            </a:r>
          </a:p>
        </p:txBody>
      </p:sp>
      <p:sp>
        <p:nvSpPr>
          <p:cNvPr id="8" name="TextBox 7">
            <a:extLst>
              <a:ext uri="{FF2B5EF4-FFF2-40B4-BE49-F238E27FC236}">
                <a16:creationId xmlns:a16="http://schemas.microsoft.com/office/drawing/2014/main" id="{C85C0405-8874-4C11-800A-A93509287F30}"/>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2503545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02DDC9A-32E4-C84F-8BC0-886750480801}"/>
              </a:ext>
            </a:extLst>
          </p:cNvPr>
          <p:cNvSpPr>
            <a:spLocks noGrp="1"/>
          </p:cNvSpPr>
          <p:nvPr>
            <p:ph type="title"/>
          </p:nvPr>
        </p:nvSpPr>
        <p:spPr/>
        <p:txBody>
          <a:bodyPr/>
          <a:lstStyle/>
          <a:p>
            <a:r>
              <a:rPr lang="en-GB" sz="2000"/>
              <a:t>Incidence Rate of Most Frequent Serious Infections in the Overall Population per 100 PY </a:t>
            </a:r>
            <a:endParaRPr lang="en-BE" sz="2000">
              <a:solidFill>
                <a:schemeClr val="accent3"/>
              </a:solidFill>
            </a:endParaRPr>
          </a:p>
        </p:txBody>
      </p:sp>
      <p:sp>
        <p:nvSpPr>
          <p:cNvPr id="4" name="Slide Number Placeholder 3">
            <a:extLst>
              <a:ext uri="{FF2B5EF4-FFF2-40B4-BE49-F238E27FC236}">
                <a16:creationId xmlns:a16="http://schemas.microsoft.com/office/drawing/2014/main" id="{600A0A81-6BE8-2C4B-8AED-4B5F9EA17E16}"/>
              </a:ext>
            </a:extLst>
          </p:cNvPr>
          <p:cNvSpPr>
            <a:spLocks noGrp="1"/>
          </p:cNvSpPr>
          <p:nvPr>
            <p:ph type="sldNum" sz="quarter" idx="4"/>
          </p:nvPr>
        </p:nvSpPr>
        <p:spPr/>
        <p:txBody>
          <a:bodyPr/>
          <a:lstStyle/>
          <a:p>
            <a:fld id="{AD816501-AAE5-214E-B100-00C3DC5F5E3F}" type="slidenum">
              <a:rPr lang="en-US" smtClean="0"/>
              <a:pPr/>
              <a:t>19</a:t>
            </a:fld>
            <a:endParaRPr lang="en-US" dirty="0"/>
          </a:p>
        </p:txBody>
      </p:sp>
      <p:sp>
        <p:nvSpPr>
          <p:cNvPr id="21" name="Text Placeholder 20">
            <a:extLst>
              <a:ext uri="{FF2B5EF4-FFF2-40B4-BE49-F238E27FC236}">
                <a16:creationId xmlns:a16="http://schemas.microsoft.com/office/drawing/2014/main" id="{F3135F7A-15DE-744D-83F1-8DB1F7B600C0}"/>
              </a:ext>
            </a:extLst>
          </p:cNvPr>
          <p:cNvSpPr>
            <a:spLocks noGrp="1"/>
          </p:cNvSpPr>
          <p:nvPr>
            <p:ph type="body" sz="quarter" idx="17"/>
          </p:nvPr>
        </p:nvSpPr>
        <p:spPr>
          <a:xfrm>
            <a:off x="451446" y="4530921"/>
            <a:ext cx="6286500" cy="384977"/>
          </a:xfrm>
        </p:spPr>
        <p:txBody>
          <a:bodyPr>
            <a:spAutoFit/>
          </a:bodyPr>
          <a:lstStyle/>
          <a:p>
            <a:r>
              <a:rPr lang="en-GB"/>
              <a:t>UST, ustekinumab; IFX, infliximab; ETN, etanercept; ADA, adalimumab; MTX, methotrexate; Bio, biologics</a:t>
            </a:r>
          </a:p>
          <a:p>
            <a:r>
              <a:rPr lang="en-GB"/>
              <a:t>*a multicenter, longitudinal, disease-based registry (Psoriasis Longitudinal Assessment and Registry (PSOLAR)</a:t>
            </a:r>
          </a:p>
          <a:p>
            <a:endParaRPr lang="en-GB"/>
          </a:p>
          <a:p>
            <a:r>
              <a:rPr lang="en-GB"/>
              <a:t>Adapted from Kalb et al., JAMA Dermatol 2015; Epub 13 May doi:10.1001/jamadermatol.2015.0718</a:t>
            </a:r>
          </a:p>
        </p:txBody>
      </p:sp>
      <p:graphicFrame>
        <p:nvGraphicFramePr>
          <p:cNvPr id="22" name="Content Placeholder 6">
            <a:extLst>
              <a:ext uri="{FF2B5EF4-FFF2-40B4-BE49-F238E27FC236}">
                <a16:creationId xmlns:a16="http://schemas.microsoft.com/office/drawing/2014/main" id="{8D1E5EBB-F870-1642-BF64-7C0D948E522C}"/>
              </a:ext>
            </a:extLst>
          </p:cNvPr>
          <p:cNvGraphicFramePr>
            <a:graphicFrameLocks/>
          </p:cNvGraphicFramePr>
          <p:nvPr>
            <p:extLst>
              <p:ext uri="{D42A27DB-BD31-4B8C-83A1-F6EECF244321}">
                <p14:modId xmlns:p14="http://schemas.microsoft.com/office/powerpoint/2010/main" val="3178954923"/>
              </p:ext>
            </p:extLst>
          </p:nvPr>
        </p:nvGraphicFramePr>
        <p:xfrm>
          <a:off x="451446" y="1486981"/>
          <a:ext cx="8033648" cy="3011059"/>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a:extLst>
              <a:ext uri="{FF2B5EF4-FFF2-40B4-BE49-F238E27FC236}">
                <a16:creationId xmlns:a16="http://schemas.microsoft.com/office/drawing/2014/main" id="{BCC40BF7-3405-A848-A794-68E06E7D0632}"/>
              </a:ext>
            </a:extLst>
          </p:cNvPr>
          <p:cNvSpPr txBox="1">
            <a:spLocks/>
          </p:cNvSpPr>
          <p:nvPr/>
        </p:nvSpPr>
        <p:spPr bwMode="auto">
          <a:xfrm>
            <a:off x="4370293" y="1557094"/>
            <a:ext cx="3590365" cy="338554"/>
          </a:xfrm>
          <a:prstGeom prst="rect">
            <a:avLst/>
          </a:prstGeom>
          <a:noFill/>
          <a:ln w="12700">
            <a:noFill/>
            <a:miter lim="800000"/>
            <a:headEnd/>
            <a:tailEnd/>
          </a:ln>
        </p:spPr>
        <p:txBody>
          <a:bodyPr vert="horz" wrap="square" lIns="36000" tIns="72000" rIns="72000" bIns="72000" numCol="1" anchor="ctr" anchorCtr="0" compatLnSpc="1">
            <a:prstTxWarp prst="textNoShape">
              <a:avLst/>
            </a:prstTxWarp>
            <a:noAutofit/>
          </a:bodyPr>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algn="r" defTabSz="914400">
              <a:buNone/>
            </a:pPr>
            <a:r>
              <a:rPr lang="en-US" sz="1100" kern="0" dirty="0">
                <a:highlight>
                  <a:srgbClr val="D8D8D8"/>
                </a:highlight>
              </a:rPr>
              <a:t>Most common types of serious infections in the</a:t>
            </a:r>
            <a:r>
              <a:rPr lang="en-US" sz="1100" kern="0" dirty="0"/>
              <a:t> </a:t>
            </a:r>
            <a:r>
              <a:rPr lang="en-US" sz="1100" kern="0" dirty="0">
                <a:highlight>
                  <a:srgbClr val="D8D8D8"/>
                </a:highlight>
              </a:rPr>
              <a:t>overall population were pneumonia and cellulitis</a:t>
            </a:r>
          </a:p>
        </p:txBody>
      </p:sp>
      <p:sp>
        <p:nvSpPr>
          <p:cNvPr id="10" name="Rectangle 9">
            <a:extLst>
              <a:ext uri="{FF2B5EF4-FFF2-40B4-BE49-F238E27FC236}">
                <a16:creationId xmlns:a16="http://schemas.microsoft.com/office/drawing/2014/main" id="{1F36DF9A-16FE-0741-A097-7EB49576285A}"/>
              </a:ext>
            </a:extLst>
          </p:cNvPr>
          <p:cNvSpPr/>
          <p:nvPr/>
        </p:nvSpPr>
        <p:spPr>
          <a:xfrm>
            <a:off x="8001000" y="-1762"/>
            <a:ext cx="1143001"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PSOLAR*</a:t>
            </a:r>
          </a:p>
        </p:txBody>
      </p:sp>
      <p:sp>
        <p:nvSpPr>
          <p:cNvPr id="8" name="TextBox 7">
            <a:extLst>
              <a:ext uri="{FF2B5EF4-FFF2-40B4-BE49-F238E27FC236}">
                <a16:creationId xmlns:a16="http://schemas.microsoft.com/office/drawing/2014/main" id="{753D308A-AFCA-4F5E-B3B4-239132CB7D83}"/>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8641763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8ABB-C1D1-43B5-9406-1482B4B7EC57}"/>
              </a:ext>
            </a:extLst>
          </p:cNvPr>
          <p:cNvSpPr>
            <a:spLocks noGrp="1"/>
          </p:cNvSpPr>
          <p:nvPr>
            <p:ph type="title"/>
          </p:nvPr>
        </p:nvSpPr>
        <p:spPr/>
        <p:txBody>
          <a:bodyPr/>
          <a:lstStyle/>
          <a:p>
            <a:r>
              <a:rPr lang="nl-BE" dirty="0"/>
              <a:t>OBJECTIVES / BUT </a:t>
            </a:r>
          </a:p>
        </p:txBody>
      </p:sp>
      <p:sp>
        <p:nvSpPr>
          <p:cNvPr id="3" name="Content Placeholder 2">
            <a:extLst>
              <a:ext uri="{FF2B5EF4-FFF2-40B4-BE49-F238E27FC236}">
                <a16:creationId xmlns:a16="http://schemas.microsoft.com/office/drawing/2014/main" id="{4410ABB0-FE4C-41AF-A619-DAF4C4BD4095}"/>
              </a:ext>
            </a:extLst>
          </p:cNvPr>
          <p:cNvSpPr>
            <a:spLocks noGrp="1"/>
          </p:cNvSpPr>
          <p:nvPr>
            <p:ph sz="quarter" idx="15"/>
          </p:nvPr>
        </p:nvSpPr>
        <p:spPr/>
        <p:txBody>
          <a:bodyPr/>
          <a:lstStyle/>
          <a:p>
            <a:endParaRPr lang="nl-BE" dirty="0"/>
          </a:p>
          <a:p>
            <a:endParaRPr lang="nl-BE" dirty="0"/>
          </a:p>
          <a:p>
            <a:endParaRPr lang="nl-BE" dirty="0"/>
          </a:p>
          <a:p>
            <a:r>
              <a:rPr lang="nl-BE" dirty="0"/>
              <a:t>Nouveau traitement disponible pour “nos” patients en RCH </a:t>
            </a:r>
          </a:p>
          <a:p>
            <a:r>
              <a:rPr lang="nl-BE" dirty="0"/>
              <a:t>Partager les données de Stelara en RCH</a:t>
            </a:r>
          </a:p>
          <a:p>
            <a:r>
              <a:rPr lang="nl-BE" dirty="0"/>
              <a:t>Reinforcer le profile “fort” du Stelara en MC</a:t>
            </a:r>
          </a:p>
          <a:p>
            <a:r>
              <a:rPr lang="nl-BE" dirty="0"/>
              <a:t>Patient benefits</a:t>
            </a:r>
          </a:p>
          <a:p>
            <a:endParaRPr lang="nl-BE" dirty="0"/>
          </a:p>
        </p:txBody>
      </p:sp>
      <p:sp>
        <p:nvSpPr>
          <p:cNvPr id="4" name="Slide Number Placeholder 3">
            <a:extLst>
              <a:ext uri="{FF2B5EF4-FFF2-40B4-BE49-F238E27FC236}">
                <a16:creationId xmlns:a16="http://schemas.microsoft.com/office/drawing/2014/main" id="{C06C3062-50A8-4533-9D5F-9F3281B8BB82}"/>
              </a:ext>
            </a:extLst>
          </p:cNvPr>
          <p:cNvSpPr>
            <a:spLocks noGrp="1"/>
          </p:cNvSpPr>
          <p:nvPr>
            <p:ph type="sldNum" sz="quarter" idx="4"/>
          </p:nvPr>
        </p:nvSpPr>
        <p:spPr/>
        <p:txBody>
          <a:bodyPr/>
          <a:lstStyle/>
          <a:p>
            <a:fld id="{AD816501-AAE5-214E-B100-00C3DC5F5E3F}" type="slidenum">
              <a:rPr lang="en-US" smtClean="0"/>
              <a:pPr/>
              <a:t>2</a:t>
            </a:fld>
            <a:endParaRPr lang="en-US" dirty="0"/>
          </a:p>
        </p:txBody>
      </p:sp>
      <p:sp>
        <p:nvSpPr>
          <p:cNvPr id="5" name="Text Placeholder 4">
            <a:extLst>
              <a:ext uri="{FF2B5EF4-FFF2-40B4-BE49-F238E27FC236}">
                <a16:creationId xmlns:a16="http://schemas.microsoft.com/office/drawing/2014/main" id="{26CAFE18-65C4-4D57-B891-EF7A6DE50ECA}"/>
              </a:ext>
            </a:extLst>
          </p:cNvPr>
          <p:cNvSpPr>
            <a:spLocks noGrp="1"/>
          </p:cNvSpPr>
          <p:nvPr>
            <p:ph type="body" sz="quarter" idx="17"/>
          </p:nvPr>
        </p:nvSpPr>
        <p:spPr/>
        <p:txBody>
          <a:bodyPr/>
          <a:lstStyle/>
          <a:p>
            <a:endParaRPr lang="nl-BE"/>
          </a:p>
        </p:txBody>
      </p:sp>
      <p:pic>
        <p:nvPicPr>
          <p:cNvPr id="6" name="Picture 5">
            <a:extLst>
              <a:ext uri="{FF2B5EF4-FFF2-40B4-BE49-F238E27FC236}">
                <a16:creationId xmlns:a16="http://schemas.microsoft.com/office/drawing/2014/main" id="{44F3744D-C533-4941-B359-344B482BFA91}"/>
              </a:ext>
            </a:extLst>
          </p:cNvPr>
          <p:cNvPicPr>
            <a:picLocks noChangeAspect="1"/>
          </p:cNvPicPr>
          <p:nvPr/>
        </p:nvPicPr>
        <p:blipFill>
          <a:blip r:embed="rId2"/>
          <a:stretch>
            <a:fillRect/>
          </a:stretch>
        </p:blipFill>
        <p:spPr>
          <a:xfrm>
            <a:off x="322899" y="634303"/>
            <a:ext cx="5657578" cy="1627773"/>
          </a:xfrm>
          <a:prstGeom prst="rect">
            <a:avLst/>
          </a:prstGeom>
        </p:spPr>
      </p:pic>
      <p:sp>
        <p:nvSpPr>
          <p:cNvPr id="7" name="TextBox 6">
            <a:extLst>
              <a:ext uri="{FF2B5EF4-FFF2-40B4-BE49-F238E27FC236}">
                <a16:creationId xmlns:a16="http://schemas.microsoft.com/office/drawing/2014/main" id="{350EDA68-F469-4F8E-B140-04DD882BB807}"/>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0744859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02DDC9A-32E4-C84F-8BC0-886750480801}"/>
              </a:ext>
            </a:extLst>
          </p:cNvPr>
          <p:cNvSpPr>
            <a:spLocks noGrp="1"/>
          </p:cNvSpPr>
          <p:nvPr>
            <p:ph type="title"/>
          </p:nvPr>
        </p:nvSpPr>
        <p:spPr/>
        <p:txBody>
          <a:bodyPr/>
          <a:lstStyle/>
          <a:p>
            <a:r>
              <a:rPr lang="en-GB" sz="2000"/>
              <a:t>Findings of Hazard Regression Analysis of Serious Infections, Overall Population</a:t>
            </a:r>
            <a:endParaRPr lang="en-BE" sz="2000">
              <a:solidFill>
                <a:schemeClr val="accent3"/>
              </a:solidFill>
            </a:endParaRPr>
          </a:p>
        </p:txBody>
      </p:sp>
      <p:sp>
        <p:nvSpPr>
          <p:cNvPr id="4" name="Slide Number Placeholder 3">
            <a:extLst>
              <a:ext uri="{FF2B5EF4-FFF2-40B4-BE49-F238E27FC236}">
                <a16:creationId xmlns:a16="http://schemas.microsoft.com/office/drawing/2014/main" id="{600A0A81-6BE8-2C4B-8AED-4B5F9EA17E16}"/>
              </a:ext>
            </a:extLst>
          </p:cNvPr>
          <p:cNvSpPr>
            <a:spLocks noGrp="1"/>
          </p:cNvSpPr>
          <p:nvPr>
            <p:ph type="sldNum" sz="quarter" idx="4"/>
          </p:nvPr>
        </p:nvSpPr>
        <p:spPr/>
        <p:txBody>
          <a:bodyPr/>
          <a:lstStyle/>
          <a:p>
            <a:fld id="{AD816501-AAE5-214E-B100-00C3DC5F5E3F}" type="slidenum">
              <a:rPr lang="en-US" smtClean="0"/>
              <a:pPr/>
              <a:t>20</a:t>
            </a:fld>
            <a:endParaRPr lang="en-US" dirty="0"/>
          </a:p>
        </p:txBody>
      </p:sp>
      <p:sp>
        <p:nvSpPr>
          <p:cNvPr id="21" name="Text Placeholder 20">
            <a:extLst>
              <a:ext uri="{FF2B5EF4-FFF2-40B4-BE49-F238E27FC236}">
                <a16:creationId xmlns:a16="http://schemas.microsoft.com/office/drawing/2014/main" id="{F3135F7A-15DE-744D-83F1-8DB1F7B600C0}"/>
              </a:ext>
            </a:extLst>
          </p:cNvPr>
          <p:cNvSpPr>
            <a:spLocks noGrp="1"/>
          </p:cNvSpPr>
          <p:nvPr>
            <p:ph type="body" sz="quarter" idx="17"/>
          </p:nvPr>
        </p:nvSpPr>
        <p:spPr>
          <a:xfrm>
            <a:off x="451446" y="4444294"/>
            <a:ext cx="6286500" cy="471604"/>
          </a:xfrm>
        </p:spPr>
        <p:txBody>
          <a:bodyPr/>
          <a:lstStyle/>
          <a:p>
            <a:r>
              <a:rPr lang="en-GB" dirty="0"/>
              <a:t>*a </a:t>
            </a:r>
            <a:r>
              <a:rPr lang="en-GB" dirty="0" err="1"/>
              <a:t>multicenter</a:t>
            </a:r>
            <a:r>
              <a:rPr lang="en-GB" dirty="0"/>
              <a:t>, longitudinal, disease-based registry (Psoriasis Longitudinal Assessment and Registry (PSOLAR)</a:t>
            </a:r>
          </a:p>
          <a:p>
            <a:r>
              <a:rPr lang="en-GB" dirty="0"/>
              <a:t>** Treatments were compared against non-MTX/non-biologic. </a:t>
            </a:r>
            <a:br>
              <a:rPr lang="en-GB" dirty="0"/>
            </a:br>
            <a:r>
              <a:rPr lang="en-GB" dirty="0"/>
              <a:t>*** p-value derived from Wald Chi-square test</a:t>
            </a:r>
          </a:p>
          <a:p>
            <a:endParaRPr lang="en-GB" dirty="0"/>
          </a:p>
          <a:p>
            <a:r>
              <a:rPr lang="en-GB" dirty="0"/>
              <a:t>Adapted from </a:t>
            </a:r>
            <a:r>
              <a:rPr lang="en-GB" dirty="0" err="1"/>
              <a:t>Kalb</a:t>
            </a:r>
            <a:r>
              <a:rPr lang="en-GB" dirty="0"/>
              <a:t> et al., JAMA Dermatol 2015; </a:t>
            </a:r>
            <a:r>
              <a:rPr lang="en-GB" dirty="0" err="1"/>
              <a:t>Epub</a:t>
            </a:r>
            <a:r>
              <a:rPr lang="en-GB" dirty="0"/>
              <a:t> 13 May doi:10.1001/jamadermatol.2015.0718</a:t>
            </a:r>
          </a:p>
        </p:txBody>
      </p:sp>
      <p:graphicFrame>
        <p:nvGraphicFramePr>
          <p:cNvPr id="8" name="Content Placeholder 7">
            <a:extLst>
              <a:ext uri="{FF2B5EF4-FFF2-40B4-BE49-F238E27FC236}">
                <a16:creationId xmlns:a16="http://schemas.microsoft.com/office/drawing/2014/main" id="{9C256D2A-7B92-984C-B762-6BE8F3E92299}"/>
              </a:ext>
            </a:extLst>
          </p:cNvPr>
          <p:cNvGraphicFramePr>
            <a:graphicFrameLocks/>
          </p:cNvGraphicFramePr>
          <p:nvPr>
            <p:extLst>
              <p:ext uri="{D42A27DB-BD31-4B8C-83A1-F6EECF244321}">
                <p14:modId xmlns:p14="http://schemas.microsoft.com/office/powerpoint/2010/main" val="2359867226"/>
              </p:ext>
            </p:extLst>
          </p:nvPr>
        </p:nvGraphicFramePr>
        <p:xfrm>
          <a:off x="451445" y="1445569"/>
          <a:ext cx="8279086" cy="2160270"/>
        </p:xfrm>
        <a:graphic>
          <a:graphicData uri="http://schemas.openxmlformats.org/drawingml/2006/table">
            <a:tbl>
              <a:tblPr firstRow="1" bandRow="1">
                <a:tableStyleId>{5C22544A-7EE6-4342-B048-85BDC9FD1C3A}</a:tableStyleId>
              </a:tblPr>
              <a:tblGrid>
                <a:gridCol w="2812771">
                  <a:extLst>
                    <a:ext uri="{9D8B030D-6E8A-4147-A177-3AD203B41FA5}">
                      <a16:colId xmlns:a16="http://schemas.microsoft.com/office/drawing/2014/main" val="20000"/>
                    </a:ext>
                  </a:extLst>
                </a:gridCol>
                <a:gridCol w="1822105">
                  <a:extLst>
                    <a:ext uri="{9D8B030D-6E8A-4147-A177-3AD203B41FA5}">
                      <a16:colId xmlns:a16="http://schemas.microsoft.com/office/drawing/2014/main" val="20001"/>
                    </a:ext>
                  </a:extLst>
                </a:gridCol>
                <a:gridCol w="1822105">
                  <a:extLst>
                    <a:ext uri="{9D8B030D-6E8A-4147-A177-3AD203B41FA5}">
                      <a16:colId xmlns:a16="http://schemas.microsoft.com/office/drawing/2014/main" val="20002"/>
                    </a:ext>
                  </a:extLst>
                </a:gridCol>
                <a:gridCol w="1822105">
                  <a:extLst>
                    <a:ext uri="{9D8B030D-6E8A-4147-A177-3AD203B41FA5}">
                      <a16:colId xmlns:a16="http://schemas.microsoft.com/office/drawing/2014/main" val="20003"/>
                    </a:ext>
                  </a:extLst>
                </a:gridCol>
              </a:tblGrid>
              <a:tr h="377190">
                <a:tc>
                  <a:txBody>
                    <a:bodyPr/>
                    <a:lstStyle/>
                    <a:p>
                      <a:pPr>
                        <a:lnSpc>
                          <a:spcPct val="90000"/>
                        </a:lnSpc>
                      </a:pP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solidFill>
                      <a:srgbClr val="27BEC1"/>
                    </a:solidFill>
                  </a:tcPr>
                </a:tc>
                <a:tc>
                  <a:txBody>
                    <a:bodyPr/>
                    <a:lstStyle/>
                    <a:p>
                      <a:pPr algn="ctr">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Adjusted</a:t>
                      </a:r>
                      <a:r>
                        <a:rPr lang="en-US" sz="1000" baseline="0" dirty="0">
                          <a:latin typeface="Verdana" panose="020B0604030504040204" pitchFamily="34" charset="0"/>
                          <a:ea typeface="Verdana" panose="020B0604030504040204" pitchFamily="34" charset="0"/>
                          <a:cs typeface="Verdana" panose="020B0604030504040204" pitchFamily="34" charset="0"/>
                        </a:rPr>
                        <a:t> </a:t>
                      </a:r>
                      <a:r>
                        <a:rPr lang="en-US" sz="1000" dirty="0">
                          <a:latin typeface="Verdana" panose="020B0604030504040204" pitchFamily="34" charset="0"/>
                          <a:ea typeface="Verdana" panose="020B0604030504040204" pitchFamily="34" charset="0"/>
                          <a:cs typeface="Verdana" panose="020B0604030504040204" pitchFamily="34" charset="0"/>
                        </a:rPr>
                        <a:t>Hazard Ratio</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solidFill>
                      <a:srgbClr val="27BEC1"/>
                    </a:solidFill>
                  </a:tcPr>
                </a:tc>
                <a:tc>
                  <a:txBody>
                    <a:bodyPr/>
                    <a:lstStyle/>
                    <a:p>
                      <a:pPr algn="ctr">
                        <a:lnSpc>
                          <a:spcPct val="90000"/>
                        </a:lnSpc>
                      </a:pPr>
                      <a:r>
                        <a:rPr lang="en-US" sz="1000" baseline="0" dirty="0">
                          <a:latin typeface="Verdana" panose="020B0604030504040204" pitchFamily="34" charset="0"/>
                          <a:ea typeface="Verdana" panose="020B0604030504040204" pitchFamily="34" charset="0"/>
                          <a:cs typeface="Verdana" panose="020B0604030504040204" pitchFamily="34" charset="0"/>
                        </a:rPr>
                        <a:t>(95% CI)</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solidFill>
                      <a:srgbClr val="27BEC1"/>
                    </a:solidFill>
                  </a:tcPr>
                </a:tc>
                <a:tc>
                  <a:txBody>
                    <a:bodyPr/>
                    <a:lstStyle/>
                    <a:p>
                      <a:pPr algn="ctr">
                        <a:lnSpc>
                          <a:spcPct val="90000"/>
                        </a:lnSpc>
                      </a:pPr>
                      <a:r>
                        <a:rPr lang="en-US" sz="1000" dirty="0">
                          <a:latin typeface="Verdana" panose="020B0604030504040204" pitchFamily="34" charset="0"/>
                          <a:ea typeface="Verdana" panose="020B0604030504040204" pitchFamily="34" charset="0"/>
                          <a:cs typeface="Verdana" panose="020B0604030504040204" pitchFamily="34" charset="0"/>
                        </a:rPr>
                        <a:t>P-value***</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solidFill>
                      <a:srgbClr val="27BEC1"/>
                    </a:solidFill>
                  </a:tcPr>
                </a:tc>
                <a:extLst>
                  <a:ext uri="{0D108BD9-81ED-4DB2-BD59-A6C34878D82A}">
                    <a16:rowId xmlns:a16="http://schemas.microsoft.com/office/drawing/2014/main" val="10000"/>
                  </a:ext>
                </a:extLst>
              </a:tr>
              <a:tr h="222885">
                <a:tc>
                  <a:txBody>
                    <a:bodyPr/>
                    <a:lstStyle/>
                    <a:p>
                      <a:pPr marL="0" lvl="0" indent="0">
                        <a:lnSpc>
                          <a:spcPct val="90000"/>
                        </a:lnSpc>
                      </a:pPr>
                      <a:r>
                        <a:rPr lang="en-US" sz="1000" dirty="0">
                          <a:solidFill>
                            <a:srgbClr val="505050"/>
                          </a:solidFill>
                          <a:latin typeface="Verdana" panose="020B0604030504040204" pitchFamily="34" charset="0"/>
                          <a:ea typeface="Verdana" panose="020B0604030504040204" pitchFamily="34" charset="0"/>
                          <a:cs typeface="Verdana" panose="020B0604030504040204" pitchFamily="34" charset="0"/>
                        </a:rPr>
                        <a:t>Age (10 yr. increments)</a:t>
                      </a:r>
                      <a:endParaRPr lang="en-US" sz="1000" b="1" dirty="0">
                        <a:solidFill>
                          <a:srgbClr val="505050"/>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1.37</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(1.24, 1.52)</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&lt;0.001</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2885">
                <a:tc>
                  <a:txBody>
                    <a:bodyPr/>
                    <a:lstStyle/>
                    <a:p>
                      <a:pPr marL="0" marR="0">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Diabetes</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1.70</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(1.25, 2.32)</a:t>
                      </a: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&lt;0.001</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885">
                <a:tc>
                  <a:txBody>
                    <a:bodyPr/>
                    <a:lstStyle/>
                    <a:p>
                      <a:pPr marL="34925" marR="0" indent="-34925">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History of significant infections</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1.67</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(1.28-2.18)</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&lt;0.001</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2885">
                <a:tc>
                  <a:txBody>
                    <a:bodyPr/>
                    <a:lstStyle/>
                    <a:p>
                      <a:pPr marL="34925" marR="0" indent="-34925">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Psoriatic</a:t>
                      </a:r>
                      <a:r>
                        <a:rPr lang="en-US" sz="1000" baseline="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arthritis</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1.14</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(0.88-1.49)</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0.33</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885">
                <a:tc>
                  <a:txBody>
                    <a:bodyPr/>
                    <a:lstStyle/>
                    <a:p>
                      <a:pPr marL="34925" marR="0" indent="-34925">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Current smoking status</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1.43 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(1.08, 1.88)</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0.01 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2885">
                <a:tc>
                  <a:txBody>
                    <a:bodyPr/>
                    <a:lstStyle/>
                    <a:p>
                      <a:pPr marL="36513" marR="0" indent="-36513">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Current alcohol use</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0.68</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(0.51-0.93)</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0.01</a:t>
                      </a:r>
                      <a:endParaRPr lang="en-US" sz="1000" b="0"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2885">
                <a:tc>
                  <a:txBody>
                    <a:bodyPr/>
                    <a:lstStyle/>
                    <a:p>
                      <a:pPr marL="36513" marR="0" indent="-36513">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Infliximab**</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2.51</a:t>
                      </a: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(1.45, 4.33)</a:t>
                      </a: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&lt;0.001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2885">
                <a:tc>
                  <a:txBody>
                    <a:bodyPr/>
                    <a:lstStyle/>
                    <a:p>
                      <a:pPr marL="34925" marR="0" indent="-34925">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Adalimumab**</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2.13 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90000"/>
                        </a:lnSpc>
                        <a:spcBef>
                          <a:spcPts val="300"/>
                        </a:spcBef>
                        <a:spcAft>
                          <a:spcPts val="0"/>
                        </a:spcAft>
                      </a:pPr>
                      <a:r>
                        <a:rPr lang="en-US" sz="1000" kern="12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(1.33, 3.41)</a:t>
                      </a: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 </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300"/>
                        </a:spcBef>
                        <a:spcAft>
                          <a:spcPts val="0"/>
                        </a:spcAft>
                        <a:buClrTx/>
                        <a:buSzTx/>
                        <a:buFontTx/>
                        <a:buNone/>
                        <a:tabLst/>
                        <a:defRPr/>
                      </a:pPr>
                      <a:r>
                        <a:rPr lang="en-US" sz="1000" dirty="0">
                          <a:solidFill>
                            <a:srgbClr val="505050"/>
                          </a:solidFill>
                          <a:effectLst/>
                          <a:latin typeface="Verdana" panose="020B0604030504040204" pitchFamily="34" charset="0"/>
                          <a:ea typeface="Verdana" panose="020B0604030504040204" pitchFamily="34" charset="0"/>
                          <a:cs typeface="Verdana" panose="020B0604030504040204" pitchFamily="34" charset="0"/>
                        </a:rPr>
                        <a:t>0.002</a:t>
                      </a:r>
                      <a:endParaRPr lang="en-US" sz="1000" b="1" dirty="0">
                        <a:solidFill>
                          <a:srgbClr val="50505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6350" cap="flat" cmpd="sng" algn="ctr">
                      <a:solidFill>
                        <a:srgbClr val="27BEC1"/>
                      </a:solidFill>
                      <a:prstDash val="solid"/>
                      <a:round/>
                      <a:headEnd type="none" w="med" len="med"/>
                      <a:tailEnd type="none" w="med" len="med"/>
                    </a:lnL>
                    <a:lnR w="6350" cap="flat" cmpd="sng" algn="ctr">
                      <a:solidFill>
                        <a:srgbClr val="27BEC1"/>
                      </a:solidFill>
                      <a:prstDash val="solid"/>
                      <a:round/>
                      <a:headEnd type="none" w="med" len="med"/>
                      <a:tailEnd type="none" w="med" len="med"/>
                    </a:lnR>
                    <a:lnT w="6350" cap="flat" cmpd="sng" algn="ctr">
                      <a:solidFill>
                        <a:srgbClr val="27BEC1"/>
                      </a:solidFill>
                      <a:prstDash val="solid"/>
                      <a:round/>
                      <a:headEnd type="none" w="med" len="med"/>
                      <a:tailEnd type="none" w="med" len="med"/>
                    </a:lnT>
                    <a:lnB w="6350" cap="flat" cmpd="sng" algn="ctr">
                      <a:solidFill>
                        <a:srgbClr val="27BEC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9" name="Content Placeholder 1">
            <a:extLst>
              <a:ext uri="{FF2B5EF4-FFF2-40B4-BE49-F238E27FC236}">
                <a16:creationId xmlns:a16="http://schemas.microsoft.com/office/drawing/2014/main" id="{CE84EF7B-D164-F84C-8AD6-49048D9CC79D}"/>
              </a:ext>
            </a:extLst>
          </p:cNvPr>
          <p:cNvSpPr txBox="1">
            <a:spLocks/>
          </p:cNvSpPr>
          <p:nvPr/>
        </p:nvSpPr>
        <p:spPr bwMode="auto">
          <a:xfrm>
            <a:off x="451444" y="3826034"/>
            <a:ext cx="8563845" cy="338554"/>
          </a:xfrm>
          <a:prstGeom prst="rect">
            <a:avLst/>
          </a:prstGeom>
          <a:noFill/>
          <a:ln w="12700">
            <a:noFill/>
            <a:miter lim="800000"/>
            <a:headEnd/>
            <a:tailEnd/>
          </a:ln>
        </p:spPr>
        <p:txBody>
          <a:bodyPr vert="horz" wrap="square" lIns="36000" tIns="72000" rIns="72000" bIns="72000" numCol="1" anchor="ctr" anchorCtr="0" compatLnSpc="1">
            <a:prstTxWarp prst="textNoShape">
              <a:avLst/>
            </a:prstTxWarp>
            <a:noAutofit/>
          </a:bodyPr>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defTabSz="914400">
              <a:buNone/>
            </a:pPr>
            <a:r>
              <a:rPr lang="en-US" sz="1040" kern="0" dirty="0">
                <a:solidFill>
                  <a:schemeClr val="bg1"/>
                </a:solidFill>
                <a:highlight>
                  <a:srgbClr val="27BEC1"/>
                </a:highlight>
              </a:rPr>
              <a:t>All the above factors were found to be statistically significantly associated with increased risk of serious infection in PSOLAR.</a:t>
            </a:r>
          </a:p>
        </p:txBody>
      </p:sp>
      <p:sp>
        <p:nvSpPr>
          <p:cNvPr id="10" name="Rectangle 9">
            <a:extLst>
              <a:ext uri="{FF2B5EF4-FFF2-40B4-BE49-F238E27FC236}">
                <a16:creationId xmlns:a16="http://schemas.microsoft.com/office/drawing/2014/main" id="{7DEDF591-099B-E648-ADCA-D5E4D88971BE}"/>
              </a:ext>
            </a:extLst>
          </p:cNvPr>
          <p:cNvSpPr/>
          <p:nvPr/>
        </p:nvSpPr>
        <p:spPr>
          <a:xfrm>
            <a:off x="8001000" y="-1762"/>
            <a:ext cx="1143001"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PSOLAR*</a:t>
            </a:r>
          </a:p>
        </p:txBody>
      </p:sp>
      <p:sp>
        <p:nvSpPr>
          <p:cNvPr id="11" name="TextBox 10">
            <a:extLst>
              <a:ext uri="{FF2B5EF4-FFF2-40B4-BE49-F238E27FC236}">
                <a16:creationId xmlns:a16="http://schemas.microsoft.com/office/drawing/2014/main" id="{96395902-9918-426F-A075-4AE8FC689BDA}"/>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7381834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1836-EC01-A646-93CB-7F8402A4CF9C}"/>
              </a:ext>
            </a:extLst>
          </p:cNvPr>
          <p:cNvSpPr>
            <a:spLocks noGrp="1"/>
          </p:cNvSpPr>
          <p:nvPr>
            <p:ph type="title"/>
          </p:nvPr>
        </p:nvSpPr>
        <p:spPr>
          <a:xfrm>
            <a:off x="454025" y="283843"/>
            <a:ext cx="7609320" cy="1107996"/>
          </a:xfrm>
        </p:spPr>
        <p:txBody>
          <a:bodyPr/>
          <a:lstStyle/>
          <a:p>
            <a:r>
              <a:rPr lang="nl-BE" sz="2000" dirty="0"/>
              <a:t>R</a:t>
            </a:r>
            <a:r>
              <a:rPr lang="en-GB" sz="2000" dirty="0"/>
              <a:t>elative risk of serious infections for</a:t>
            </a:r>
            <a:br>
              <a:rPr lang="en-GB" sz="2000" dirty="0"/>
            </a:br>
            <a:r>
              <a:rPr lang="en-GB" sz="2000" dirty="0"/>
              <a:t>infliximab, adalimumab and </a:t>
            </a:r>
            <a:r>
              <a:rPr lang="en-GB" sz="2000" dirty="0" err="1"/>
              <a:t>ustekinumab</a:t>
            </a:r>
            <a:r>
              <a:rPr lang="en-GB" sz="2000" dirty="0"/>
              <a:t> monotherapy as compared to methotrexate in patients with moderate-to-severe psoriasis</a:t>
            </a:r>
            <a:endParaRPr lang="en-BE" sz="2000" dirty="0"/>
          </a:p>
        </p:txBody>
      </p:sp>
      <p:sp>
        <p:nvSpPr>
          <p:cNvPr id="3" name="Slide Number Placeholder 2">
            <a:extLst>
              <a:ext uri="{FF2B5EF4-FFF2-40B4-BE49-F238E27FC236}">
                <a16:creationId xmlns:a16="http://schemas.microsoft.com/office/drawing/2014/main" id="{B71A5933-D20B-244C-BAF9-D6F0EC6B174B}"/>
              </a:ext>
            </a:extLst>
          </p:cNvPr>
          <p:cNvSpPr>
            <a:spLocks noGrp="1"/>
          </p:cNvSpPr>
          <p:nvPr>
            <p:ph type="sldNum" sz="quarter" idx="4"/>
          </p:nvPr>
        </p:nvSpPr>
        <p:spPr/>
        <p:txBody>
          <a:bodyPr/>
          <a:lstStyle/>
          <a:p>
            <a:fld id="{AD816501-AAE5-214E-B100-00C3DC5F5E3F}" type="slidenum">
              <a:rPr lang="en-US" smtClean="0"/>
              <a:pPr/>
              <a:t>21</a:t>
            </a:fld>
            <a:endParaRPr lang="en-US" dirty="0"/>
          </a:p>
        </p:txBody>
      </p:sp>
      <p:sp>
        <p:nvSpPr>
          <p:cNvPr id="4" name="Text Placeholder 3">
            <a:extLst>
              <a:ext uri="{FF2B5EF4-FFF2-40B4-BE49-F238E27FC236}">
                <a16:creationId xmlns:a16="http://schemas.microsoft.com/office/drawing/2014/main" id="{EE457D86-5F0B-E947-99EB-92BFEF22EA18}"/>
              </a:ext>
            </a:extLst>
          </p:cNvPr>
          <p:cNvSpPr>
            <a:spLocks noGrp="1"/>
          </p:cNvSpPr>
          <p:nvPr>
            <p:ph type="body" sz="quarter" idx="17"/>
          </p:nvPr>
        </p:nvSpPr>
        <p:spPr>
          <a:xfrm>
            <a:off x="451446" y="4829271"/>
            <a:ext cx="6286500" cy="86627"/>
          </a:xfrm>
        </p:spPr>
        <p:txBody>
          <a:bodyPr/>
          <a:lstStyle/>
          <a:p>
            <a:r>
              <a:rPr lang="en-GB"/>
              <a:t>Hindryckx P et al. Clin Pharmacol Ther. 2017;102:633-641</a:t>
            </a:r>
          </a:p>
        </p:txBody>
      </p:sp>
      <p:grpSp>
        <p:nvGrpSpPr>
          <p:cNvPr id="8" name="Group 7">
            <a:extLst>
              <a:ext uri="{FF2B5EF4-FFF2-40B4-BE49-F238E27FC236}">
                <a16:creationId xmlns:a16="http://schemas.microsoft.com/office/drawing/2014/main" id="{2B2E133F-A859-C14C-9977-67793587F1FB}"/>
              </a:ext>
            </a:extLst>
          </p:cNvPr>
          <p:cNvGrpSpPr/>
          <p:nvPr/>
        </p:nvGrpSpPr>
        <p:grpSpPr>
          <a:xfrm>
            <a:off x="451446" y="1922744"/>
            <a:ext cx="5943954" cy="2191794"/>
            <a:chOff x="451446" y="2092532"/>
            <a:chExt cx="5943954" cy="2191794"/>
          </a:xfrm>
        </p:grpSpPr>
        <p:pic>
          <p:nvPicPr>
            <p:cNvPr id="5" name="Espace réservé du contenu 3">
              <a:extLst>
                <a:ext uri="{FF2B5EF4-FFF2-40B4-BE49-F238E27FC236}">
                  <a16:creationId xmlns:a16="http://schemas.microsoft.com/office/drawing/2014/main" id="{E21A1508-4789-D64D-9FFC-9DB55974105E}"/>
                </a:ext>
              </a:extLst>
            </p:cNvPr>
            <p:cNvPicPr>
              <a:picLocks noChangeAspect="1"/>
            </p:cNvPicPr>
            <p:nvPr/>
          </p:nvPicPr>
          <p:blipFill rotWithShape="1">
            <a:blip r:embed="rId2"/>
            <a:srcRect t="25308"/>
            <a:stretch/>
          </p:blipFill>
          <p:spPr>
            <a:xfrm>
              <a:off x="451446" y="2092532"/>
              <a:ext cx="5943954" cy="2191794"/>
            </a:xfrm>
            <a:prstGeom prst="rect">
              <a:avLst/>
            </a:prstGeom>
            <a:ln>
              <a:solidFill>
                <a:schemeClr val="tx1"/>
              </a:solidFill>
            </a:ln>
          </p:spPr>
        </p:pic>
        <p:sp>
          <p:nvSpPr>
            <p:cNvPr id="6" name="Oval 5">
              <a:extLst>
                <a:ext uri="{FF2B5EF4-FFF2-40B4-BE49-F238E27FC236}">
                  <a16:creationId xmlns:a16="http://schemas.microsoft.com/office/drawing/2014/main" id="{E21CB4B7-EFBB-E24F-AFA1-1397CEE11CDF}"/>
                </a:ext>
              </a:extLst>
            </p:cNvPr>
            <p:cNvSpPr/>
            <p:nvPr/>
          </p:nvSpPr>
          <p:spPr bwMode="auto">
            <a:xfrm>
              <a:off x="3471477" y="2168090"/>
              <a:ext cx="197795" cy="139312"/>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20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7" name="Oval 6">
              <a:extLst>
                <a:ext uri="{FF2B5EF4-FFF2-40B4-BE49-F238E27FC236}">
                  <a16:creationId xmlns:a16="http://schemas.microsoft.com/office/drawing/2014/main" id="{4A6D3AF1-B872-4040-8606-664BFF92A673}"/>
                </a:ext>
              </a:extLst>
            </p:cNvPr>
            <p:cNvSpPr/>
            <p:nvPr/>
          </p:nvSpPr>
          <p:spPr bwMode="auto">
            <a:xfrm>
              <a:off x="6132964" y="2168090"/>
              <a:ext cx="197795" cy="139312"/>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BE" sz="120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grpSp>
      <p:sp>
        <p:nvSpPr>
          <p:cNvPr id="9" name="TextBox 8">
            <a:extLst>
              <a:ext uri="{FF2B5EF4-FFF2-40B4-BE49-F238E27FC236}">
                <a16:creationId xmlns:a16="http://schemas.microsoft.com/office/drawing/2014/main" id="{010CB313-7A18-4FE3-A491-8C18FEC0D01A}"/>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6616985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641B-96C3-C54B-924D-BB2800B058BF}"/>
              </a:ext>
            </a:extLst>
          </p:cNvPr>
          <p:cNvSpPr>
            <a:spLocks noGrp="1"/>
          </p:cNvSpPr>
          <p:nvPr>
            <p:ph type="title"/>
          </p:nvPr>
        </p:nvSpPr>
        <p:spPr>
          <a:xfrm>
            <a:off x="454025" y="283843"/>
            <a:ext cx="7609320" cy="346249"/>
          </a:xfrm>
        </p:spPr>
        <p:txBody>
          <a:bodyPr/>
          <a:lstStyle/>
          <a:p>
            <a:r>
              <a:rPr lang="en-GB"/>
              <a:t>Risk of severe infections under anti-TNF according to age</a:t>
            </a:r>
            <a:endParaRPr lang="en-BE"/>
          </a:p>
        </p:txBody>
      </p:sp>
      <p:sp>
        <p:nvSpPr>
          <p:cNvPr id="3" name="Slide Number Placeholder 2">
            <a:extLst>
              <a:ext uri="{FF2B5EF4-FFF2-40B4-BE49-F238E27FC236}">
                <a16:creationId xmlns:a16="http://schemas.microsoft.com/office/drawing/2014/main" id="{6D44D1E9-499C-A14A-BF9E-68E039AA9E46}"/>
              </a:ext>
            </a:extLst>
          </p:cNvPr>
          <p:cNvSpPr>
            <a:spLocks noGrp="1"/>
          </p:cNvSpPr>
          <p:nvPr>
            <p:ph type="sldNum" sz="quarter" idx="4"/>
          </p:nvPr>
        </p:nvSpPr>
        <p:spPr>
          <a:xfrm>
            <a:off x="8730531" y="4723338"/>
            <a:ext cx="284759" cy="250031"/>
          </a:xfrm>
        </p:spPr>
        <p:txBody>
          <a:bodyPr/>
          <a:lstStyle/>
          <a:p>
            <a:fld id="{AD816501-AAE5-214E-B100-00C3DC5F5E3F}" type="slidenum">
              <a:rPr lang="en-US" smtClean="0"/>
              <a:pPr/>
              <a:t>22</a:t>
            </a:fld>
            <a:endParaRPr lang="en-US" dirty="0"/>
          </a:p>
        </p:txBody>
      </p:sp>
      <p:sp>
        <p:nvSpPr>
          <p:cNvPr id="4" name="Text Placeholder 3">
            <a:extLst>
              <a:ext uri="{FF2B5EF4-FFF2-40B4-BE49-F238E27FC236}">
                <a16:creationId xmlns:a16="http://schemas.microsoft.com/office/drawing/2014/main" id="{FAB12391-B650-EC44-B604-0BF8D9157B52}"/>
              </a:ext>
            </a:extLst>
          </p:cNvPr>
          <p:cNvSpPr>
            <a:spLocks noGrp="1"/>
          </p:cNvSpPr>
          <p:nvPr>
            <p:ph type="body" sz="quarter" idx="17"/>
          </p:nvPr>
        </p:nvSpPr>
        <p:spPr>
          <a:xfrm>
            <a:off x="450850" y="4829175"/>
            <a:ext cx="6286500" cy="87313"/>
          </a:xfrm>
        </p:spPr>
        <p:txBody>
          <a:bodyPr/>
          <a:lstStyle/>
          <a:p>
            <a:r>
              <a:rPr lang="en-GB"/>
              <a:t>Cottone M et al, CGH 2011;9:30-35</a:t>
            </a:r>
          </a:p>
        </p:txBody>
      </p:sp>
      <p:graphicFrame>
        <p:nvGraphicFramePr>
          <p:cNvPr id="9" name="Chart 8">
            <a:extLst>
              <a:ext uri="{FF2B5EF4-FFF2-40B4-BE49-F238E27FC236}">
                <a16:creationId xmlns:a16="http://schemas.microsoft.com/office/drawing/2014/main" id="{661487D0-8E0C-CA48-859E-A400AF224A8B}"/>
              </a:ext>
            </a:extLst>
          </p:cNvPr>
          <p:cNvGraphicFramePr/>
          <p:nvPr/>
        </p:nvGraphicFramePr>
        <p:xfrm>
          <a:off x="451446" y="1344706"/>
          <a:ext cx="7168554" cy="32590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8">
            <a:extLst>
              <a:ext uri="{FF2B5EF4-FFF2-40B4-BE49-F238E27FC236}">
                <a16:creationId xmlns:a16="http://schemas.microsoft.com/office/drawing/2014/main" id="{83DAFEBD-8CEB-AD4B-9558-AA64CCE24F64}"/>
              </a:ext>
            </a:extLst>
          </p:cNvPr>
          <p:cNvSpPr txBox="1">
            <a:spLocks noChangeArrowheads="1"/>
          </p:cNvSpPr>
          <p:nvPr/>
        </p:nvSpPr>
        <p:spPr bwMode="auto">
          <a:xfrm>
            <a:off x="2060203" y="1539269"/>
            <a:ext cx="9348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50">
                <a:latin typeface="Verdana" panose="020B0604030504040204" pitchFamily="34" charset="0"/>
                <a:ea typeface="Verdana" panose="020B0604030504040204" pitchFamily="34" charset="0"/>
                <a:cs typeface="Verdana" panose="020B0604030504040204" pitchFamily="34" charset="0"/>
              </a:rPr>
              <a:t>P=0,004</a:t>
            </a:r>
          </a:p>
        </p:txBody>
      </p:sp>
      <p:sp>
        <p:nvSpPr>
          <p:cNvPr id="11" name="Text Box 9">
            <a:extLst>
              <a:ext uri="{FF2B5EF4-FFF2-40B4-BE49-F238E27FC236}">
                <a16:creationId xmlns:a16="http://schemas.microsoft.com/office/drawing/2014/main" id="{86B9647C-D0CD-EA4C-9447-C1357C8E0CDC}"/>
              </a:ext>
            </a:extLst>
          </p:cNvPr>
          <p:cNvSpPr txBox="1">
            <a:spLocks noChangeArrowheads="1"/>
          </p:cNvSpPr>
          <p:nvPr/>
        </p:nvSpPr>
        <p:spPr bwMode="auto">
          <a:xfrm>
            <a:off x="5324827" y="1539269"/>
            <a:ext cx="10454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350">
                <a:latin typeface="Verdana" panose="020B0604030504040204" pitchFamily="34" charset="0"/>
                <a:ea typeface="Verdana" panose="020B0604030504040204" pitchFamily="34" charset="0"/>
                <a:cs typeface="Verdana" panose="020B0604030504040204" pitchFamily="34" charset="0"/>
              </a:rPr>
              <a:t>P&lt;0,0006</a:t>
            </a:r>
          </a:p>
        </p:txBody>
      </p:sp>
      <p:sp>
        <p:nvSpPr>
          <p:cNvPr id="8" name="TextBox 7">
            <a:extLst>
              <a:ext uri="{FF2B5EF4-FFF2-40B4-BE49-F238E27FC236}">
                <a16:creationId xmlns:a16="http://schemas.microsoft.com/office/drawing/2014/main" id="{7AC79B94-94E8-4DC6-837F-4B75C46D6098}"/>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7773976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23</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C9D9093E-5B8A-452A-AD77-81680EDD56A0}"/>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46300342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CE278C-3178-2D45-A369-F3BDA753EBB6}"/>
              </a:ext>
            </a:extLst>
          </p:cNvPr>
          <p:cNvSpPr>
            <a:spLocks noGrp="1"/>
          </p:cNvSpPr>
          <p:nvPr>
            <p:ph type="title"/>
          </p:nvPr>
        </p:nvSpPr>
        <p:spPr>
          <a:xfrm>
            <a:off x="454024" y="283843"/>
            <a:ext cx="8080375" cy="997196"/>
          </a:xfrm>
        </p:spPr>
        <p:txBody>
          <a:bodyPr/>
          <a:lstStyle/>
          <a:p>
            <a:r>
              <a:rPr lang="en-GB" sz="2400"/>
              <a:t>Does combined (anti-tnf + immunomodulator) therapy increase the risk of opportunistic infections?</a:t>
            </a:r>
            <a:endParaRPr lang="en-BE" sz="2400"/>
          </a:p>
        </p:txBody>
      </p:sp>
      <p:sp>
        <p:nvSpPr>
          <p:cNvPr id="4" name="Slide Number Placeholder 3">
            <a:extLst>
              <a:ext uri="{FF2B5EF4-FFF2-40B4-BE49-F238E27FC236}">
                <a16:creationId xmlns:a16="http://schemas.microsoft.com/office/drawing/2014/main" id="{2151E286-862B-7F47-B813-6F13EA1CBCB4}"/>
              </a:ext>
            </a:extLst>
          </p:cNvPr>
          <p:cNvSpPr>
            <a:spLocks noGrp="1"/>
          </p:cNvSpPr>
          <p:nvPr>
            <p:ph type="sldNum" sz="quarter" idx="4"/>
          </p:nvPr>
        </p:nvSpPr>
        <p:spPr/>
        <p:txBody>
          <a:bodyPr/>
          <a:lstStyle/>
          <a:p>
            <a:fld id="{AD816501-AAE5-214E-B100-00C3DC5F5E3F}" type="slidenum">
              <a:rPr lang="en-US" smtClean="0"/>
              <a:pPr/>
              <a:t>24</a:t>
            </a:fld>
            <a:endParaRPr lang="en-US" dirty="0"/>
          </a:p>
        </p:txBody>
      </p:sp>
      <p:sp>
        <p:nvSpPr>
          <p:cNvPr id="7" name="Text Placeholder 6">
            <a:extLst>
              <a:ext uri="{FF2B5EF4-FFF2-40B4-BE49-F238E27FC236}">
                <a16:creationId xmlns:a16="http://schemas.microsoft.com/office/drawing/2014/main" id="{3B48BB8A-A74D-704C-92D0-0EE99ED35675}"/>
              </a:ext>
            </a:extLst>
          </p:cNvPr>
          <p:cNvSpPr>
            <a:spLocks noGrp="1"/>
          </p:cNvSpPr>
          <p:nvPr>
            <p:ph type="body" sz="quarter" idx="17"/>
          </p:nvPr>
        </p:nvSpPr>
        <p:spPr>
          <a:xfrm>
            <a:off x="451446" y="4829271"/>
            <a:ext cx="6286500" cy="86627"/>
          </a:xfrm>
        </p:spPr>
        <p:txBody>
          <a:bodyPr/>
          <a:lstStyle/>
          <a:p>
            <a:r>
              <a:rPr lang="en-GB"/>
              <a:t>Beaugerie L. et al. Clin Gastroenterol Hepatol 2020; 18: 1324-1335</a:t>
            </a:r>
          </a:p>
        </p:txBody>
      </p:sp>
      <p:pic>
        <p:nvPicPr>
          <p:cNvPr id="8" name="Espace réservé du contenu 3">
            <a:extLst>
              <a:ext uri="{FF2B5EF4-FFF2-40B4-BE49-F238E27FC236}">
                <a16:creationId xmlns:a16="http://schemas.microsoft.com/office/drawing/2014/main" id="{2C792B27-326D-0545-B02C-3A6EEFAEAB60}"/>
              </a:ext>
            </a:extLst>
          </p:cNvPr>
          <p:cNvPicPr>
            <a:picLocks noChangeAspect="1"/>
          </p:cNvPicPr>
          <p:nvPr/>
        </p:nvPicPr>
        <p:blipFill>
          <a:blip r:embed="rId2"/>
          <a:stretch>
            <a:fillRect/>
          </a:stretch>
        </p:blipFill>
        <p:spPr>
          <a:xfrm>
            <a:off x="417826" y="1462205"/>
            <a:ext cx="7365147" cy="3134597"/>
          </a:xfrm>
          <a:prstGeom prst="rect">
            <a:avLst/>
          </a:prstGeom>
        </p:spPr>
      </p:pic>
      <p:sp>
        <p:nvSpPr>
          <p:cNvPr id="9" name="TextBox 8">
            <a:extLst>
              <a:ext uri="{FF2B5EF4-FFF2-40B4-BE49-F238E27FC236}">
                <a16:creationId xmlns:a16="http://schemas.microsoft.com/office/drawing/2014/main" id="{85C2C8D1-0231-4310-9A18-58AF6DB42CBD}"/>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8957609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AFAB1C2-5682-E14E-86EA-D70E4BB6E9E0}"/>
              </a:ext>
            </a:extLst>
          </p:cNvPr>
          <p:cNvSpPr>
            <a:spLocks noGrp="1"/>
          </p:cNvSpPr>
          <p:nvPr>
            <p:ph type="title"/>
          </p:nvPr>
        </p:nvSpPr>
        <p:spPr>
          <a:xfrm>
            <a:off x="454025" y="283843"/>
            <a:ext cx="8163502" cy="498598"/>
          </a:xfrm>
        </p:spPr>
        <p:txBody>
          <a:bodyPr/>
          <a:lstStyle/>
          <a:p>
            <a:r>
              <a:rPr lang="en-GB" sz="1800"/>
              <a:t>Ustekinumab: Comparative Clinical Efficacy of Combination Therapy and Monotherapy in Inflammatory Bowel Diseases</a:t>
            </a:r>
            <a:endParaRPr lang="en-BE" sz="1800"/>
          </a:p>
        </p:txBody>
      </p:sp>
      <p:sp>
        <p:nvSpPr>
          <p:cNvPr id="16" name="Text Placeholder 15">
            <a:extLst>
              <a:ext uri="{FF2B5EF4-FFF2-40B4-BE49-F238E27FC236}">
                <a16:creationId xmlns:a16="http://schemas.microsoft.com/office/drawing/2014/main" id="{E16F8E38-4749-784C-88BC-F6CB632976CA}"/>
              </a:ext>
            </a:extLst>
          </p:cNvPr>
          <p:cNvSpPr>
            <a:spLocks noGrp="1"/>
          </p:cNvSpPr>
          <p:nvPr>
            <p:ph type="body" sz="quarter" idx="10"/>
          </p:nvPr>
        </p:nvSpPr>
        <p:spPr>
          <a:xfrm>
            <a:off x="454025" y="817333"/>
            <a:ext cx="8235950" cy="369332"/>
          </a:xfrm>
        </p:spPr>
        <p:txBody>
          <a:bodyPr/>
          <a:lstStyle/>
          <a:p>
            <a:r>
              <a:rPr lang="en-GB" sz="1200" dirty="0"/>
              <a:t>No Benefit of Concomitant Immunomodulator Therapy on Efficacy of Biologics That are Not </a:t>
            </a:r>
            <a:r>
              <a:rPr lang="en-GB" sz="1200" dirty="0" err="1"/>
              <a:t>Tumor</a:t>
            </a:r>
            <a:r>
              <a:rPr lang="en-GB" sz="1200" dirty="0"/>
              <a:t> Necrosis Factor Antagonists in Patients  with Inflammatory Bowel Diseases</a:t>
            </a:r>
          </a:p>
        </p:txBody>
      </p:sp>
      <p:sp>
        <p:nvSpPr>
          <p:cNvPr id="4" name="Slide Number Placeholder 3">
            <a:extLst>
              <a:ext uri="{FF2B5EF4-FFF2-40B4-BE49-F238E27FC236}">
                <a16:creationId xmlns:a16="http://schemas.microsoft.com/office/drawing/2014/main" id="{0C736121-23D6-9D45-9089-D0AF4FD13650}"/>
              </a:ext>
            </a:extLst>
          </p:cNvPr>
          <p:cNvSpPr>
            <a:spLocks noGrp="1"/>
          </p:cNvSpPr>
          <p:nvPr>
            <p:ph type="sldNum" sz="quarter" idx="4"/>
          </p:nvPr>
        </p:nvSpPr>
        <p:spPr/>
        <p:txBody>
          <a:bodyPr/>
          <a:lstStyle/>
          <a:p>
            <a:fld id="{AD816501-AAE5-214E-B100-00C3DC5F5E3F}" type="slidenum">
              <a:rPr lang="en-US" smtClean="0"/>
              <a:pPr/>
              <a:t>25</a:t>
            </a:fld>
            <a:endParaRPr lang="en-US" dirty="0"/>
          </a:p>
        </p:txBody>
      </p:sp>
      <p:sp>
        <p:nvSpPr>
          <p:cNvPr id="8" name="Text Placeholder 7">
            <a:extLst>
              <a:ext uri="{FF2B5EF4-FFF2-40B4-BE49-F238E27FC236}">
                <a16:creationId xmlns:a16="http://schemas.microsoft.com/office/drawing/2014/main" id="{F3B18ED4-86D8-3344-9329-97B670617124}"/>
              </a:ext>
            </a:extLst>
          </p:cNvPr>
          <p:cNvSpPr>
            <a:spLocks noGrp="1"/>
          </p:cNvSpPr>
          <p:nvPr>
            <p:ph type="body" sz="quarter" idx="17"/>
          </p:nvPr>
        </p:nvSpPr>
        <p:spPr>
          <a:xfrm>
            <a:off x="454025" y="4827702"/>
            <a:ext cx="6286500" cy="206375"/>
          </a:xfrm>
        </p:spPr>
        <p:txBody>
          <a:bodyPr/>
          <a:lstStyle/>
          <a:p>
            <a:r>
              <a:rPr lang="en-GB" dirty="0"/>
              <a:t>OR: Odds Ratio / CI: Confidence Interval</a:t>
            </a:r>
          </a:p>
          <a:p>
            <a:endParaRPr lang="en-GB" dirty="0"/>
          </a:p>
          <a:p>
            <a:r>
              <a:rPr lang="en-GB" dirty="0" err="1"/>
              <a:t>Yzet</a:t>
            </a:r>
            <a:r>
              <a:rPr lang="en-GB" dirty="0"/>
              <a:t> C, et al. Clinical Ga. AGA 2020. </a:t>
            </a:r>
            <a:r>
              <a:rPr lang="en-GB" dirty="0" err="1"/>
              <a:t>Epub</a:t>
            </a:r>
            <a:r>
              <a:rPr lang="en-GB" dirty="0"/>
              <a:t>: https://doi.org/10.1016/j.cgh.2020.06.071</a:t>
            </a:r>
          </a:p>
          <a:p>
            <a:endParaRPr lang="en-BE" dirty="0"/>
          </a:p>
        </p:txBody>
      </p:sp>
      <p:pic>
        <p:nvPicPr>
          <p:cNvPr id="6" name="Image 3">
            <a:extLst>
              <a:ext uri="{FF2B5EF4-FFF2-40B4-BE49-F238E27FC236}">
                <a16:creationId xmlns:a16="http://schemas.microsoft.com/office/drawing/2014/main" id="{0EA7C818-DAD1-624D-BF2F-2E369E1A4716}"/>
              </a:ext>
            </a:extLst>
          </p:cNvPr>
          <p:cNvPicPr>
            <a:picLocks noChangeAspect="1"/>
          </p:cNvPicPr>
          <p:nvPr/>
        </p:nvPicPr>
        <p:blipFill>
          <a:blip r:embed="rId2"/>
          <a:stretch>
            <a:fillRect/>
          </a:stretch>
        </p:blipFill>
        <p:spPr>
          <a:xfrm>
            <a:off x="1301009" y="1340619"/>
            <a:ext cx="4990272" cy="3310379"/>
          </a:xfrm>
          <a:prstGeom prst="rect">
            <a:avLst/>
          </a:prstGeom>
        </p:spPr>
      </p:pic>
      <p:sp>
        <p:nvSpPr>
          <p:cNvPr id="7" name="Rectangle 6">
            <a:extLst>
              <a:ext uri="{FF2B5EF4-FFF2-40B4-BE49-F238E27FC236}">
                <a16:creationId xmlns:a16="http://schemas.microsoft.com/office/drawing/2014/main" id="{F5996543-653A-5740-8334-452C00EF6911}"/>
              </a:ext>
            </a:extLst>
          </p:cNvPr>
          <p:cNvSpPr/>
          <p:nvPr/>
        </p:nvSpPr>
        <p:spPr>
          <a:xfrm>
            <a:off x="7496827" y="-1762"/>
            <a:ext cx="164717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META-ANALYSIS</a:t>
            </a:r>
          </a:p>
        </p:txBody>
      </p:sp>
      <p:sp>
        <p:nvSpPr>
          <p:cNvPr id="9" name="TextBox 8">
            <a:extLst>
              <a:ext uri="{FF2B5EF4-FFF2-40B4-BE49-F238E27FC236}">
                <a16:creationId xmlns:a16="http://schemas.microsoft.com/office/drawing/2014/main" id="{566817B5-9256-4DA5-B74A-CFF0EB8E3A8D}"/>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1368198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26</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B9882746-FFB1-49A6-9DB5-D3FE111CEB5F}"/>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42280336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1464469" y="1560909"/>
            <a:ext cx="6240066" cy="0"/>
          </a:xfrm>
          <a:prstGeom prst="straightConnector1">
            <a:avLst/>
          </a:prstGeom>
          <a:ln w="285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891" name="Text Box 7"/>
          <p:cNvSpPr txBox="1">
            <a:spLocks noChangeArrowheads="1"/>
          </p:cNvSpPr>
          <p:nvPr/>
        </p:nvSpPr>
        <p:spPr bwMode="auto">
          <a:xfrm>
            <a:off x="1340128" y="994172"/>
            <a:ext cx="1627370" cy="308674"/>
          </a:xfrm>
          <a:prstGeom prst="rect">
            <a:avLst/>
          </a:prstGeom>
          <a:noFill/>
          <a:ln w="9525">
            <a:noFill/>
            <a:miter lim="800000"/>
            <a:headEnd/>
            <a:tailEnd/>
          </a:ln>
        </p:spPr>
        <p:txBody>
          <a:bodyPr wrap="none">
            <a:spAutoFit/>
          </a:bodyPr>
          <a:lstStyle/>
          <a:p>
            <a:pPr algn="ctr">
              <a:spcBef>
                <a:spcPct val="50000"/>
              </a:spcBef>
            </a:pPr>
            <a:r>
              <a:rPr kumimoji="1" lang="en-US" sz="1406" b="1" dirty="0">
                <a:solidFill>
                  <a:srgbClr val="000000"/>
                </a:solidFill>
                <a:ea typeface="ヒラギノ角ゴ Pro W3"/>
                <a:cs typeface="ヒラギノ角ゴ Pro W3"/>
              </a:rPr>
              <a:t>Diagnosis of IBD</a:t>
            </a:r>
          </a:p>
        </p:txBody>
      </p:sp>
      <p:sp>
        <p:nvSpPr>
          <p:cNvPr id="37892" name="Text Box 9"/>
          <p:cNvSpPr txBox="1">
            <a:spLocks noChangeArrowheads="1"/>
          </p:cNvSpPr>
          <p:nvPr/>
        </p:nvSpPr>
        <p:spPr bwMode="auto">
          <a:xfrm>
            <a:off x="4125558" y="944166"/>
            <a:ext cx="1225015" cy="308674"/>
          </a:xfrm>
          <a:prstGeom prst="rect">
            <a:avLst/>
          </a:prstGeom>
          <a:noFill/>
          <a:ln w="9525">
            <a:noFill/>
            <a:miter lim="800000"/>
            <a:headEnd/>
            <a:tailEnd/>
          </a:ln>
        </p:spPr>
        <p:txBody>
          <a:bodyPr wrap="none">
            <a:spAutoFit/>
          </a:bodyPr>
          <a:lstStyle/>
          <a:p>
            <a:pPr algn="ctr">
              <a:spcBef>
                <a:spcPct val="50000"/>
              </a:spcBef>
            </a:pPr>
            <a:r>
              <a:rPr kumimoji="1" lang="en-US" sz="1406" b="1" dirty="0">
                <a:solidFill>
                  <a:srgbClr val="000000"/>
                </a:solidFill>
                <a:ea typeface="ヒラギノ角ゴ Pro W3"/>
                <a:cs typeface="ヒラギノ角ゴ Pro W3"/>
              </a:rPr>
              <a:t>IS / anti TNF</a:t>
            </a:r>
          </a:p>
        </p:txBody>
      </p:sp>
      <p:sp>
        <p:nvSpPr>
          <p:cNvPr id="145419" name="Text Box 11"/>
          <p:cNvSpPr txBox="1">
            <a:spLocks noChangeArrowheads="1"/>
          </p:cNvSpPr>
          <p:nvPr/>
        </p:nvSpPr>
        <p:spPr bwMode="auto">
          <a:xfrm>
            <a:off x="1803683" y="2353757"/>
            <a:ext cx="6162584" cy="550664"/>
          </a:xfrm>
          <a:prstGeom prst="rect">
            <a:avLst/>
          </a:prstGeom>
          <a:noFill/>
          <a:ln w="9525">
            <a:noFill/>
            <a:miter lim="800000"/>
            <a:headEnd/>
            <a:tailEnd/>
          </a:ln>
        </p:spPr>
        <p:txBody>
          <a:bodyPr wrap="none">
            <a:spAutoFit/>
          </a:bodyPr>
          <a:lstStyle/>
          <a:p>
            <a:pPr marL="0" lvl="2">
              <a:spcBef>
                <a:spcPts val="225"/>
              </a:spcBef>
            </a:pPr>
            <a:r>
              <a:rPr lang="en-US" sz="1406" b="1" dirty="0">
                <a:solidFill>
                  <a:srgbClr val="000000"/>
                </a:solidFill>
                <a:ea typeface="ヒラギノ角ゴ Pro W3"/>
                <a:cs typeface="ヒラギノ角ゴ Pro W3"/>
              </a:rPr>
              <a:t>MMR / VZV / Yellow fever</a:t>
            </a:r>
          </a:p>
          <a:p>
            <a:pPr marL="0" lvl="2">
              <a:spcBef>
                <a:spcPts val="225"/>
              </a:spcBef>
            </a:pPr>
            <a:r>
              <a:rPr lang="en-US" sz="1406" dirty="0">
                <a:solidFill>
                  <a:srgbClr val="000000"/>
                </a:solidFill>
                <a:ea typeface="ヒラギノ角ゴ Pro W3"/>
                <a:cs typeface="ヒラギノ角ゴ Pro W3"/>
              </a:rPr>
              <a:t>Typhoid Ty21a, Vaccinia, live attenuated influenza vaccine, oral polio, BCG</a:t>
            </a:r>
          </a:p>
        </p:txBody>
      </p:sp>
      <p:sp>
        <p:nvSpPr>
          <p:cNvPr id="145420" name="Line 12"/>
          <p:cNvSpPr>
            <a:spLocks noChangeShapeType="1"/>
          </p:cNvSpPr>
          <p:nvPr/>
        </p:nvSpPr>
        <p:spPr bwMode="auto">
          <a:xfrm flipV="1">
            <a:off x="3332533" y="2189559"/>
            <a:ext cx="3239690" cy="0"/>
          </a:xfrm>
          <a:prstGeom prst="line">
            <a:avLst/>
          </a:prstGeom>
          <a:noFill/>
          <a:ln w="38100">
            <a:solidFill>
              <a:schemeClr val="accent1"/>
            </a:solidFill>
            <a:round/>
            <a:headEnd/>
            <a:tailEnd/>
          </a:ln>
        </p:spPr>
        <p:txBody>
          <a:bodyPr/>
          <a:lstStyle/>
          <a:p>
            <a:pPr>
              <a:defRPr/>
            </a:pPr>
            <a:endParaRPr lang="fr-BE" sz="1406" b="1">
              <a:solidFill>
                <a:prstClr val="black"/>
              </a:solidFill>
            </a:endParaRPr>
          </a:p>
        </p:txBody>
      </p:sp>
      <p:sp>
        <p:nvSpPr>
          <p:cNvPr id="145421" name="Text Box 13"/>
          <p:cNvSpPr txBox="1">
            <a:spLocks noChangeArrowheads="1"/>
          </p:cNvSpPr>
          <p:nvPr/>
        </p:nvSpPr>
        <p:spPr bwMode="auto">
          <a:xfrm>
            <a:off x="4477556" y="1794366"/>
            <a:ext cx="521018" cy="306467"/>
          </a:xfrm>
          <a:prstGeom prst="roundRect">
            <a:avLst/>
          </a:prstGeom>
          <a:solidFill>
            <a:schemeClr val="accent1">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wrap="none" tIns="0" bIns="0">
            <a:spAutoFit/>
          </a:bodyPr>
          <a:lstStyle/>
          <a:p>
            <a:pPr algn="ctr">
              <a:spcBef>
                <a:spcPct val="50000"/>
              </a:spcBef>
            </a:pPr>
            <a:r>
              <a:rPr kumimoji="1" lang="en-US" sz="1800" b="1" dirty="0">
                <a:solidFill>
                  <a:schemeClr val="tx2"/>
                </a:solidFill>
                <a:ea typeface="ヒラギノ角ゴ Pro W3"/>
                <a:cs typeface="ヒラギノ角ゴ Pro W3"/>
              </a:rPr>
              <a:t>No</a:t>
            </a:r>
          </a:p>
        </p:txBody>
      </p:sp>
      <p:sp>
        <p:nvSpPr>
          <p:cNvPr id="145422" name="Text Box 14"/>
          <p:cNvSpPr txBox="1">
            <a:spLocks noChangeArrowheads="1"/>
          </p:cNvSpPr>
          <p:nvPr/>
        </p:nvSpPr>
        <p:spPr bwMode="auto">
          <a:xfrm>
            <a:off x="5662440" y="1265635"/>
            <a:ext cx="909224" cy="276999"/>
          </a:xfrm>
          <a:prstGeom prst="rect">
            <a:avLst/>
          </a:prstGeom>
          <a:noFill/>
          <a:ln w="9525">
            <a:noFill/>
            <a:miter lim="800000"/>
            <a:headEnd/>
            <a:tailEnd/>
          </a:ln>
        </p:spPr>
        <p:txBody>
          <a:bodyPr wrap="none">
            <a:spAutoFit/>
          </a:bodyPr>
          <a:lstStyle/>
          <a:p>
            <a:pPr algn="ctr">
              <a:spcBef>
                <a:spcPct val="50000"/>
              </a:spcBef>
            </a:pPr>
            <a:r>
              <a:rPr kumimoji="1" lang="en-US" sz="1200" b="1" dirty="0">
                <a:solidFill>
                  <a:srgbClr val="000000"/>
                </a:solidFill>
                <a:ea typeface="ヒラギノ角ゴ Pro W3"/>
                <a:cs typeface="ヒラギノ角ゴ Pro W3"/>
              </a:rPr>
              <a:t>3 months</a:t>
            </a:r>
            <a:r>
              <a:rPr kumimoji="1" lang="en-US" sz="1200" b="1" baseline="30000" dirty="0">
                <a:solidFill>
                  <a:srgbClr val="000000"/>
                </a:solidFill>
                <a:ea typeface="ヒラギノ角ゴ Pro W3"/>
                <a:cs typeface="ヒラギノ角ゴ Pro W3"/>
              </a:rPr>
              <a:t>*</a:t>
            </a:r>
          </a:p>
        </p:txBody>
      </p:sp>
      <p:sp>
        <p:nvSpPr>
          <p:cNvPr id="145424" name="Text Box 16"/>
          <p:cNvSpPr txBox="1">
            <a:spLocks noChangeArrowheads="1"/>
          </p:cNvSpPr>
          <p:nvPr/>
        </p:nvSpPr>
        <p:spPr bwMode="auto">
          <a:xfrm>
            <a:off x="5290106" y="734616"/>
            <a:ext cx="585417" cy="308674"/>
          </a:xfrm>
          <a:prstGeom prst="rect">
            <a:avLst/>
          </a:prstGeom>
          <a:noFill/>
          <a:ln w="9525">
            <a:noFill/>
            <a:miter lim="800000"/>
            <a:headEnd/>
            <a:tailEnd/>
          </a:ln>
        </p:spPr>
        <p:txBody>
          <a:bodyPr wrap="none">
            <a:spAutoFit/>
          </a:bodyPr>
          <a:lstStyle/>
          <a:p>
            <a:pPr algn="ctr">
              <a:spcBef>
                <a:spcPct val="50000"/>
              </a:spcBef>
            </a:pPr>
            <a:r>
              <a:rPr kumimoji="1" lang="en-US" sz="1406" b="1">
                <a:solidFill>
                  <a:srgbClr val="000000"/>
                </a:solidFill>
                <a:ea typeface="ヒラギノ角ゴ Pro W3"/>
                <a:cs typeface="ヒラギノ角ゴ Pro W3"/>
              </a:rPr>
              <a:t>Stop</a:t>
            </a:r>
          </a:p>
        </p:txBody>
      </p:sp>
      <p:sp>
        <p:nvSpPr>
          <p:cNvPr id="145425" name="Line 17"/>
          <p:cNvSpPr>
            <a:spLocks noChangeShapeType="1"/>
          </p:cNvSpPr>
          <p:nvPr/>
        </p:nvSpPr>
        <p:spPr bwMode="auto">
          <a:xfrm>
            <a:off x="6590081" y="1582341"/>
            <a:ext cx="0" cy="552450"/>
          </a:xfrm>
          <a:prstGeom prst="line">
            <a:avLst/>
          </a:prstGeom>
          <a:noFill/>
          <a:ln w="38100">
            <a:solidFill>
              <a:schemeClr val="accent1"/>
            </a:solidFill>
            <a:prstDash val="dash"/>
            <a:round/>
            <a:headEnd/>
            <a:tailEnd type="triangle" w="med" len="med"/>
          </a:ln>
        </p:spPr>
        <p:txBody>
          <a:bodyPr/>
          <a:lstStyle/>
          <a:p>
            <a:pPr>
              <a:defRPr/>
            </a:pPr>
            <a:endParaRPr lang="fr-BE" sz="1406" b="1">
              <a:solidFill>
                <a:prstClr val="black"/>
              </a:solidFill>
            </a:endParaRPr>
          </a:p>
        </p:txBody>
      </p:sp>
      <p:sp>
        <p:nvSpPr>
          <p:cNvPr id="145426" name="Line 18"/>
          <p:cNvSpPr>
            <a:spLocks noChangeShapeType="1"/>
          </p:cNvSpPr>
          <p:nvPr/>
        </p:nvSpPr>
        <p:spPr bwMode="auto">
          <a:xfrm>
            <a:off x="3318244" y="1588294"/>
            <a:ext cx="0" cy="552450"/>
          </a:xfrm>
          <a:prstGeom prst="line">
            <a:avLst/>
          </a:prstGeom>
          <a:noFill/>
          <a:ln w="38100">
            <a:solidFill>
              <a:schemeClr val="accent1"/>
            </a:solidFill>
            <a:prstDash val="dash"/>
            <a:round/>
            <a:headEnd/>
            <a:tailEnd type="triangle" w="med" len="med"/>
          </a:ln>
        </p:spPr>
        <p:txBody>
          <a:bodyPr/>
          <a:lstStyle/>
          <a:p>
            <a:pPr>
              <a:defRPr/>
            </a:pPr>
            <a:endParaRPr lang="fr-BE" sz="1406" b="1">
              <a:solidFill>
                <a:prstClr val="black"/>
              </a:solidFill>
            </a:endParaRPr>
          </a:p>
        </p:txBody>
      </p:sp>
      <p:sp>
        <p:nvSpPr>
          <p:cNvPr id="145427" name="Text Box 19"/>
          <p:cNvSpPr txBox="1">
            <a:spLocks noChangeArrowheads="1"/>
          </p:cNvSpPr>
          <p:nvPr/>
        </p:nvSpPr>
        <p:spPr bwMode="auto">
          <a:xfrm>
            <a:off x="3205683" y="1260873"/>
            <a:ext cx="772969" cy="276999"/>
          </a:xfrm>
          <a:prstGeom prst="rect">
            <a:avLst/>
          </a:prstGeom>
          <a:noFill/>
          <a:ln w="9525">
            <a:noFill/>
            <a:miter lim="800000"/>
            <a:headEnd/>
            <a:tailEnd/>
          </a:ln>
        </p:spPr>
        <p:txBody>
          <a:bodyPr wrap="none">
            <a:spAutoFit/>
          </a:bodyPr>
          <a:lstStyle/>
          <a:p>
            <a:pPr algn="ctr">
              <a:spcBef>
                <a:spcPct val="50000"/>
              </a:spcBef>
            </a:pPr>
            <a:r>
              <a:rPr kumimoji="1" lang="en-US" sz="1200" b="1" dirty="0">
                <a:solidFill>
                  <a:srgbClr val="000000"/>
                </a:solidFill>
                <a:ea typeface="ヒラギノ角ゴ Pro W3"/>
                <a:cs typeface="ヒラギノ角ゴ Pro W3"/>
              </a:rPr>
              <a:t>3 weeks</a:t>
            </a:r>
          </a:p>
        </p:txBody>
      </p:sp>
      <p:sp>
        <p:nvSpPr>
          <p:cNvPr id="37901" name="Rectangle 20"/>
          <p:cNvSpPr>
            <a:spLocks noChangeArrowheads="1"/>
          </p:cNvSpPr>
          <p:nvPr/>
        </p:nvSpPr>
        <p:spPr bwMode="auto">
          <a:xfrm>
            <a:off x="3914748" y="1254919"/>
            <a:ext cx="1646635" cy="296466"/>
          </a:xfrm>
          <a:prstGeom prst="rect">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145429" name="AutoShape 21"/>
          <p:cNvSpPr>
            <a:spLocks noChangeArrowheads="1"/>
          </p:cNvSpPr>
          <p:nvPr/>
        </p:nvSpPr>
        <p:spPr bwMode="auto">
          <a:xfrm>
            <a:off x="5561381" y="1484116"/>
            <a:ext cx="1046559" cy="153590"/>
          </a:xfrm>
          <a:prstGeom prst="leftRightArrow">
            <a:avLst>
              <a:gd name="adj1" fmla="val 50000"/>
              <a:gd name="adj2" fmla="val 13627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145430" name="AutoShape 22"/>
          <p:cNvSpPr>
            <a:spLocks noChangeArrowheads="1"/>
          </p:cNvSpPr>
          <p:nvPr/>
        </p:nvSpPr>
        <p:spPr bwMode="auto">
          <a:xfrm>
            <a:off x="3337294" y="1488876"/>
            <a:ext cx="556022" cy="144066"/>
          </a:xfrm>
          <a:prstGeom prst="leftRightArrow">
            <a:avLst>
              <a:gd name="adj1" fmla="val 50000"/>
              <a:gd name="adj2" fmla="val 7719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145431" name="AutoShape 23"/>
          <p:cNvSpPr>
            <a:spLocks noChangeArrowheads="1"/>
          </p:cNvSpPr>
          <p:nvPr/>
        </p:nvSpPr>
        <p:spPr bwMode="auto">
          <a:xfrm>
            <a:off x="1888304" y="2056806"/>
            <a:ext cx="1375172" cy="265510"/>
          </a:xfrm>
          <a:prstGeom prst="roundRect">
            <a:avLst>
              <a:gd name="adj" fmla="val 16667"/>
            </a:avLst>
          </a:prstGeom>
          <a:solidFill>
            <a:schemeClr val="accent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145434" name="AutoShape 26"/>
          <p:cNvSpPr>
            <a:spLocks noChangeArrowheads="1"/>
          </p:cNvSpPr>
          <p:nvPr/>
        </p:nvSpPr>
        <p:spPr bwMode="auto">
          <a:xfrm>
            <a:off x="6610321" y="2056805"/>
            <a:ext cx="1081088" cy="265509"/>
          </a:xfrm>
          <a:prstGeom prst="roundRect">
            <a:avLst>
              <a:gd name="adj" fmla="val 16667"/>
            </a:avLst>
          </a:prstGeom>
          <a:solidFill>
            <a:schemeClr val="accent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37907" name="Text Box 28"/>
          <p:cNvSpPr txBox="1">
            <a:spLocks noChangeArrowheads="1"/>
          </p:cNvSpPr>
          <p:nvPr/>
        </p:nvSpPr>
        <p:spPr bwMode="auto">
          <a:xfrm>
            <a:off x="1803684" y="3807535"/>
            <a:ext cx="7369261" cy="550664"/>
          </a:xfrm>
          <a:prstGeom prst="rect">
            <a:avLst/>
          </a:prstGeom>
          <a:noFill/>
          <a:ln w="9525">
            <a:noFill/>
            <a:miter lim="800000"/>
            <a:headEnd/>
            <a:tailEnd/>
          </a:ln>
        </p:spPr>
        <p:txBody>
          <a:bodyPr wrap="none">
            <a:spAutoFit/>
          </a:bodyPr>
          <a:lstStyle/>
          <a:p>
            <a:pPr>
              <a:spcBef>
                <a:spcPts val="225"/>
              </a:spcBef>
            </a:pPr>
            <a:r>
              <a:rPr lang="en-US" sz="1406" b="1" dirty="0">
                <a:solidFill>
                  <a:srgbClr val="000000"/>
                </a:solidFill>
                <a:ea typeface="ヒラギノ角ゴ Pro W3"/>
                <a:cs typeface="ヒラギノ角ゴ Pro W3"/>
              </a:rPr>
              <a:t>DTP / Recombinant Hepatitis B vaccines / Influenza / Pneumococcal polysaccharide</a:t>
            </a:r>
          </a:p>
          <a:p>
            <a:pPr>
              <a:spcBef>
                <a:spcPts val="225"/>
              </a:spcBef>
            </a:pPr>
            <a:r>
              <a:rPr lang="en-US" sz="1406" b="1" dirty="0">
                <a:solidFill>
                  <a:srgbClr val="000000"/>
                </a:solidFill>
                <a:ea typeface="ヒラギノ角ゴ Pro W3"/>
                <a:cs typeface="ヒラギノ角ゴ Pro W3"/>
              </a:rPr>
              <a:t>HPV / </a:t>
            </a:r>
            <a:r>
              <a:rPr lang="en-US" sz="1406" dirty="0">
                <a:solidFill>
                  <a:srgbClr val="000000"/>
                </a:solidFill>
                <a:ea typeface="ヒラギノ角ゴ Pro W3"/>
                <a:cs typeface="ヒラギノ角ゴ Pro W3"/>
              </a:rPr>
              <a:t>Hepatitis A</a:t>
            </a:r>
          </a:p>
        </p:txBody>
      </p:sp>
      <p:sp>
        <p:nvSpPr>
          <p:cNvPr id="37908" name="AutoShape 31"/>
          <p:cNvSpPr>
            <a:spLocks noChangeArrowheads="1"/>
          </p:cNvSpPr>
          <p:nvPr/>
        </p:nvSpPr>
        <p:spPr bwMode="auto">
          <a:xfrm>
            <a:off x="1888303" y="3484960"/>
            <a:ext cx="5803106" cy="265509"/>
          </a:xfrm>
          <a:prstGeom prst="roundRect">
            <a:avLst>
              <a:gd name="adj" fmla="val 16667"/>
            </a:avLst>
          </a:prstGeom>
          <a:solidFill>
            <a:schemeClr val="accent2">
              <a:lumMod val="75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19050"/>
          </a:sp3d>
        </p:spPr>
        <p:txBody>
          <a:bodyPr wrap="none" anchor="ctr"/>
          <a:lstStyle/>
          <a:p>
            <a:pPr algn="ctr">
              <a:spcBef>
                <a:spcPct val="50000"/>
              </a:spcBef>
            </a:pPr>
            <a:endParaRPr kumimoji="1" lang="fr-FR" sz="1200" b="1">
              <a:solidFill>
                <a:srgbClr val="000000"/>
              </a:solidFill>
              <a:ea typeface="ヒラギノ角ゴ Pro W3"/>
              <a:cs typeface="ヒラギノ角ゴ Pro W3"/>
            </a:endParaRPr>
          </a:p>
        </p:txBody>
      </p:sp>
      <p:sp>
        <p:nvSpPr>
          <p:cNvPr id="56341" name="Titre 23"/>
          <p:cNvSpPr>
            <a:spLocks noGrp="1"/>
          </p:cNvSpPr>
          <p:nvPr>
            <p:ph type="title"/>
          </p:nvPr>
        </p:nvSpPr>
        <p:spPr/>
        <p:txBody>
          <a:bodyPr/>
          <a:lstStyle/>
          <a:p>
            <a:r>
              <a:rPr lang="fr-FR" dirty="0"/>
              <a:t>Vaccines in IBD patients</a:t>
            </a:r>
          </a:p>
        </p:txBody>
      </p:sp>
      <p:sp>
        <p:nvSpPr>
          <p:cNvPr id="3" name="Slide Number Placeholder 2"/>
          <p:cNvSpPr>
            <a:spLocks noGrp="1"/>
          </p:cNvSpPr>
          <p:nvPr>
            <p:ph type="sldNum" sz="quarter" idx="4294967295"/>
          </p:nvPr>
        </p:nvSpPr>
        <p:spPr>
          <a:xfrm>
            <a:off x="7779604" y="4850091"/>
            <a:ext cx="175500" cy="175500"/>
          </a:xfrm>
          <a:prstGeom prst="rect">
            <a:avLst/>
          </a:prstGeom>
        </p:spPr>
        <p:txBody>
          <a:bodyPr/>
          <a:lstStyle/>
          <a:p>
            <a:fld id="{6E58A49E-9168-404F-8525-3AADC8DF9D0F}" type="slidenum">
              <a:rPr lang="en-GB" smtClean="0"/>
              <a:pPr/>
              <a:t>27</a:t>
            </a:fld>
            <a:endParaRPr lang="en-GB"/>
          </a:p>
        </p:txBody>
      </p:sp>
      <p:cxnSp>
        <p:nvCxnSpPr>
          <p:cNvPr id="29" name="Connecteur droit avec flèche 28"/>
          <p:cNvCxnSpPr>
            <a:cxnSpLocks noChangeShapeType="1"/>
            <a:stCxn id="145424" idx="2"/>
          </p:cNvCxnSpPr>
          <p:nvPr/>
        </p:nvCxnSpPr>
        <p:spPr bwMode="auto">
          <a:xfrm>
            <a:off x="5582815" y="1043290"/>
            <a:ext cx="1188" cy="188242"/>
          </a:xfrm>
          <a:prstGeom prst="straightConnector1">
            <a:avLst/>
          </a:prstGeom>
          <a:ln w="38100">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6343" name="Connecteur droit avec flèche 30"/>
          <p:cNvCxnSpPr>
            <a:cxnSpLocks noChangeShapeType="1"/>
            <a:stCxn id="37891" idx="2"/>
          </p:cNvCxnSpPr>
          <p:nvPr/>
        </p:nvCxnSpPr>
        <p:spPr bwMode="auto">
          <a:xfrm>
            <a:off x="2153813" y="1302846"/>
            <a:ext cx="0" cy="242242"/>
          </a:xfrm>
          <a:prstGeom prst="straightConnector1">
            <a:avLst/>
          </a:prstGeom>
          <a:ln w="38100">
            <a:solidFill>
              <a:schemeClr val="accent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1" name="Text Box 7"/>
          <p:cNvSpPr txBox="1">
            <a:spLocks noChangeArrowheads="1"/>
          </p:cNvSpPr>
          <p:nvPr/>
        </p:nvSpPr>
        <p:spPr bwMode="auto">
          <a:xfrm rot="16200000">
            <a:off x="1203418" y="3425031"/>
            <a:ext cx="755336" cy="415498"/>
          </a:xfrm>
          <a:prstGeom prst="rect">
            <a:avLst/>
          </a:prstGeom>
          <a:noFill/>
          <a:ln w="9525">
            <a:noFill/>
            <a:miter lim="800000"/>
            <a:headEnd/>
            <a:tailEnd/>
          </a:ln>
        </p:spPr>
        <p:txBody>
          <a:bodyPr wrap="none">
            <a:spAutoFit/>
          </a:bodyPr>
          <a:lstStyle/>
          <a:p>
            <a:pPr algn="ctr">
              <a:spcBef>
                <a:spcPct val="50000"/>
              </a:spcBef>
            </a:pPr>
            <a:r>
              <a:rPr kumimoji="1" lang="en-US" sz="1050" b="1" dirty="0">
                <a:solidFill>
                  <a:schemeClr val="accent2">
                    <a:lumMod val="75000"/>
                  </a:schemeClr>
                </a:solidFill>
                <a:ea typeface="ヒラギノ角ゴ Pro W3"/>
                <a:cs typeface="ヒラギノ角ゴ Pro W3"/>
              </a:rPr>
              <a:t>Non-live</a:t>
            </a:r>
            <a:br>
              <a:rPr kumimoji="1" lang="en-US" sz="1050" b="1" dirty="0">
                <a:solidFill>
                  <a:schemeClr val="accent2">
                    <a:lumMod val="75000"/>
                  </a:schemeClr>
                </a:solidFill>
                <a:ea typeface="ヒラギノ角ゴ Pro W3"/>
                <a:cs typeface="ヒラギノ角ゴ Pro W3"/>
              </a:rPr>
            </a:br>
            <a:r>
              <a:rPr kumimoji="1" lang="en-US" sz="1050" b="1" dirty="0">
                <a:solidFill>
                  <a:schemeClr val="accent2">
                    <a:lumMod val="75000"/>
                  </a:schemeClr>
                </a:solidFill>
                <a:ea typeface="ヒラギノ角ゴ Pro W3"/>
                <a:cs typeface="ヒラギノ角ゴ Pro W3"/>
              </a:rPr>
              <a:t>vaccines</a:t>
            </a:r>
          </a:p>
        </p:txBody>
      </p:sp>
      <p:sp>
        <p:nvSpPr>
          <p:cNvPr id="32" name="Text Box 7"/>
          <p:cNvSpPr txBox="1">
            <a:spLocks noChangeArrowheads="1"/>
          </p:cNvSpPr>
          <p:nvPr/>
        </p:nvSpPr>
        <p:spPr bwMode="auto">
          <a:xfrm rot="16200000">
            <a:off x="1072774" y="1977618"/>
            <a:ext cx="1016625" cy="415498"/>
          </a:xfrm>
          <a:prstGeom prst="rect">
            <a:avLst/>
          </a:prstGeom>
          <a:noFill/>
          <a:ln w="9525">
            <a:noFill/>
            <a:miter lim="800000"/>
            <a:headEnd/>
            <a:tailEnd/>
          </a:ln>
        </p:spPr>
        <p:txBody>
          <a:bodyPr wrap="none">
            <a:spAutoFit/>
          </a:bodyPr>
          <a:lstStyle/>
          <a:p>
            <a:pPr algn="ctr">
              <a:spcBef>
                <a:spcPct val="50000"/>
              </a:spcBef>
            </a:pPr>
            <a:r>
              <a:rPr kumimoji="1" lang="en-US" sz="1050" b="1" dirty="0">
                <a:solidFill>
                  <a:schemeClr val="accent3"/>
                </a:solidFill>
                <a:ea typeface="ヒラギノ角ゴ Pro W3"/>
                <a:cs typeface="ヒラギノ角ゴ Pro W3"/>
              </a:rPr>
              <a:t>Attenuated</a:t>
            </a:r>
            <a:br>
              <a:rPr kumimoji="1" lang="en-US" sz="1050" b="1" dirty="0">
                <a:solidFill>
                  <a:schemeClr val="accent3"/>
                </a:solidFill>
                <a:ea typeface="ヒラギノ角ゴ Pro W3"/>
                <a:cs typeface="ヒラギノ角ゴ Pro W3"/>
              </a:rPr>
            </a:br>
            <a:r>
              <a:rPr kumimoji="1" lang="en-US" sz="1050" b="1" dirty="0">
                <a:solidFill>
                  <a:schemeClr val="accent3"/>
                </a:solidFill>
                <a:ea typeface="ヒラギノ角ゴ Pro W3"/>
                <a:cs typeface="ヒラギノ角ゴ Pro W3"/>
              </a:rPr>
              <a:t>live vaccines</a:t>
            </a:r>
          </a:p>
        </p:txBody>
      </p:sp>
      <p:sp>
        <p:nvSpPr>
          <p:cNvPr id="27" name="Rectangle 26"/>
          <p:cNvSpPr/>
          <p:nvPr/>
        </p:nvSpPr>
        <p:spPr>
          <a:xfrm>
            <a:off x="1687922" y="4468012"/>
            <a:ext cx="3539286" cy="559769"/>
          </a:xfrm>
          <a:prstGeom prst="rect">
            <a:avLst/>
          </a:prstGeom>
        </p:spPr>
        <p:txBody>
          <a:bodyPr wrap="square">
            <a:spAutoFit/>
          </a:bodyPr>
          <a:lstStyle/>
          <a:p>
            <a:r>
              <a:rPr kumimoji="1" lang="en-US" sz="675" b="1" dirty="0">
                <a:solidFill>
                  <a:srgbClr val="000000"/>
                </a:solidFill>
                <a:ea typeface="ヒラギノ角ゴ Pro W3"/>
                <a:cs typeface="ヒラギノ角ゴ Pro W3"/>
              </a:rPr>
              <a:t>* </a:t>
            </a:r>
            <a:r>
              <a:rPr lang="en-US" sz="675" b="1" dirty="0">
                <a:solidFill>
                  <a:srgbClr val="000000"/>
                </a:solidFill>
                <a:ea typeface="ヒラギノ角ゴ Pro W3"/>
                <a:cs typeface="ヒラギノ角ゴ Pro W3"/>
              </a:rPr>
              <a:t>This delay may be reduced to 1 month in case of use of corticosteroids alone.</a:t>
            </a:r>
            <a:endParaRPr lang="en-GB" sz="675" b="1" dirty="0">
              <a:solidFill>
                <a:prstClr val="black"/>
              </a:solidFill>
            </a:endParaRPr>
          </a:p>
          <a:p>
            <a:pPr lvl="0"/>
            <a:r>
              <a:rPr lang="en-GB" sz="675" b="1" dirty="0">
                <a:solidFill>
                  <a:prstClr val="black"/>
                </a:solidFill>
              </a:rPr>
              <a:t>IS, immunosuppressed; MMR, measles, mumps, rubella; VZV, Varicella zoster virus; BCG, Bacillus </a:t>
            </a:r>
            <a:r>
              <a:rPr lang="en-GB" sz="675" b="1" dirty="0" err="1">
                <a:solidFill>
                  <a:prstClr val="black"/>
                </a:solidFill>
              </a:rPr>
              <a:t>Calmette</a:t>
            </a:r>
            <a:r>
              <a:rPr lang="en-GB" sz="675" b="1" dirty="0">
                <a:solidFill>
                  <a:prstClr val="black"/>
                </a:solidFill>
              </a:rPr>
              <a:t>–</a:t>
            </a:r>
            <a:r>
              <a:rPr lang="en-GB" sz="675" b="1" dirty="0" err="1">
                <a:solidFill>
                  <a:prstClr val="black"/>
                </a:solidFill>
              </a:rPr>
              <a:t>Guérin</a:t>
            </a:r>
            <a:r>
              <a:rPr lang="en-GB" sz="675" b="1" dirty="0">
                <a:solidFill>
                  <a:prstClr val="black"/>
                </a:solidFill>
              </a:rPr>
              <a:t>; DTP, diphtheria, pertussis, tetanus; HPV, Human papilloma virus  </a:t>
            </a:r>
          </a:p>
        </p:txBody>
      </p:sp>
      <p:sp>
        <p:nvSpPr>
          <p:cNvPr id="28" name="TextBox 27">
            <a:extLst>
              <a:ext uri="{FF2B5EF4-FFF2-40B4-BE49-F238E27FC236}">
                <a16:creationId xmlns:a16="http://schemas.microsoft.com/office/drawing/2014/main" id="{4018B612-CABE-493C-93C8-68DF94045D90}"/>
              </a:ext>
            </a:extLst>
          </p:cNvPr>
          <p:cNvSpPr txBox="1"/>
          <p:nvPr/>
        </p:nvSpPr>
        <p:spPr>
          <a:xfrm rot="16200000">
            <a:off x="8628185" y="3291719"/>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893115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20"/>
                                        </p:tgtEl>
                                        <p:attrNameLst>
                                          <p:attrName>style.visibility</p:attrName>
                                        </p:attrNameLst>
                                      </p:cBhvr>
                                      <p:to>
                                        <p:strVal val="visible"/>
                                      </p:to>
                                    </p:set>
                                    <p:animEffect transition="in" filter="fade">
                                      <p:cBhvr>
                                        <p:cTn id="7" dur="500"/>
                                        <p:tgtEl>
                                          <p:spTgt spid="1454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421"/>
                                        </p:tgtEl>
                                        <p:attrNameLst>
                                          <p:attrName>style.visibility</p:attrName>
                                        </p:attrNameLst>
                                      </p:cBhvr>
                                      <p:to>
                                        <p:strVal val="visible"/>
                                      </p:to>
                                    </p:set>
                                    <p:animEffect transition="in" filter="fade">
                                      <p:cBhvr>
                                        <p:cTn id="10" dur="500"/>
                                        <p:tgtEl>
                                          <p:spTgt spid="1454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430"/>
                                        </p:tgtEl>
                                        <p:attrNameLst>
                                          <p:attrName>style.visibility</p:attrName>
                                        </p:attrNameLst>
                                      </p:cBhvr>
                                      <p:to>
                                        <p:strVal val="visible"/>
                                      </p:to>
                                    </p:set>
                                    <p:animEffect transition="in" filter="fade">
                                      <p:cBhvr>
                                        <p:cTn id="13" dur="500"/>
                                        <p:tgtEl>
                                          <p:spTgt spid="1454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427"/>
                                        </p:tgtEl>
                                        <p:attrNameLst>
                                          <p:attrName>style.visibility</p:attrName>
                                        </p:attrNameLst>
                                      </p:cBhvr>
                                      <p:to>
                                        <p:strVal val="visible"/>
                                      </p:to>
                                    </p:set>
                                    <p:animEffect transition="in" filter="fade">
                                      <p:cBhvr>
                                        <p:cTn id="16" dur="500"/>
                                        <p:tgtEl>
                                          <p:spTgt spid="145427"/>
                                        </p:tgtEl>
                                      </p:cBhvr>
                                    </p:animEffect>
                                  </p:childTnLst>
                                </p:cTn>
                              </p:par>
                              <p:par>
                                <p:cTn id="17" presetID="10" presetClass="entr" presetSubtype="0" fill="hold" nodeType="withEffect">
                                  <p:stCondLst>
                                    <p:cond delay="0"/>
                                  </p:stCondLst>
                                  <p:childTnLst>
                                    <p:set>
                                      <p:cBhvr>
                                        <p:cTn id="18" dur="1" fill="hold">
                                          <p:stCondLst>
                                            <p:cond delay="0"/>
                                          </p:stCondLst>
                                        </p:cTn>
                                        <p:tgtEl>
                                          <p:spTgt spid="145426"/>
                                        </p:tgtEl>
                                        <p:attrNameLst>
                                          <p:attrName>style.visibility</p:attrName>
                                        </p:attrNameLst>
                                      </p:cBhvr>
                                      <p:to>
                                        <p:strVal val="visible"/>
                                      </p:to>
                                    </p:set>
                                    <p:animEffect transition="in" filter="fade">
                                      <p:cBhvr>
                                        <p:cTn id="19" dur="500"/>
                                        <p:tgtEl>
                                          <p:spTgt spid="1454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5431"/>
                                        </p:tgtEl>
                                        <p:attrNameLst>
                                          <p:attrName>style.visibility</p:attrName>
                                        </p:attrNameLst>
                                      </p:cBhvr>
                                      <p:to>
                                        <p:strVal val="visible"/>
                                      </p:to>
                                    </p:set>
                                    <p:animEffect transition="in" filter="fade">
                                      <p:cBhvr>
                                        <p:cTn id="22" dur="500"/>
                                        <p:tgtEl>
                                          <p:spTgt spid="1454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5419"/>
                                        </p:tgtEl>
                                        <p:attrNameLst>
                                          <p:attrName>style.visibility</p:attrName>
                                        </p:attrNameLst>
                                      </p:cBhvr>
                                      <p:to>
                                        <p:strVal val="visible"/>
                                      </p:to>
                                    </p:set>
                                    <p:animEffect transition="in" filter="fade">
                                      <p:cBhvr>
                                        <p:cTn id="25" dur="500"/>
                                        <p:tgtEl>
                                          <p:spTgt spid="1454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5434"/>
                                        </p:tgtEl>
                                        <p:attrNameLst>
                                          <p:attrName>style.visibility</p:attrName>
                                        </p:attrNameLst>
                                      </p:cBhvr>
                                      <p:to>
                                        <p:strVal val="visible"/>
                                      </p:to>
                                    </p:set>
                                    <p:animEffect transition="in" filter="fade">
                                      <p:cBhvr>
                                        <p:cTn id="33" dur="500"/>
                                        <p:tgtEl>
                                          <p:spTgt spid="145434"/>
                                        </p:tgtEl>
                                      </p:cBhvr>
                                    </p:animEffect>
                                  </p:childTnLst>
                                </p:cTn>
                              </p:par>
                              <p:par>
                                <p:cTn id="34" presetID="10" presetClass="entr" presetSubtype="0" fill="hold" nodeType="withEffect">
                                  <p:stCondLst>
                                    <p:cond delay="0"/>
                                  </p:stCondLst>
                                  <p:childTnLst>
                                    <p:set>
                                      <p:cBhvr>
                                        <p:cTn id="35" dur="1" fill="hold">
                                          <p:stCondLst>
                                            <p:cond delay="0"/>
                                          </p:stCondLst>
                                        </p:cTn>
                                        <p:tgtEl>
                                          <p:spTgt spid="145425"/>
                                        </p:tgtEl>
                                        <p:attrNameLst>
                                          <p:attrName>style.visibility</p:attrName>
                                        </p:attrNameLst>
                                      </p:cBhvr>
                                      <p:to>
                                        <p:strVal val="visible"/>
                                      </p:to>
                                    </p:set>
                                    <p:animEffect transition="in" filter="fade">
                                      <p:cBhvr>
                                        <p:cTn id="36" dur="500"/>
                                        <p:tgtEl>
                                          <p:spTgt spid="1454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5429"/>
                                        </p:tgtEl>
                                        <p:attrNameLst>
                                          <p:attrName>style.visibility</p:attrName>
                                        </p:attrNameLst>
                                      </p:cBhvr>
                                      <p:to>
                                        <p:strVal val="visible"/>
                                      </p:to>
                                    </p:set>
                                    <p:animEffect transition="in" filter="fade">
                                      <p:cBhvr>
                                        <p:cTn id="39" dur="500"/>
                                        <p:tgtEl>
                                          <p:spTgt spid="1454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5422"/>
                                        </p:tgtEl>
                                        <p:attrNameLst>
                                          <p:attrName>style.visibility</p:attrName>
                                        </p:attrNameLst>
                                      </p:cBhvr>
                                      <p:to>
                                        <p:strVal val="visible"/>
                                      </p:to>
                                    </p:set>
                                    <p:animEffect transition="in" filter="fade">
                                      <p:cBhvr>
                                        <p:cTn id="42" dur="500"/>
                                        <p:tgtEl>
                                          <p:spTgt spid="1454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5424"/>
                                        </p:tgtEl>
                                        <p:attrNameLst>
                                          <p:attrName>style.visibility</p:attrName>
                                        </p:attrNameLst>
                                      </p:cBhvr>
                                      <p:to>
                                        <p:strVal val="visible"/>
                                      </p:to>
                                    </p:set>
                                    <p:animEffect transition="in" filter="fade">
                                      <p:cBhvr>
                                        <p:cTn id="45" dur="500"/>
                                        <p:tgtEl>
                                          <p:spTgt spid="145424"/>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9" grpId="0"/>
      <p:bldP spid="145421" grpId="0" animBg="1"/>
      <p:bldP spid="145422" grpId="0"/>
      <p:bldP spid="145424" grpId="0"/>
      <p:bldP spid="145427" grpId="0"/>
      <p:bldP spid="145429" grpId="0" animBg="1"/>
      <p:bldP spid="145430" grpId="0" animBg="1"/>
      <p:bldP spid="145431" grpId="0" animBg="1"/>
      <p:bldP spid="145434"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0304AC8-E968-CF44-8EB7-C6F1E2100FCC}"/>
              </a:ext>
            </a:extLst>
          </p:cNvPr>
          <p:cNvSpPr>
            <a:spLocks noGrp="1"/>
          </p:cNvSpPr>
          <p:nvPr>
            <p:ph type="sldNum" sz="quarter" idx="4"/>
          </p:nvPr>
        </p:nvSpPr>
        <p:spPr/>
        <p:txBody>
          <a:bodyPr/>
          <a:lstStyle/>
          <a:p>
            <a:fld id="{AD816501-AAE5-214E-B100-00C3DC5F5E3F}" type="slidenum">
              <a:rPr lang="en-US" smtClean="0"/>
              <a:pPr/>
              <a:t>28</a:t>
            </a:fld>
            <a:endParaRPr lang="en-US" dirty="0"/>
          </a:p>
        </p:txBody>
      </p:sp>
      <p:sp>
        <p:nvSpPr>
          <p:cNvPr id="4" name="Espace réservé du texte 3">
            <a:extLst>
              <a:ext uri="{FF2B5EF4-FFF2-40B4-BE49-F238E27FC236}">
                <a16:creationId xmlns:a16="http://schemas.microsoft.com/office/drawing/2014/main" id="{1C1F54C3-6B4F-3145-8B45-44CDC24A9AF6}"/>
              </a:ext>
            </a:extLst>
          </p:cNvPr>
          <p:cNvSpPr>
            <a:spLocks noGrp="1"/>
          </p:cNvSpPr>
          <p:nvPr>
            <p:ph type="body" sz="quarter" idx="17"/>
          </p:nvPr>
        </p:nvSpPr>
        <p:spPr>
          <a:xfrm>
            <a:off x="451446" y="4777399"/>
            <a:ext cx="6286500" cy="138499"/>
          </a:xfrm>
        </p:spPr>
        <p:txBody>
          <a:bodyPr/>
          <a:lstStyle/>
          <a:p>
            <a:r>
              <a:rPr lang="fr-BE" sz="900" dirty="0"/>
              <a:t>Lancet </a:t>
            </a:r>
            <a:r>
              <a:rPr lang="fr-BE" sz="900" dirty="0" err="1"/>
              <a:t>Gastroenterol</a:t>
            </a:r>
            <a:r>
              <a:rPr lang="fr-BE" sz="900" dirty="0"/>
              <a:t> </a:t>
            </a:r>
            <a:r>
              <a:rPr lang="fr-BE" sz="900" dirty="0" err="1"/>
              <a:t>Hepatol</a:t>
            </a:r>
            <a:r>
              <a:rPr lang="fr-BE" sz="900" dirty="0"/>
              <a:t>  2021; 6: 218–24 </a:t>
            </a:r>
          </a:p>
        </p:txBody>
      </p:sp>
      <p:pic>
        <p:nvPicPr>
          <p:cNvPr id="6" name="Image 5">
            <a:extLst>
              <a:ext uri="{FF2B5EF4-FFF2-40B4-BE49-F238E27FC236}">
                <a16:creationId xmlns:a16="http://schemas.microsoft.com/office/drawing/2014/main" id="{DFE7B59F-AFE8-6F47-8B35-A551EDE6C2FF}"/>
              </a:ext>
            </a:extLst>
          </p:cNvPr>
          <p:cNvPicPr>
            <a:picLocks noChangeAspect="1"/>
          </p:cNvPicPr>
          <p:nvPr/>
        </p:nvPicPr>
        <p:blipFill>
          <a:blip r:embed="rId2"/>
          <a:stretch>
            <a:fillRect/>
          </a:stretch>
        </p:blipFill>
        <p:spPr>
          <a:xfrm>
            <a:off x="3147992" y="1159727"/>
            <a:ext cx="5928217" cy="2781300"/>
          </a:xfrm>
          <a:prstGeom prst="rect">
            <a:avLst/>
          </a:prstGeom>
        </p:spPr>
      </p:pic>
      <p:pic>
        <p:nvPicPr>
          <p:cNvPr id="7" name="Image 6">
            <a:extLst>
              <a:ext uri="{FF2B5EF4-FFF2-40B4-BE49-F238E27FC236}">
                <a16:creationId xmlns:a16="http://schemas.microsoft.com/office/drawing/2014/main" id="{B5F580FA-5036-0343-8B43-601CF36CA6A4}"/>
              </a:ext>
            </a:extLst>
          </p:cNvPr>
          <p:cNvPicPr>
            <a:picLocks noChangeAspect="1"/>
          </p:cNvPicPr>
          <p:nvPr/>
        </p:nvPicPr>
        <p:blipFill>
          <a:blip r:embed="rId3"/>
          <a:stretch>
            <a:fillRect/>
          </a:stretch>
        </p:blipFill>
        <p:spPr>
          <a:xfrm>
            <a:off x="128710" y="1202473"/>
            <a:ext cx="3019282" cy="3033132"/>
          </a:xfrm>
          <a:prstGeom prst="rect">
            <a:avLst/>
          </a:prstGeom>
        </p:spPr>
      </p:pic>
      <p:sp>
        <p:nvSpPr>
          <p:cNvPr id="8" name="Titre 1">
            <a:extLst>
              <a:ext uri="{FF2B5EF4-FFF2-40B4-BE49-F238E27FC236}">
                <a16:creationId xmlns:a16="http://schemas.microsoft.com/office/drawing/2014/main" id="{E408C0CC-3444-8F44-8B9C-B276F32EF681}"/>
              </a:ext>
            </a:extLst>
          </p:cNvPr>
          <p:cNvSpPr>
            <a:spLocks noGrp="1"/>
          </p:cNvSpPr>
          <p:nvPr>
            <p:ph type="title"/>
          </p:nvPr>
        </p:nvSpPr>
        <p:spPr>
          <a:xfrm>
            <a:off x="180749" y="451889"/>
            <a:ext cx="7609320" cy="664797"/>
          </a:xfrm>
        </p:spPr>
        <p:txBody>
          <a:bodyPr/>
          <a:lstStyle/>
          <a:p>
            <a:r>
              <a:rPr lang="fr-BE" sz="2400" b="0" dirty="0" err="1">
                <a:latin typeface="Calibri Light" panose="020F0302020204030204" pitchFamily="34" charset="0"/>
                <a:cs typeface="Calibri Light" panose="020F0302020204030204" pitchFamily="34" charset="0"/>
              </a:rPr>
              <a:t>Considerations</a:t>
            </a:r>
            <a:r>
              <a:rPr lang="fr-BE" sz="2400" b="0" dirty="0">
                <a:latin typeface="Calibri Light" panose="020F0302020204030204" pitchFamily="34" charset="0"/>
                <a:cs typeface="Calibri Light" panose="020F0302020204030204" pitchFamily="34" charset="0"/>
              </a:rPr>
              <a:t> for SARS-CoV-2 vaccination </a:t>
            </a:r>
            <a:br>
              <a:rPr lang="fr-BE" sz="2400" b="0" dirty="0">
                <a:latin typeface="Calibri Light" panose="020F0302020204030204" pitchFamily="34" charset="0"/>
                <a:cs typeface="Calibri Light" panose="020F0302020204030204" pitchFamily="34" charset="0"/>
              </a:rPr>
            </a:br>
            <a:r>
              <a:rPr lang="fr-BE" sz="2400" b="0" dirty="0">
                <a:latin typeface="Calibri Light" panose="020F0302020204030204" pitchFamily="34" charset="0"/>
                <a:cs typeface="Calibri Light" panose="020F0302020204030204" pitchFamily="34" charset="0"/>
              </a:rPr>
              <a:t>in patients </a:t>
            </a:r>
            <a:r>
              <a:rPr lang="fr-BE" sz="2400" b="0" dirty="0" err="1">
                <a:latin typeface="Calibri Light" panose="020F0302020204030204" pitchFamily="34" charset="0"/>
                <a:cs typeface="Calibri Light" panose="020F0302020204030204" pitchFamily="34" charset="0"/>
              </a:rPr>
              <a:t>with</a:t>
            </a:r>
            <a:r>
              <a:rPr lang="fr-BE" sz="2400" b="0" dirty="0">
                <a:latin typeface="Calibri Light" panose="020F0302020204030204" pitchFamily="34" charset="0"/>
                <a:cs typeface="Calibri Light" panose="020F0302020204030204" pitchFamily="34" charset="0"/>
              </a:rPr>
              <a:t> IBD </a:t>
            </a:r>
            <a:endParaRPr lang="fr-FR" sz="2400" b="0"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2AF593B2-290F-4E9B-823D-E1E6B767E3A8}"/>
              </a:ext>
            </a:extLst>
          </p:cNvPr>
          <p:cNvSpPr txBox="1"/>
          <p:nvPr/>
        </p:nvSpPr>
        <p:spPr>
          <a:xfrm rot="16200000">
            <a:off x="8628185" y="4057592"/>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7574697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588703" y="936165"/>
            <a:ext cx="5187310" cy="3672765"/>
          </a:xfrm>
          <a:prstGeom prst="rect">
            <a:avLst/>
          </a:prstGeom>
          <a:ln w="38100">
            <a:solidFill>
              <a:schemeClr val="accent1"/>
            </a:solidFill>
          </a:ln>
        </p:spPr>
      </p:pic>
      <p:sp>
        <p:nvSpPr>
          <p:cNvPr id="5" name="Rectangle 4">
            <a:extLst>
              <a:ext uri="{FF2B5EF4-FFF2-40B4-BE49-F238E27FC236}">
                <a16:creationId xmlns:a16="http://schemas.microsoft.com/office/drawing/2014/main" id="{D4645193-5B61-0541-9420-0714C238D765}"/>
              </a:ext>
            </a:extLst>
          </p:cNvPr>
          <p:cNvSpPr/>
          <p:nvPr/>
        </p:nvSpPr>
        <p:spPr>
          <a:xfrm>
            <a:off x="197877" y="4792924"/>
            <a:ext cx="3182542" cy="261610"/>
          </a:xfrm>
          <a:prstGeom prst="rect">
            <a:avLst/>
          </a:prstGeom>
        </p:spPr>
        <p:txBody>
          <a:bodyPr wrap="square">
            <a:spAutoFit/>
          </a:bodyPr>
          <a:lstStyle/>
          <a:p>
            <a:pPr lvl="0">
              <a:defRPr/>
            </a:pP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Ungaro R et al,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Gastroenterology</a:t>
            </a: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 in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press</a:t>
            </a:r>
            <a:endParaRPr lang="en-US" sz="1050" dirty="0">
              <a:solidFill>
                <a:srgbClr val="DADADA">
                  <a:lumMod val="10000"/>
                </a:srgbClr>
              </a:solidFill>
              <a:latin typeface="Calibri Light" panose="020F0302020204030204" pitchFamily="34" charset="0"/>
              <a:ea typeface="Calibri" charset="0"/>
              <a:cs typeface="Calibri Light" panose="020F0302020204030204" pitchFamily="34" charset="0"/>
            </a:endParaRPr>
          </a:p>
        </p:txBody>
      </p:sp>
      <p:sp>
        <p:nvSpPr>
          <p:cNvPr id="6" name="Titre 5">
            <a:extLst>
              <a:ext uri="{FF2B5EF4-FFF2-40B4-BE49-F238E27FC236}">
                <a16:creationId xmlns:a16="http://schemas.microsoft.com/office/drawing/2014/main" id="{D9FC2EE4-5DBA-A545-A04C-9915D8AB4AEF}"/>
              </a:ext>
            </a:extLst>
          </p:cNvPr>
          <p:cNvSpPr>
            <a:spLocks noGrp="1"/>
          </p:cNvSpPr>
          <p:nvPr>
            <p:ph type="title"/>
          </p:nvPr>
        </p:nvSpPr>
        <p:spPr>
          <a:xfrm>
            <a:off x="1531434" y="475173"/>
            <a:ext cx="5244579" cy="276999"/>
          </a:xfrm>
          <a:ln>
            <a:noFill/>
          </a:ln>
        </p:spPr>
        <p:txBody>
          <a:bodyPr/>
          <a:lstStyle/>
          <a:p>
            <a:pPr algn="ctr"/>
            <a:r>
              <a:rPr lang="fr-FR" sz="2000" dirty="0">
                <a:solidFill>
                  <a:srgbClr val="0070C0"/>
                </a:solidFill>
                <a:latin typeface="Calibri Light" panose="020F0302020204030204" pitchFamily="34" charset="0"/>
                <a:cs typeface="Calibri Light" panose="020F0302020204030204" pitchFamily="34" charset="0"/>
              </a:rPr>
              <a:t>COVID19: Key observations and </a:t>
            </a:r>
            <a:r>
              <a:rPr lang="fr-FR" sz="2000" dirty="0" err="1">
                <a:solidFill>
                  <a:srgbClr val="0070C0"/>
                </a:solidFill>
                <a:latin typeface="Calibri Light" panose="020F0302020204030204" pitchFamily="34" charset="0"/>
                <a:cs typeface="Calibri Light" panose="020F0302020204030204" pitchFamily="34" charset="0"/>
              </a:rPr>
              <a:t>recommendations</a:t>
            </a:r>
            <a:r>
              <a:rPr lang="fr-FR" sz="2000" dirty="0">
                <a:solidFill>
                  <a:srgbClr val="0070C0"/>
                </a:solidFill>
                <a:latin typeface="Calibri Light" panose="020F0302020204030204" pitchFamily="34" charset="0"/>
                <a:cs typeface="Calibri Light" panose="020F0302020204030204" pitchFamily="34" charset="0"/>
              </a:rPr>
              <a:t> </a:t>
            </a:r>
          </a:p>
        </p:txBody>
      </p:sp>
      <p:sp>
        <p:nvSpPr>
          <p:cNvPr id="7" name="TextBox 6">
            <a:extLst>
              <a:ext uri="{FF2B5EF4-FFF2-40B4-BE49-F238E27FC236}">
                <a16:creationId xmlns:a16="http://schemas.microsoft.com/office/drawing/2014/main" id="{48C0D115-F0F2-4EFA-9EF7-32E99BF5CB30}"/>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37956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3</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p:txBody>
          <a:bodyPr/>
          <a:lstStyle/>
          <a:p>
            <a:r>
              <a:rPr lang="en-BE" dirty="0"/>
              <a:t>Programme</a:t>
            </a:r>
            <a:r>
              <a:rPr lang="nl-BE" dirty="0"/>
              <a:t> MICI’t BETTER 15 JUIN </a:t>
            </a:r>
            <a:endParaRPr lang="en-BE" dirty="0"/>
          </a:p>
        </p:txBody>
      </p:sp>
      <p:sp>
        <p:nvSpPr>
          <p:cNvPr id="9" name="Rectangle 8">
            <a:extLst>
              <a:ext uri="{FF2B5EF4-FFF2-40B4-BE49-F238E27FC236}">
                <a16:creationId xmlns:a16="http://schemas.microsoft.com/office/drawing/2014/main" id="{87843897-98FD-CE41-BA40-1C449FFA138A}"/>
              </a:ext>
            </a:extLst>
          </p:cNvPr>
          <p:cNvSpPr/>
          <p:nvPr/>
        </p:nvSpPr>
        <p:spPr>
          <a:xfrm>
            <a:off x="451446" y="15416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19h30 - 19h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35</a:t>
            </a:r>
            <a:endPar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0765F2E0-7555-A746-8F84-07A5CDDED594}"/>
              </a:ext>
            </a:extLst>
          </p:cNvPr>
          <p:cNvSpPr/>
          <p:nvPr/>
        </p:nvSpPr>
        <p:spPr>
          <a:xfrm>
            <a:off x="1848098" y="1541683"/>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Bienvenue par </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la modératrice Dr. Claire Liefferinckx </a:t>
            </a:r>
            <a:endPar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A41E4B65-0AD7-D749-B6D2-C28751B415D9}"/>
              </a:ext>
            </a:extLst>
          </p:cNvPr>
          <p:cNvSpPr/>
          <p:nvPr/>
        </p:nvSpPr>
        <p:spPr>
          <a:xfrm>
            <a:off x="451445" y="18464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19h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2" name="Rectangle 11">
            <a:extLst>
              <a:ext uri="{FF2B5EF4-FFF2-40B4-BE49-F238E27FC236}">
                <a16:creationId xmlns:a16="http://schemas.microsoft.com/office/drawing/2014/main" id="{546E5D34-66CD-A44F-A1B9-FA047FF45CBE}"/>
              </a:ext>
            </a:extLst>
          </p:cNvPr>
          <p:cNvSpPr/>
          <p:nvPr/>
        </p:nvSpPr>
        <p:spPr>
          <a:xfrm>
            <a:off x="1848098" y="1846483"/>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en-GB" sz="1000" spc="-50" dirty="0" err="1">
                <a:solidFill>
                  <a:schemeClr val="bg1"/>
                </a:solidFill>
                <a:latin typeface="Verdana" panose="020B0604030504040204" pitchFamily="34" charset="0"/>
                <a:ea typeface="Verdana" panose="020B0604030504040204" pitchFamily="34" charset="0"/>
              </a:rPr>
              <a:t>Pourquoi</a:t>
            </a:r>
            <a:r>
              <a:rPr lang="en-GB" sz="1000" spc="-50" dirty="0">
                <a:solidFill>
                  <a:schemeClr val="bg1"/>
                </a:solidFill>
                <a:latin typeface="Verdana" panose="020B0604030504040204" pitchFamily="34" charset="0"/>
                <a:ea typeface="Verdana" panose="020B0604030504040204" pitchFamily="34" charset="0"/>
              </a:rPr>
              <a:t> l'IL-23/ IL-12 </a:t>
            </a:r>
            <a:r>
              <a:rPr lang="en-GB" sz="1000" spc="-50" dirty="0" err="1">
                <a:solidFill>
                  <a:schemeClr val="bg1"/>
                </a:solidFill>
                <a:latin typeface="Verdana" panose="020B0604030504040204" pitchFamily="34" charset="0"/>
                <a:ea typeface="Verdana" panose="020B0604030504040204" pitchFamily="34" charset="0"/>
              </a:rPr>
              <a:t>est</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une</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cible</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importante</a:t>
            </a:r>
            <a:r>
              <a:rPr lang="en-GB" sz="1000" spc="-50" dirty="0">
                <a:solidFill>
                  <a:schemeClr val="bg1"/>
                </a:solidFill>
                <a:latin typeface="Verdana" panose="020B0604030504040204" pitchFamily="34" charset="0"/>
                <a:ea typeface="Verdana" panose="020B0604030504040204" pitchFamily="34" charset="0"/>
              </a:rPr>
              <a:t> pour le </a:t>
            </a:r>
            <a:r>
              <a:rPr lang="en-GB" sz="1000" spc="-50" dirty="0" err="1">
                <a:solidFill>
                  <a:schemeClr val="bg1"/>
                </a:solidFill>
                <a:latin typeface="Verdana" panose="020B0604030504040204" pitchFamily="34" charset="0"/>
                <a:ea typeface="Verdana" panose="020B0604030504040204" pitchFamily="34" charset="0"/>
              </a:rPr>
              <a:t>traitement</a:t>
            </a:r>
            <a:r>
              <a:rPr lang="en-GB" sz="1000" spc="-50" dirty="0">
                <a:solidFill>
                  <a:schemeClr val="bg1"/>
                </a:solidFill>
                <a:latin typeface="Verdana" panose="020B0604030504040204" pitchFamily="34" charset="0"/>
                <a:ea typeface="Verdana" panose="020B0604030504040204" pitchFamily="34" charset="0"/>
              </a:rPr>
              <a:t> des MICI </a:t>
            </a:r>
            <a:r>
              <a:rPr lang="en-GB" sz="1000" spc="-50" dirty="0" err="1">
                <a:solidFill>
                  <a:schemeClr val="bg1"/>
                </a:solidFill>
                <a:latin typeface="Verdana" panose="020B0604030504040204" pitchFamily="34" charset="0"/>
                <a:ea typeface="Verdana" panose="020B0604030504040204" pitchFamily="34" charset="0"/>
              </a:rPr>
              <a:t>aujourd’hui</a:t>
            </a:r>
            <a:r>
              <a:rPr lang="en-GB" sz="1000" spc="-50" dirty="0">
                <a:solidFill>
                  <a:schemeClr val="bg1"/>
                </a:solidFill>
                <a:latin typeface="Verdana" panose="020B0604030504040204" pitchFamily="34" charset="0"/>
                <a:ea typeface="Verdana" panose="020B0604030504040204" pitchFamily="34" charset="0"/>
              </a:rPr>
              <a:t> et </a:t>
            </a:r>
            <a:r>
              <a:rPr lang="en-GB" sz="1000" spc="-50" dirty="0" err="1">
                <a:solidFill>
                  <a:schemeClr val="bg1"/>
                </a:solidFill>
                <a:latin typeface="Verdana" panose="020B0604030504040204" pitchFamily="34" charset="0"/>
                <a:ea typeface="Verdana" panose="020B0604030504040204" pitchFamily="34" charset="0"/>
              </a:rPr>
              <a:t>demain</a:t>
            </a:r>
            <a:r>
              <a:rPr lang="en-GB" sz="1000" spc="-50" dirty="0">
                <a:solidFill>
                  <a:schemeClr val="bg1"/>
                </a:solidFill>
                <a:latin typeface="Verdana" panose="020B0604030504040204" pitchFamily="34" charset="0"/>
                <a:ea typeface="Verdana" panose="020B0604030504040204" pitchFamily="34" charset="0"/>
              </a:rPr>
              <a:t>? Pr. Louis</a:t>
            </a:r>
            <a:endParaRPr lang="nl-BE" sz="1000" spc="-50" dirty="0">
              <a:solidFill>
                <a:schemeClr val="bg1"/>
              </a:solidFill>
              <a:latin typeface="Verdana" panose="020B0604030504040204" pitchFamily="34" charset="0"/>
              <a:ea typeface="Verdana" panose="020B0604030504040204" pitchFamily="34" charset="0"/>
            </a:endParaRPr>
          </a:p>
        </p:txBody>
      </p:sp>
      <p:sp>
        <p:nvSpPr>
          <p:cNvPr id="13" name="Rectangle 12">
            <a:extLst>
              <a:ext uri="{FF2B5EF4-FFF2-40B4-BE49-F238E27FC236}">
                <a16:creationId xmlns:a16="http://schemas.microsoft.com/office/drawing/2014/main" id="{CB45AD2F-1516-DA42-A438-BA5DE38DEF10}"/>
              </a:ext>
            </a:extLst>
          </p:cNvPr>
          <p:cNvSpPr/>
          <p:nvPr/>
        </p:nvSpPr>
        <p:spPr>
          <a:xfrm>
            <a:off x="451446" y="21512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 – </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20h05</a:t>
            </a:r>
            <a:endPar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CB98E82B-F872-434E-B317-08DF7A7528A5}"/>
              </a:ext>
            </a:extLst>
          </p:cNvPr>
          <p:cNvSpPr/>
          <p:nvPr/>
        </p:nvSpPr>
        <p:spPr>
          <a:xfrm>
            <a:off x="1848098" y="2112395"/>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000" spc="-50" dirty="0">
                <a:solidFill>
                  <a:schemeClr val="bg1"/>
                </a:solidFill>
                <a:latin typeface="Verdana" panose="020B0604030504040204" pitchFamily="34" charset="0"/>
                <a:ea typeface="Verdana" panose="020B0604030504040204" pitchFamily="34" charset="0"/>
              </a:rPr>
              <a:t>Quelle </a:t>
            </a:r>
            <a:r>
              <a:rPr lang="en-GB" sz="1000" spc="-50" dirty="0" err="1">
                <a:solidFill>
                  <a:schemeClr val="bg1"/>
                </a:solidFill>
                <a:latin typeface="Verdana" panose="020B0604030504040204" pitchFamily="34" charset="0"/>
                <a:ea typeface="Verdana" panose="020B0604030504040204" pitchFamily="34" charset="0"/>
              </a:rPr>
              <a:t>efficacité</a:t>
            </a:r>
            <a:r>
              <a:rPr lang="en-GB" sz="1000" spc="-50" dirty="0">
                <a:solidFill>
                  <a:schemeClr val="bg1"/>
                </a:solidFill>
                <a:latin typeface="Verdana" panose="020B0604030504040204" pitchFamily="34" charset="0"/>
                <a:ea typeface="Verdana" panose="020B0604030504040204" pitchFamily="34" charset="0"/>
              </a:rPr>
              <a:t> dans la prise </a:t>
            </a:r>
            <a:r>
              <a:rPr lang="en-GB" sz="1000" spc="-50" dirty="0" err="1">
                <a:solidFill>
                  <a:schemeClr val="bg1"/>
                </a:solidFill>
                <a:latin typeface="Verdana" panose="020B0604030504040204" pitchFamily="34" charset="0"/>
                <a:ea typeface="Verdana" panose="020B0604030504040204" pitchFamily="34" charset="0"/>
              </a:rPr>
              <a:t>en</a:t>
            </a:r>
            <a:r>
              <a:rPr lang="en-GB" sz="1000" spc="-50" dirty="0">
                <a:solidFill>
                  <a:schemeClr val="bg1"/>
                </a:solidFill>
                <a:latin typeface="Verdana" panose="020B0604030504040204" pitchFamily="34" charset="0"/>
                <a:ea typeface="Verdana" panose="020B0604030504040204" pitchFamily="34" charset="0"/>
              </a:rPr>
              <a:t> charge de la RCH? Pr. Dewit </a:t>
            </a:r>
            <a:endParaRPr lang="nl-BE" sz="1000" spc="-50" dirty="0">
              <a:solidFill>
                <a:schemeClr val="bg1"/>
              </a:solidFill>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a16="http://schemas.microsoft.com/office/drawing/2014/main" id="{453EDD2F-FCA1-3B40-B1BB-01753AA42AEF}"/>
              </a:ext>
            </a:extLst>
          </p:cNvPr>
          <p:cNvSpPr/>
          <p:nvPr/>
        </p:nvSpPr>
        <p:spPr>
          <a:xfrm>
            <a:off x="451446" y="2382617"/>
            <a:ext cx="1296883" cy="287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accent4"/>
                </a:solidFill>
                <a:latin typeface="Verdana" panose="020B0604030504040204" pitchFamily="34" charset="0"/>
                <a:ea typeface="Verdana" panose="020B0604030504040204" pitchFamily="34" charset="0"/>
                <a:cs typeface="Verdana" panose="020B0604030504040204" pitchFamily="34" charset="0"/>
              </a:rPr>
              <a:t>20h0</a:t>
            </a:r>
            <a:r>
              <a:rPr lang="nl-BE" sz="1000" spc="-50" dirty="0">
                <a:solidFill>
                  <a:schemeClr val="accent4"/>
                </a:solidFill>
                <a:latin typeface="Verdana" panose="020B0604030504040204" pitchFamily="34" charset="0"/>
                <a:ea typeface="Verdana" panose="020B0604030504040204" pitchFamily="34" charset="0"/>
                <a:cs typeface="Verdana" panose="020B0604030504040204" pitchFamily="34" charset="0"/>
              </a:rPr>
              <a:t>5</a:t>
            </a:r>
            <a:r>
              <a:rPr lang="en-BE" sz="1000" spc="-50" dirty="0">
                <a:solidFill>
                  <a:schemeClr val="accent4"/>
                </a:solidFill>
                <a:latin typeface="Verdana" panose="020B0604030504040204" pitchFamily="34" charset="0"/>
                <a:ea typeface="Verdana" panose="020B0604030504040204" pitchFamily="34" charset="0"/>
                <a:cs typeface="Verdana" panose="020B0604030504040204" pitchFamily="34" charset="0"/>
              </a:rPr>
              <a:t> - 20h</a:t>
            </a:r>
            <a:r>
              <a:rPr lang="nl-BE" sz="1000" spc="-50" dirty="0">
                <a:solidFill>
                  <a:schemeClr val="accent4"/>
                </a:solidFill>
                <a:latin typeface="Verdana" panose="020B0604030504040204" pitchFamily="34" charset="0"/>
                <a:ea typeface="Verdana" panose="020B0604030504040204" pitchFamily="34" charset="0"/>
                <a:cs typeface="Verdana" panose="020B0604030504040204" pitchFamily="34" charset="0"/>
              </a:rPr>
              <a:t>25</a:t>
            </a:r>
            <a:endParaRPr lang="en-BE" sz="1000" spc="-5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70059115-FD8F-6E40-B997-EB4A17C9D25B}"/>
              </a:ext>
            </a:extLst>
          </p:cNvPr>
          <p:cNvSpPr/>
          <p:nvPr/>
        </p:nvSpPr>
        <p:spPr>
          <a:xfrm>
            <a:off x="1848098" y="2404217"/>
            <a:ext cx="6548530" cy="287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000" spc="-50" dirty="0">
                <a:solidFill>
                  <a:schemeClr val="accent4"/>
                </a:solidFill>
                <a:latin typeface="Verdana" panose="020B0604030504040204" pitchFamily="34" charset="0"/>
                <a:ea typeface="Verdana" panose="020B0604030504040204" pitchFamily="34" charset="0"/>
              </a:rPr>
              <a:t>Quelle </a:t>
            </a:r>
            <a:r>
              <a:rPr lang="en-GB" sz="1000" spc="-50" dirty="0" err="1">
                <a:solidFill>
                  <a:schemeClr val="accent4"/>
                </a:solidFill>
                <a:latin typeface="Verdana" panose="020B0604030504040204" pitchFamily="34" charset="0"/>
                <a:ea typeface="Verdana" panose="020B0604030504040204" pitchFamily="34" charset="0"/>
              </a:rPr>
              <a:t>est</a:t>
            </a:r>
            <a:r>
              <a:rPr lang="en-GB" sz="1000" spc="-50" dirty="0">
                <a:solidFill>
                  <a:schemeClr val="accent4"/>
                </a:solidFill>
                <a:latin typeface="Verdana" panose="020B0604030504040204" pitchFamily="34" charset="0"/>
                <a:ea typeface="Verdana" panose="020B0604030504040204" pitchFamily="34" charset="0"/>
              </a:rPr>
              <a:t> </a:t>
            </a:r>
            <a:r>
              <a:rPr lang="en-GB" sz="1000" spc="-50" dirty="0" err="1">
                <a:solidFill>
                  <a:schemeClr val="accent4"/>
                </a:solidFill>
                <a:latin typeface="Verdana" panose="020B0604030504040204" pitchFamily="34" charset="0"/>
                <a:ea typeface="Verdana" panose="020B0604030504040204" pitchFamily="34" charset="0"/>
              </a:rPr>
              <a:t>l’importance</a:t>
            </a:r>
            <a:r>
              <a:rPr lang="en-GB" sz="1000" spc="-50" dirty="0">
                <a:solidFill>
                  <a:schemeClr val="accent4"/>
                </a:solidFill>
                <a:latin typeface="Verdana" panose="020B0604030504040204" pitchFamily="34" charset="0"/>
                <a:ea typeface="Verdana" panose="020B0604030504040204" pitchFamily="34" charset="0"/>
              </a:rPr>
              <a:t> de la </a:t>
            </a:r>
            <a:r>
              <a:rPr lang="en-GB" sz="1000" spc="-50" dirty="0" err="1">
                <a:solidFill>
                  <a:schemeClr val="accent4"/>
                </a:solidFill>
                <a:latin typeface="Verdana" panose="020B0604030504040204" pitchFamily="34" charset="0"/>
                <a:ea typeface="Verdana" panose="020B0604030504040204" pitchFamily="34" charset="0"/>
              </a:rPr>
              <a:t>sécurité</a:t>
            </a:r>
            <a:r>
              <a:rPr lang="en-GB" sz="1000" spc="-50" dirty="0">
                <a:solidFill>
                  <a:schemeClr val="accent4"/>
                </a:solidFill>
                <a:latin typeface="Verdana" panose="020B0604030504040204" pitchFamily="34" charset="0"/>
                <a:ea typeface="Verdana" panose="020B0604030504040204" pitchFamily="34" charset="0"/>
              </a:rPr>
              <a:t> dans le </a:t>
            </a:r>
            <a:r>
              <a:rPr lang="en-GB" sz="1000" spc="-50" dirty="0" err="1">
                <a:solidFill>
                  <a:schemeClr val="accent4"/>
                </a:solidFill>
                <a:latin typeface="Verdana" panose="020B0604030504040204" pitchFamily="34" charset="0"/>
                <a:ea typeface="Verdana" panose="020B0604030504040204" pitchFamily="34" charset="0"/>
              </a:rPr>
              <a:t>choix</a:t>
            </a:r>
            <a:r>
              <a:rPr lang="en-GB" sz="1000" spc="-50" dirty="0">
                <a:solidFill>
                  <a:schemeClr val="accent4"/>
                </a:solidFill>
                <a:latin typeface="Verdana" panose="020B0604030504040204" pitchFamily="34" charset="0"/>
                <a:ea typeface="Verdana" panose="020B0604030504040204" pitchFamily="34" charset="0"/>
              </a:rPr>
              <a:t> d’un </a:t>
            </a:r>
            <a:r>
              <a:rPr lang="en-GB" sz="1000" spc="-50" dirty="0" err="1">
                <a:solidFill>
                  <a:schemeClr val="accent4"/>
                </a:solidFill>
                <a:latin typeface="Verdana" panose="020B0604030504040204" pitchFamily="34" charset="0"/>
                <a:ea typeface="Verdana" panose="020B0604030504040204" pitchFamily="34" charset="0"/>
              </a:rPr>
              <a:t>traitement</a:t>
            </a:r>
            <a:r>
              <a:rPr lang="en-GB" sz="1000" spc="-50" dirty="0">
                <a:solidFill>
                  <a:schemeClr val="accent4"/>
                </a:solidFill>
                <a:latin typeface="Verdana" panose="020B0604030504040204" pitchFamily="34" charset="0"/>
                <a:ea typeface="Verdana" panose="020B0604030504040204" pitchFamily="34" charset="0"/>
              </a:rPr>
              <a:t> </a:t>
            </a:r>
            <a:r>
              <a:rPr lang="en-GB" sz="1000" spc="-50" dirty="0" err="1">
                <a:solidFill>
                  <a:schemeClr val="accent4"/>
                </a:solidFill>
                <a:latin typeface="Verdana" panose="020B0604030504040204" pitchFamily="34" charset="0"/>
                <a:ea typeface="Verdana" panose="020B0604030504040204" pitchFamily="34" charset="0"/>
              </a:rPr>
              <a:t>biologique</a:t>
            </a:r>
            <a:r>
              <a:rPr lang="en-GB" sz="1000" spc="-50" dirty="0">
                <a:solidFill>
                  <a:schemeClr val="accent4"/>
                </a:solidFill>
                <a:latin typeface="Verdana" panose="020B0604030504040204" pitchFamily="34" charset="0"/>
                <a:ea typeface="Verdana" panose="020B0604030504040204" pitchFamily="34" charset="0"/>
              </a:rPr>
              <a:t> pour </a:t>
            </a:r>
            <a:r>
              <a:rPr lang="en-GB" sz="1000" spc="-50" dirty="0" err="1">
                <a:solidFill>
                  <a:schemeClr val="accent4"/>
                </a:solidFill>
                <a:latin typeface="Verdana" panose="020B0604030504040204" pitchFamily="34" charset="0"/>
                <a:ea typeface="Verdana" panose="020B0604030504040204" pitchFamily="34" charset="0"/>
              </a:rPr>
              <a:t>votre</a:t>
            </a:r>
            <a:r>
              <a:rPr lang="en-GB" sz="1000" spc="-50" dirty="0">
                <a:solidFill>
                  <a:schemeClr val="accent4"/>
                </a:solidFill>
                <a:latin typeface="Verdana" panose="020B0604030504040204" pitchFamily="34" charset="0"/>
                <a:ea typeface="Verdana" panose="020B0604030504040204" pitchFamily="34" charset="0"/>
              </a:rPr>
              <a:t> patient </a:t>
            </a:r>
            <a:r>
              <a:rPr lang="en-GB" sz="1000" spc="-50" dirty="0" err="1">
                <a:solidFill>
                  <a:schemeClr val="accent4"/>
                </a:solidFill>
                <a:latin typeface="Verdana" panose="020B0604030504040204" pitchFamily="34" charset="0"/>
                <a:ea typeface="Verdana" panose="020B0604030504040204" pitchFamily="34" charset="0"/>
              </a:rPr>
              <a:t>atteint</a:t>
            </a:r>
            <a:r>
              <a:rPr lang="en-GB" sz="1000" spc="-50" dirty="0">
                <a:solidFill>
                  <a:schemeClr val="accent4"/>
                </a:solidFill>
                <a:latin typeface="Verdana" panose="020B0604030504040204" pitchFamily="34" charset="0"/>
                <a:ea typeface="Verdana" panose="020B0604030504040204" pitchFamily="34" charset="0"/>
              </a:rPr>
              <a:t> de RCH? Pr. Franchimont</a:t>
            </a:r>
            <a:endParaRPr lang="nl-BE" sz="1000" spc="-50" dirty="0">
              <a:solidFill>
                <a:schemeClr val="accent4"/>
              </a:solidFill>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FD8C9261-3C0B-EF4A-BF65-38DE6AB89996}"/>
              </a:ext>
            </a:extLst>
          </p:cNvPr>
          <p:cNvSpPr/>
          <p:nvPr/>
        </p:nvSpPr>
        <p:spPr>
          <a:xfrm>
            <a:off x="451446" y="2760883"/>
            <a:ext cx="1296883" cy="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20h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 - 2</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p>
        </p:txBody>
      </p:sp>
      <p:sp>
        <p:nvSpPr>
          <p:cNvPr id="18" name="Rectangle 17">
            <a:extLst>
              <a:ext uri="{FF2B5EF4-FFF2-40B4-BE49-F238E27FC236}">
                <a16:creationId xmlns:a16="http://schemas.microsoft.com/office/drawing/2014/main" id="{59A12ACF-922C-A44C-AB71-E87579C7DB0D}"/>
              </a:ext>
            </a:extLst>
          </p:cNvPr>
          <p:cNvSpPr/>
          <p:nvPr/>
        </p:nvSpPr>
        <p:spPr>
          <a:xfrm>
            <a:off x="1848098" y="2760883"/>
            <a:ext cx="6548530" cy="264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000" spc="-50" dirty="0">
                <a:solidFill>
                  <a:schemeClr val="bg1"/>
                </a:solidFill>
                <a:latin typeface="Verdana" panose="020B0604030504040204" pitchFamily="34" charset="0"/>
                <a:ea typeface="Verdana" panose="020B0604030504040204" pitchFamily="34" charset="0"/>
              </a:rPr>
              <a:t>Aperçu des options de </a:t>
            </a:r>
            <a:r>
              <a:rPr lang="en-GB" sz="1000" spc="-50" dirty="0" err="1">
                <a:solidFill>
                  <a:schemeClr val="bg1"/>
                </a:solidFill>
                <a:latin typeface="Verdana" panose="020B0604030504040204" pitchFamily="34" charset="0"/>
                <a:ea typeface="Verdana" panose="020B0604030504040204" pitchFamily="34" charset="0"/>
              </a:rPr>
              <a:t>traitements</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biologiques</a:t>
            </a:r>
            <a:r>
              <a:rPr lang="en-GB" sz="1000" spc="-50" dirty="0">
                <a:solidFill>
                  <a:schemeClr val="bg1"/>
                </a:solidFill>
                <a:latin typeface="Verdana" panose="020B0604030504040204" pitchFamily="34" charset="0"/>
                <a:ea typeface="Verdana" panose="020B0604030504040204" pitchFamily="34" charset="0"/>
              </a:rPr>
              <a:t> de la RCH: </a:t>
            </a:r>
            <a:r>
              <a:rPr lang="en-GB" sz="1000" spc="-50" dirty="0" err="1">
                <a:solidFill>
                  <a:schemeClr val="bg1"/>
                </a:solidFill>
                <a:latin typeface="Verdana" panose="020B0604030504040204" pitchFamily="34" charset="0"/>
                <a:ea typeface="Verdana" panose="020B0604030504040204" pitchFamily="34" charset="0"/>
              </a:rPr>
              <a:t>Quel</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est</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l’impact</a:t>
            </a:r>
            <a:r>
              <a:rPr lang="en-GB" sz="1000" spc="-50" dirty="0">
                <a:solidFill>
                  <a:schemeClr val="bg1"/>
                </a:solidFill>
                <a:latin typeface="Verdana" panose="020B0604030504040204" pitchFamily="34" charset="0"/>
                <a:ea typeface="Verdana" panose="020B0604030504040204" pitchFamily="34" charset="0"/>
              </a:rPr>
              <a:t> sur la pratique </a:t>
            </a:r>
            <a:r>
              <a:rPr lang="en-GB" sz="1000" spc="-50" dirty="0" err="1">
                <a:solidFill>
                  <a:schemeClr val="bg1"/>
                </a:solidFill>
                <a:latin typeface="Verdana" panose="020B0604030504040204" pitchFamily="34" charset="0"/>
                <a:ea typeface="Verdana" panose="020B0604030504040204" pitchFamily="34" charset="0"/>
              </a:rPr>
              <a:t>clinique</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Dr.</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Reenaers</a:t>
            </a:r>
            <a:endParaRPr lang="nl-BE" sz="1000" spc="-50" dirty="0">
              <a:solidFill>
                <a:schemeClr val="bg1"/>
              </a:solidFill>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F9C5E377-340D-E747-AF82-ABEAD540FFDB}"/>
              </a:ext>
            </a:extLst>
          </p:cNvPr>
          <p:cNvSpPr/>
          <p:nvPr/>
        </p:nvSpPr>
        <p:spPr>
          <a:xfrm>
            <a:off x="451446" y="30656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0 - 2</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20" name="Rectangle 19">
            <a:extLst>
              <a:ext uri="{FF2B5EF4-FFF2-40B4-BE49-F238E27FC236}">
                <a16:creationId xmlns:a16="http://schemas.microsoft.com/office/drawing/2014/main" id="{2754E9B4-6FE4-DF48-BE9C-1A1809D17206}"/>
              </a:ext>
            </a:extLst>
          </p:cNvPr>
          <p:cNvSpPr/>
          <p:nvPr/>
        </p:nvSpPr>
        <p:spPr>
          <a:xfrm>
            <a:off x="1848098" y="3065683"/>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pc="-50" dirty="0" err="1">
                <a:solidFill>
                  <a:schemeClr val="bg1"/>
                </a:solidFill>
                <a:latin typeface="Verdana" panose="020B0604030504040204" pitchFamily="34" charset="0"/>
                <a:ea typeface="Verdana" panose="020B0604030504040204" pitchFamily="34" charset="0"/>
              </a:rPr>
              <a:t>L’importance</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d’une</a:t>
            </a:r>
            <a:r>
              <a:rPr lang="en-GB" sz="1000" spc="-50" dirty="0">
                <a:solidFill>
                  <a:schemeClr val="bg1"/>
                </a:solidFill>
                <a:latin typeface="Verdana" panose="020B0604030504040204" pitchFamily="34" charset="0"/>
                <a:ea typeface="Verdana" panose="020B0604030504040204" pitchFamily="34" charset="0"/>
              </a:rPr>
              <a:t> vision à long </a:t>
            </a:r>
            <a:r>
              <a:rPr lang="en-GB" sz="1000" spc="-50" dirty="0" err="1">
                <a:solidFill>
                  <a:schemeClr val="bg1"/>
                </a:solidFill>
                <a:latin typeface="Verdana" panose="020B0604030504040204" pitchFamily="34" charset="0"/>
                <a:ea typeface="Verdana" panose="020B0604030504040204" pitchFamily="34" charset="0"/>
              </a:rPr>
              <a:t>terme</a:t>
            </a:r>
            <a:r>
              <a:rPr lang="en-GB" sz="1000" spc="-50" dirty="0">
                <a:solidFill>
                  <a:schemeClr val="bg1"/>
                </a:solidFill>
                <a:latin typeface="Verdana" panose="020B0604030504040204" pitchFamily="34" charset="0"/>
                <a:ea typeface="Verdana" panose="020B0604030504040204" pitchFamily="34" charset="0"/>
              </a:rPr>
              <a:t> de la </a:t>
            </a:r>
            <a:r>
              <a:rPr lang="en-GB" sz="1000" spc="-50" dirty="0" err="1">
                <a:solidFill>
                  <a:schemeClr val="bg1"/>
                </a:solidFill>
                <a:latin typeface="Verdana" panose="020B0604030504040204" pitchFamily="34" charset="0"/>
                <a:ea typeface="Verdana" panose="020B0604030504040204" pitchFamily="34" charset="0"/>
              </a:rPr>
              <a:t>maladie</a:t>
            </a:r>
            <a:r>
              <a:rPr lang="en-GB" sz="1000" spc="-50" dirty="0">
                <a:solidFill>
                  <a:schemeClr val="bg1"/>
                </a:solidFill>
                <a:latin typeface="Verdana" panose="020B0604030504040204" pitchFamily="34" charset="0"/>
                <a:ea typeface="Verdana" panose="020B0604030504040204" pitchFamily="34" charset="0"/>
              </a:rPr>
              <a:t> de Crohn. Pr. Dewit </a:t>
            </a:r>
            <a:endParaRPr lang="en-BE" sz="1000" spc="-50" dirty="0">
              <a:solidFill>
                <a:schemeClr val="bg1"/>
              </a:solidFill>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DE0C0D06-C4C5-564B-9DE5-185C1F8C1F48}"/>
              </a:ext>
            </a:extLst>
          </p:cNvPr>
          <p:cNvSpPr/>
          <p:nvPr/>
        </p:nvSpPr>
        <p:spPr>
          <a:xfrm>
            <a:off x="451445" y="3356083"/>
            <a:ext cx="1296883" cy="25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5 - 21h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15</a:t>
            </a:r>
            <a:endPar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6E180974-EF84-5141-BA3E-09B81541EBE0}"/>
              </a:ext>
            </a:extLst>
          </p:cNvPr>
          <p:cNvSpPr/>
          <p:nvPr/>
        </p:nvSpPr>
        <p:spPr>
          <a:xfrm>
            <a:off x="1848098" y="3320083"/>
            <a:ext cx="654853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spc="-50" dirty="0">
                <a:solidFill>
                  <a:schemeClr val="bg1"/>
                </a:solidFill>
                <a:latin typeface="Verdana" panose="020B0604030504040204" pitchFamily="34" charset="0"/>
                <a:ea typeface="Verdana" panose="020B0604030504040204" pitchFamily="34" charset="0"/>
              </a:rPr>
              <a:t>Le </a:t>
            </a:r>
            <a:r>
              <a:rPr lang="en-GB" sz="1000" spc="-50" dirty="0" err="1">
                <a:solidFill>
                  <a:schemeClr val="bg1"/>
                </a:solidFill>
                <a:latin typeface="Verdana" panose="020B0604030504040204" pitchFamily="34" charset="0"/>
                <a:ea typeface="Verdana" panose="020B0604030504040204" pitchFamily="34" charset="0"/>
              </a:rPr>
              <a:t>choix</a:t>
            </a:r>
            <a:r>
              <a:rPr lang="en-GB" sz="1000" spc="-50" dirty="0">
                <a:solidFill>
                  <a:schemeClr val="bg1"/>
                </a:solidFill>
                <a:latin typeface="Verdana" panose="020B0604030504040204" pitchFamily="34" charset="0"/>
                <a:ea typeface="Verdana" panose="020B0604030504040204" pitchFamily="34" charset="0"/>
              </a:rPr>
              <a:t> du premier </a:t>
            </a:r>
            <a:r>
              <a:rPr lang="en-GB" sz="1000" spc="-50" dirty="0" err="1">
                <a:solidFill>
                  <a:schemeClr val="bg1"/>
                </a:solidFill>
                <a:latin typeface="Verdana" panose="020B0604030504040204" pitchFamily="34" charset="0"/>
                <a:ea typeface="Verdana" panose="020B0604030504040204" pitchFamily="34" charset="0"/>
              </a:rPr>
              <a:t>traitement</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biologique</a:t>
            </a:r>
            <a:r>
              <a:rPr lang="en-GB" sz="1000" spc="-50" dirty="0">
                <a:solidFill>
                  <a:schemeClr val="bg1"/>
                </a:solidFill>
                <a:latin typeface="Verdana" panose="020B0604030504040204" pitchFamily="34" charset="0"/>
                <a:ea typeface="Verdana" panose="020B0604030504040204" pitchFamily="34" charset="0"/>
              </a:rPr>
              <a:t>: un reel impact pour des </a:t>
            </a:r>
            <a:r>
              <a:rPr lang="en-GB" sz="1000" spc="-50" dirty="0" err="1">
                <a:solidFill>
                  <a:schemeClr val="bg1"/>
                </a:solidFill>
                <a:latin typeface="Verdana" panose="020B0604030504040204" pitchFamily="34" charset="0"/>
                <a:ea typeface="Verdana" panose="020B0604030504040204" pitchFamily="34" charset="0"/>
              </a:rPr>
              <a:t>résultats</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optimaux</a:t>
            </a:r>
            <a:r>
              <a:rPr lang="en-GB" sz="1000" spc="-50" dirty="0">
                <a:solidFill>
                  <a:schemeClr val="bg1"/>
                </a:solidFill>
                <a:latin typeface="Verdana" panose="020B0604030504040204" pitchFamily="34" charset="0"/>
                <a:ea typeface="Verdana" panose="020B0604030504040204" pitchFamily="34" charset="0"/>
              </a:rPr>
              <a:t> à long </a:t>
            </a:r>
            <a:r>
              <a:rPr lang="en-GB" sz="1000" spc="-50" dirty="0" err="1">
                <a:solidFill>
                  <a:schemeClr val="bg1"/>
                </a:solidFill>
                <a:latin typeface="Verdana" panose="020B0604030504040204" pitchFamily="34" charset="0"/>
                <a:ea typeface="Verdana" panose="020B0604030504040204" pitchFamily="34" charset="0"/>
              </a:rPr>
              <a:t>terme</a:t>
            </a:r>
            <a:r>
              <a:rPr lang="en-GB" sz="1000" spc="-50" dirty="0">
                <a:solidFill>
                  <a:schemeClr val="bg1"/>
                </a:solidFill>
                <a:latin typeface="Verdana" panose="020B0604030504040204" pitchFamily="34" charset="0"/>
                <a:ea typeface="Verdana" panose="020B0604030504040204" pitchFamily="34" charset="0"/>
              </a:rPr>
              <a:t> chez les patients </a:t>
            </a:r>
            <a:r>
              <a:rPr lang="en-GB" sz="1000" spc="-50" dirty="0" err="1">
                <a:solidFill>
                  <a:schemeClr val="bg1"/>
                </a:solidFill>
                <a:latin typeface="Verdana" panose="020B0604030504040204" pitchFamily="34" charset="0"/>
                <a:ea typeface="Verdana" panose="020B0604030504040204" pitchFamily="34" charset="0"/>
              </a:rPr>
              <a:t>atteints</a:t>
            </a:r>
            <a:r>
              <a:rPr lang="en-GB" sz="1000" spc="-50" dirty="0">
                <a:solidFill>
                  <a:schemeClr val="bg1"/>
                </a:solidFill>
                <a:latin typeface="Verdana" panose="020B0604030504040204" pitchFamily="34" charset="0"/>
                <a:ea typeface="Verdana" panose="020B0604030504040204" pitchFamily="34" charset="0"/>
              </a:rPr>
              <a:t> de la </a:t>
            </a:r>
            <a:r>
              <a:rPr lang="en-GB" sz="1000" spc="-50" dirty="0" err="1">
                <a:solidFill>
                  <a:schemeClr val="bg1"/>
                </a:solidFill>
                <a:latin typeface="Verdana" panose="020B0604030504040204" pitchFamily="34" charset="0"/>
                <a:ea typeface="Verdana" panose="020B0604030504040204" pitchFamily="34" charset="0"/>
              </a:rPr>
              <a:t>maladie</a:t>
            </a:r>
            <a:r>
              <a:rPr lang="en-GB" sz="1000" spc="-50" dirty="0">
                <a:solidFill>
                  <a:schemeClr val="bg1"/>
                </a:solidFill>
                <a:latin typeface="Verdana" panose="020B0604030504040204" pitchFamily="34" charset="0"/>
                <a:ea typeface="Verdana" panose="020B0604030504040204" pitchFamily="34" charset="0"/>
              </a:rPr>
              <a:t> de Crohn? Pr. Louis </a:t>
            </a:r>
            <a:endParaRPr lang="nl-BE" sz="1000" spc="-50" dirty="0">
              <a:solidFill>
                <a:schemeClr val="bg1"/>
              </a:solidFill>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A76D98C4-D80C-9148-914D-462B2FC8AC93}"/>
              </a:ext>
            </a:extLst>
          </p:cNvPr>
          <p:cNvSpPr/>
          <p:nvPr/>
        </p:nvSpPr>
        <p:spPr>
          <a:xfrm>
            <a:off x="451446" y="36896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21h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 - 21h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24" name="Rectangle 23">
            <a:extLst>
              <a:ext uri="{FF2B5EF4-FFF2-40B4-BE49-F238E27FC236}">
                <a16:creationId xmlns:a16="http://schemas.microsoft.com/office/drawing/2014/main" id="{7FADC45E-56C6-0446-96C6-B70B6EEB9119}"/>
              </a:ext>
            </a:extLst>
          </p:cNvPr>
          <p:cNvSpPr/>
          <p:nvPr/>
        </p:nvSpPr>
        <p:spPr>
          <a:xfrm>
            <a:off x="1848098" y="3688261"/>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pc="-50" dirty="0">
                <a:solidFill>
                  <a:schemeClr val="bg1"/>
                </a:solidFill>
                <a:latin typeface="Verdana" panose="020B0604030504040204" pitchFamily="34" charset="0"/>
                <a:ea typeface="Verdana" panose="020B0604030504040204" pitchFamily="34" charset="0"/>
              </a:rPr>
              <a:t>Séance questions-</a:t>
            </a:r>
            <a:r>
              <a:rPr lang="en-GB" sz="1000" spc="-50" dirty="0" err="1">
                <a:solidFill>
                  <a:schemeClr val="bg1"/>
                </a:solidFill>
                <a:latin typeface="Verdana" panose="020B0604030504040204" pitchFamily="34" charset="0"/>
                <a:ea typeface="Verdana" panose="020B0604030504040204" pitchFamily="34" charset="0"/>
              </a:rPr>
              <a:t>réponses</a:t>
            </a:r>
            <a:r>
              <a:rPr lang="en-GB" sz="1000" spc="-50" dirty="0">
                <a:solidFill>
                  <a:schemeClr val="bg1"/>
                </a:solidFill>
                <a:latin typeface="Verdana" panose="020B0604030504040204" pitchFamily="34" charset="0"/>
                <a:ea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modérée</a:t>
            </a:r>
            <a:r>
              <a:rPr lang="en-GB" sz="1000" spc="-50" dirty="0">
                <a:solidFill>
                  <a:schemeClr val="bg1"/>
                </a:solidFill>
                <a:latin typeface="Verdana" panose="020B0604030504040204" pitchFamily="34" charset="0"/>
                <a:ea typeface="Verdana" panose="020B0604030504040204" pitchFamily="34" charset="0"/>
              </a:rPr>
              <a:t> par le </a:t>
            </a:r>
            <a:r>
              <a:rPr lang="en-GB" sz="1000" spc="-50" dirty="0" err="1">
                <a:solidFill>
                  <a:schemeClr val="bg1"/>
                </a:solidFill>
                <a:latin typeface="Verdana" panose="020B0604030504040204" pitchFamily="34" charset="0"/>
                <a:ea typeface="Verdana" panose="020B0604030504040204" pitchFamily="34" charset="0"/>
              </a:rPr>
              <a:t>Dr.</a:t>
            </a:r>
            <a:r>
              <a:rPr lang="en-GB" sz="1000" spc="-50" dirty="0">
                <a:solidFill>
                  <a:schemeClr val="bg1"/>
                </a:solidFill>
                <a:latin typeface="Verdana" panose="020B0604030504040204" pitchFamily="34" charset="0"/>
                <a:ea typeface="Verdana" panose="020B0604030504040204" pitchFamily="34" charset="0"/>
              </a:rPr>
              <a:t> Claire Liefferinckx</a:t>
            </a:r>
            <a:endParaRPr lang="en-BE" sz="1000" spc="-50" dirty="0">
              <a:solidFill>
                <a:schemeClr val="bg1"/>
              </a:solidFill>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6E825666-CE75-DD47-BAFB-6468CFB54B1B}"/>
              </a:ext>
            </a:extLst>
          </p:cNvPr>
          <p:cNvSpPr/>
          <p:nvPr/>
        </p:nvSpPr>
        <p:spPr>
          <a:xfrm>
            <a:off x="451446" y="3980083"/>
            <a:ext cx="1296883"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21h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5 - 2</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h</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0</a:t>
            </a:r>
          </a:p>
        </p:txBody>
      </p:sp>
      <p:sp>
        <p:nvSpPr>
          <p:cNvPr id="26" name="Rectangle 25">
            <a:extLst>
              <a:ext uri="{FF2B5EF4-FFF2-40B4-BE49-F238E27FC236}">
                <a16:creationId xmlns:a16="http://schemas.microsoft.com/office/drawing/2014/main" id="{A5815F34-67D2-3D42-A2EF-BADC41A76561}"/>
              </a:ext>
            </a:extLst>
          </p:cNvPr>
          <p:cNvSpPr/>
          <p:nvPr/>
        </p:nvSpPr>
        <p:spPr>
          <a:xfrm>
            <a:off x="1848098" y="3980083"/>
            <a:ext cx="6548530"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Résumé et conlusion</a:t>
            </a:r>
            <a:r>
              <a:rPr lang="nl-BE" sz="1000" spc="-5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000" spc="-50" dirty="0" err="1">
                <a:solidFill>
                  <a:schemeClr val="bg1"/>
                </a:solidFill>
                <a:latin typeface="Verdana" panose="020B0604030504040204" pitchFamily="34" charset="0"/>
                <a:ea typeface="Verdana" panose="020B0604030504040204" pitchFamily="34" charset="0"/>
              </a:rPr>
              <a:t>Dr.</a:t>
            </a:r>
            <a:r>
              <a:rPr lang="en-GB" sz="1000" spc="-50" dirty="0">
                <a:solidFill>
                  <a:schemeClr val="bg1"/>
                </a:solidFill>
                <a:latin typeface="Verdana" panose="020B0604030504040204" pitchFamily="34" charset="0"/>
                <a:ea typeface="Verdana" panose="020B0604030504040204" pitchFamily="34" charset="0"/>
              </a:rPr>
              <a:t> Claire Liefferinckx</a:t>
            </a:r>
            <a:endParaRPr lang="en-BE" sz="1000" spc="-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2940DC7D-2B32-44C2-8F7E-7EE2E8CAD4E5}"/>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062476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898618" y="914399"/>
            <a:ext cx="6571131" cy="3189249"/>
          </a:xfrm>
          <a:prstGeom prst="rect">
            <a:avLst/>
          </a:prstGeom>
          <a:ln w="38100">
            <a:solidFill>
              <a:schemeClr val="accent1"/>
            </a:solidFill>
          </a:ln>
        </p:spPr>
      </p:pic>
      <p:sp>
        <p:nvSpPr>
          <p:cNvPr id="7" name="Titre 1"/>
          <p:cNvSpPr>
            <a:spLocks noGrp="1"/>
          </p:cNvSpPr>
          <p:nvPr>
            <p:ph type="title"/>
          </p:nvPr>
        </p:nvSpPr>
        <p:spPr>
          <a:xfrm>
            <a:off x="138275" y="367257"/>
            <a:ext cx="7886700" cy="288512"/>
          </a:xfrm>
        </p:spPr>
        <p:txBody>
          <a:bodyPr>
            <a:normAutofit fontScale="90000"/>
          </a:bodyPr>
          <a:lstStyle/>
          <a:p>
            <a:pPr algn="ctr" defTabSz="914400"/>
            <a:r>
              <a:rPr lang="fr-FR" sz="2800" dirty="0">
                <a:solidFill>
                  <a:srgbClr val="0070C0"/>
                </a:solidFill>
                <a:latin typeface="Calibri Light" panose="020F0302020204030204" pitchFamily="34" charset="0"/>
                <a:cs typeface="Calibri Light" panose="020F0302020204030204" pitchFamily="34" charset="0"/>
              </a:rPr>
              <a:t>COVID19: Key observations and </a:t>
            </a:r>
            <a:r>
              <a:rPr lang="fr-FR" sz="2800" dirty="0" err="1">
                <a:solidFill>
                  <a:srgbClr val="0070C0"/>
                </a:solidFill>
                <a:latin typeface="Calibri Light" panose="020F0302020204030204" pitchFamily="34" charset="0"/>
                <a:cs typeface="Calibri Light" panose="020F0302020204030204" pitchFamily="34" charset="0"/>
              </a:rPr>
              <a:t>recommendations</a:t>
            </a:r>
            <a:r>
              <a:rPr lang="fr-FR" sz="2800" dirty="0">
                <a:solidFill>
                  <a:srgbClr val="0070C0"/>
                </a:solidFill>
                <a:latin typeface="Calibri Light" panose="020F0302020204030204" pitchFamily="34" charset="0"/>
                <a:cs typeface="Calibri Light" panose="020F0302020204030204" pitchFamily="34" charset="0"/>
              </a:rPr>
              <a:t> </a:t>
            </a:r>
          </a:p>
        </p:txBody>
      </p:sp>
      <p:sp>
        <p:nvSpPr>
          <p:cNvPr id="9" name="Rectangle 8">
            <a:extLst>
              <a:ext uri="{FF2B5EF4-FFF2-40B4-BE49-F238E27FC236}">
                <a16:creationId xmlns:a16="http://schemas.microsoft.com/office/drawing/2014/main" id="{3F9E61B8-F781-D342-B345-FB060586A35C}"/>
              </a:ext>
            </a:extLst>
          </p:cNvPr>
          <p:cNvSpPr/>
          <p:nvPr/>
        </p:nvSpPr>
        <p:spPr>
          <a:xfrm>
            <a:off x="197877" y="4792924"/>
            <a:ext cx="3182542" cy="261610"/>
          </a:xfrm>
          <a:prstGeom prst="rect">
            <a:avLst/>
          </a:prstGeom>
        </p:spPr>
        <p:txBody>
          <a:bodyPr wrap="square">
            <a:spAutoFit/>
          </a:bodyPr>
          <a:lstStyle/>
          <a:p>
            <a:pPr lvl="0">
              <a:defRPr/>
            </a:pP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Ungaro R et al,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Gastroenterology</a:t>
            </a: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 in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press</a:t>
            </a:r>
            <a:endParaRPr lang="en-US" sz="1050" dirty="0">
              <a:solidFill>
                <a:srgbClr val="DADADA">
                  <a:lumMod val="10000"/>
                </a:srgbClr>
              </a:solidFill>
              <a:latin typeface="Calibri Light" panose="020F0302020204030204" pitchFamily="34" charset="0"/>
              <a:ea typeface="Calibri" charset="0"/>
              <a:cs typeface="Calibri Light" panose="020F0302020204030204" pitchFamily="34" charset="0"/>
            </a:endParaRPr>
          </a:p>
        </p:txBody>
      </p:sp>
      <p:sp>
        <p:nvSpPr>
          <p:cNvPr id="6" name="TextBox 5">
            <a:extLst>
              <a:ext uri="{FF2B5EF4-FFF2-40B4-BE49-F238E27FC236}">
                <a16:creationId xmlns:a16="http://schemas.microsoft.com/office/drawing/2014/main" id="{79E0EC18-DD8B-40CC-ADCD-936975BD313F}"/>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947085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928811" y="1088179"/>
            <a:ext cx="6305626" cy="320706"/>
          </a:xfrm>
          <a:prstGeom prst="rect">
            <a:avLst/>
          </a:prstGeom>
          <a:ln w="38100">
            <a:solidFill>
              <a:schemeClr val="accent1"/>
            </a:solidFill>
          </a:ln>
        </p:spPr>
      </p:pic>
      <p:pic>
        <p:nvPicPr>
          <p:cNvPr id="10" name="Image 9"/>
          <p:cNvPicPr>
            <a:picLocks noChangeAspect="1"/>
          </p:cNvPicPr>
          <p:nvPr/>
        </p:nvPicPr>
        <p:blipFill>
          <a:blip r:embed="rId3"/>
          <a:stretch>
            <a:fillRect/>
          </a:stretch>
        </p:blipFill>
        <p:spPr>
          <a:xfrm>
            <a:off x="928811" y="1408885"/>
            <a:ext cx="6305627" cy="3309784"/>
          </a:xfrm>
          <a:prstGeom prst="rect">
            <a:avLst/>
          </a:prstGeom>
          <a:ln w="38100">
            <a:solidFill>
              <a:schemeClr val="accent1"/>
            </a:solidFill>
          </a:ln>
        </p:spPr>
      </p:pic>
      <p:sp>
        <p:nvSpPr>
          <p:cNvPr id="4" name="Rectangle 3">
            <a:extLst>
              <a:ext uri="{FF2B5EF4-FFF2-40B4-BE49-F238E27FC236}">
                <a16:creationId xmlns:a16="http://schemas.microsoft.com/office/drawing/2014/main" id="{3418121C-A4EF-1246-B6E6-7B18321FD402}"/>
              </a:ext>
            </a:extLst>
          </p:cNvPr>
          <p:cNvSpPr/>
          <p:nvPr/>
        </p:nvSpPr>
        <p:spPr>
          <a:xfrm>
            <a:off x="197877" y="4792924"/>
            <a:ext cx="3182542" cy="261610"/>
          </a:xfrm>
          <a:prstGeom prst="rect">
            <a:avLst/>
          </a:prstGeom>
        </p:spPr>
        <p:txBody>
          <a:bodyPr wrap="square">
            <a:spAutoFit/>
          </a:bodyPr>
          <a:lstStyle/>
          <a:p>
            <a:pPr lvl="0">
              <a:defRPr/>
            </a:pP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Ungaro R et al,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Gastroenterology</a:t>
            </a:r>
            <a:r>
              <a:rPr lang="fr-BE" sz="1050" dirty="0">
                <a:solidFill>
                  <a:srgbClr val="DADADA">
                    <a:lumMod val="10000"/>
                  </a:srgbClr>
                </a:solidFill>
                <a:latin typeface="Calibri Light" panose="020F0302020204030204" pitchFamily="34" charset="0"/>
                <a:ea typeface="Calibri" charset="0"/>
                <a:cs typeface="Calibri Light" panose="020F0302020204030204" pitchFamily="34" charset="0"/>
              </a:rPr>
              <a:t>, in </a:t>
            </a:r>
            <a:r>
              <a:rPr lang="fr-BE" sz="1050" dirty="0" err="1">
                <a:solidFill>
                  <a:srgbClr val="DADADA">
                    <a:lumMod val="10000"/>
                  </a:srgbClr>
                </a:solidFill>
                <a:latin typeface="Calibri Light" panose="020F0302020204030204" pitchFamily="34" charset="0"/>
                <a:ea typeface="Calibri" charset="0"/>
                <a:cs typeface="Calibri Light" panose="020F0302020204030204" pitchFamily="34" charset="0"/>
              </a:rPr>
              <a:t>press</a:t>
            </a:r>
            <a:endParaRPr lang="en-US" sz="1050" dirty="0">
              <a:solidFill>
                <a:srgbClr val="DADADA">
                  <a:lumMod val="10000"/>
                </a:srgbClr>
              </a:solidFill>
              <a:latin typeface="Calibri Light" panose="020F0302020204030204" pitchFamily="34" charset="0"/>
              <a:ea typeface="Calibri" charset="0"/>
              <a:cs typeface="Calibri Light" panose="020F0302020204030204" pitchFamily="34" charset="0"/>
            </a:endParaRPr>
          </a:p>
        </p:txBody>
      </p:sp>
      <p:sp>
        <p:nvSpPr>
          <p:cNvPr id="6" name="Titre 1">
            <a:extLst>
              <a:ext uri="{FF2B5EF4-FFF2-40B4-BE49-F238E27FC236}">
                <a16:creationId xmlns:a16="http://schemas.microsoft.com/office/drawing/2014/main" id="{C03CFBAF-6E25-FA44-BDAD-2BCF96A96173}"/>
              </a:ext>
            </a:extLst>
          </p:cNvPr>
          <p:cNvSpPr>
            <a:spLocks noGrp="1"/>
          </p:cNvSpPr>
          <p:nvPr>
            <p:ph type="title"/>
          </p:nvPr>
        </p:nvSpPr>
        <p:spPr>
          <a:xfrm>
            <a:off x="388418" y="615096"/>
            <a:ext cx="7420396" cy="261610"/>
          </a:xfrm>
        </p:spPr>
        <p:txBody>
          <a:bodyPr>
            <a:normAutofit fontScale="90000"/>
          </a:bodyPr>
          <a:lstStyle/>
          <a:p>
            <a:pPr algn="ctr" defTabSz="914400"/>
            <a:r>
              <a:rPr lang="fr-FR" sz="2800" dirty="0">
                <a:solidFill>
                  <a:srgbClr val="0070C0"/>
                </a:solidFill>
                <a:latin typeface="Calibri Light" panose="020F0302020204030204" pitchFamily="34" charset="0"/>
                <a:cs typeface="Calibri Light" panose="020F0302020204030204" pitchFamily="34" charset="0"/>
              </a:rPr>
              <a:t>COVID19: Key observations and </a:t>
            </a:r>
            <a:r>
              <a:rPr lang="fr-FR" sz="2800" dirty="0" err="1">
                <a:solidFill>
                  <a:srgbClr val="0070C0"/>
                </a:solidFill>
                <a:latin typeface="Calibri Light" panose="020F0302020204030204" pitchFamily="34" charset="0"/>
                <a:cs typeface="Calibri Light" panose="020F0302020204030204" pitchFamily="34" charset="0"/>
              </a:rPr>
              <a:t>recommendations</a:t>
            </a:r>
            <a:r>
              <a:rPr lang="fr-FR" sz="2800" dirty="0">
                <a:solidFill>
                  <a:srgbClr val="0070C0"/>
                </a:solidFill>
                <a:latin typeface="Calibri Light" panose="020F0302020204030204" pitchFamily="34" charset="0"/>
                <a:cs typeface="Calibri Light" panose="020F0302020204030204" pitchFamily="34" charset="0"/>
              </a:rPr>
              <a:t> </a:t>
            </a:r>
          </a:p>
        </p:txBody>
      </p:sp>
      <p:sp>
        <p:nvSpPr>
          <p:cNvPr id="7" name="TextBox 6">
            <a:extLst>
              <a:ext uri="{FF2B5EF4-FFF2-40B4-BE49-F238E27FC236}">
                <a16:creationId xmlns:a16="http://schemas.microsoft.com/office/drawing/2014/main" id="{7693869F-DC5C-4BC1-AB61-1680A880A41A}"/>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894976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32</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2" name="Rectangle 21">
            <a:extLst>
              <a:ext uri="{FF2B5EF4-FFF2-40B4-BE49-F238E27FC236}">
                <a16:creationId xmlns:a16="http://schemas.microsoft.com/office/drawing/2014/main" id="{6E180974-EF84-5141-BA3E-09B81541EBE0}"/>
              </a:ext>
            </a:extLst>
          </p:cNvPr>
          <p:cNvSpPr/>
          <p:nvPr/>
        </p:nvSpPr>
        <p:spPr>
          <a:xfrm>
            <a:off x="451446" y="31320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Pregnancy and Breast Feeding</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EECD6ADB-70DA-4FF0-A0C9-ACB2B7803C07}"/>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4182797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8E5F520-074C-6B49-9A8E-5F75902701FB}"/>
              </a:ext>
            </a:extLst>
          </p:cNvPr>
          <p:cNvSpPr>
            <a:spLocks noGrp="1"/>
          </p:cNvSpPr>
          <p:nvPr>
            <p:ph type="body" sz="quarter" idx="11"/>
          </p:nvPr>
        </p:nvSpPr>
        <p:spPr>
          <a:xfrm>
            <a:off x="905471" y="997799"/>
            <a:ext cx="8238529" cy="3127058"/>
          </a:xfrm>
        </p:spPr>
        <p:txBody>
          <a:bodyPr/>
          <a:lstStyle/>
          <a:p>
            <a:r>
              <a:rPr lang="en-GB" sz="1600" b="1" dirty="0">
                <a:latin typeface="Verdana" panose="020B0604030504040204" pitchFamily="34" charset="0"/>
                <a:ea typeface="Verdana" panose="020B0604030504040204" pitchFamily="34" charset="0"/>
                <a:cs typeface="Verdana" panose="020B0604030504040204" pitchFamily="34" charset="0"/>
              </a:rPr>
              <a:t>UNIFI 1 year and 2 years</a:t>
            </a:r>
            <a:r>
              <a:rPr lang="en-GB" sz="1600" b="1" baseline="30000" dirty="0">
                <a:latin typeface="Verdana" panose="020B0604030504040204" pitchFamily="34" charset="0"/>
                <a:ea typeface="Verdana" panose="020B0604030504040204" pitchFamily="34" charset="0"/>
                <a:cs typeface="Verdana" panose="020B0604030504040204" pitchFamily="34" charset="0"/>
              </a:rPr>
              <a:t>1,2,3</a:t>
            </a:r>
            <a:r>
              <a:rPr lang="en-GB" sz="1600" b="1" dirty="0">
                <a:latin typeface="Verdana" panose="020B0604030504040204" pitchFamily="34" charset="0"/>
                <a:ea typeface="Verdana" panose="020B0604030504040204" pitchFamily="34" charset="0"/>
                <a:cs typeface="Verdana" panose="020B0604030504040204" pitchFamily="34" charset="0"/>
              </a:rPr>
              <a:t>, 5 Year CD and 2 Year UC Safety Metanalysis:</a:t>
            </a:r>
          </a:p>
          <a:p>
            <a:pPr marL="0" indent="0">
              <a:buNone/>
            </a:pPr>
            <a:r>
              <a:rPr lang="en-GB" sz="1400" dirty="0">
                <a:latin typeface="Verdana" panose="020B0604030504040204" pitchFamily="34" charset="0"/>
                <a:ea typeface="Verdana" panose="020B0604030504040204" pitchFamily="34" charset="0"/>
                <a:cs typeface="Verdana" panose="020B0604030504040204" pitchFamily="34" charset="0"/>
              </a:rPr>
              <a:t>Le profile de </a:t>
            </a:r>
            <a:r>
              <a:rPr lang="en-GB" sz="1400" dirty="0" err="1">
                <a:latin typeface="Verdana" panose="020B0604030504040204" pitchFamily="34" charset="0"/>
                <a:ea typeface="Verdana" panose="020B0604030504040204" pitchFamily="34" charset="0"/>
                <a:cs typeface="Verdana" panose="020B0604030504040204" pitchFamily="34" charset="0"/>
              </a:rPr>
              <a:t>securité</a:t>
            </a:r>
            <a:r>
              <a:rPr lang="en-GB" sz="1400" dirty="0">
                <a:latin typeface="Verdana" panose="020B0604030504040204" pitchFamily="34" charset="0"/>
                <a:ea typeface="Verdana" panose="020B0604030504040204" pitchFamily="34" charset="0"/>
                <a:cs typeface="Verdana" panose="020B0604030504040204" pitchFamily="34" charset="0"/>
              </a:rPr>
              <a:t> de </a:t>
            </a:r>
            <a:r>
              <a:rPr lang="en-GB" sz="1400" dirty="0" err="1">
                <a:latin typeface="Verdana" panose="020B0604030504040204" pitchFamily="34" charset="0"/>
                <a:ea typeface="Verdana" panose="020B0604030504040204" pitchFamily="34" charset="0"/>
                <a:cs typeface="Verdana" panose="020B0604030504040204" pitchFamily="34" charset="0"/>
              </a:rPr>
              <a:t>l’ustekinumab</a:t>
            </a:r>
            <a:r>
              <a:rPr lang="en-GB" sz="1400" dirty="0">
                <a:latin typeface="Verdana" panose="020B0604030504040204" pitchFamily="34" charset="0"/>
                <a:ea typeface="Verdana" panose="020B0604030504040204" pitchFamily="34" charset="0"/>
                <a:cs typeface="Verdana" panose="020B0604030504040204" pitchFamily="34" charset="0"/>
              </a:rPr>
              <a:t> dans la </a:t>
            </a:r>
            <a:r>
              <a:rPr lang="en-GB" sz="1400" dirty="0" err="1">
                <a:latin typeface="Verdana" panose="020B0604030504040204" pitchFamily="34" charset="0"/>
                <a:ea typeface="Verdana" panose="020B0604030504040204" pitchFamily="34" charset="0"/>
                <a:cs typeface="Verdana" panose="020B0604030504040204" pitchFamily="34" charset="0"/>
              </a:rPr>
              <a:t>Colite</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Ulcéreuse</a:t>
            </a:r>
            <a:r>
              <a:rPr lang="en-GB" sz="1400" dirty="0">
                <a:latin typeface="Verdana" panose="020B0604030504040204" pitchFamily="34" charset="0"/>
                <a:ea typeface="Verdana" panose="020B0604030504040204" pitchFamily="34" charset="0"/>
                <a:cs typeface="Verdana" panose="020B0604030504040204" pitchFamily="34" charset="0"/>
              </a:rPr>
              <a:t> et dans la </a:t>
            </a:r>
            <a:r>
              <a:rPr lang="en-GB" sz="1400" dirty="0" err="1">
                <a:latin typeface="Verdana" panose="020B0604030504040204" pitchFamily="34" charset="0"/>
                <a:ea typeface="Verdana" panose="020B0604030504040204" pitchFamily="34" charset="0"/>
                <a:cs typeface="Verdana" panose="020B0604030504040204" pitchFamily="34" charset="0"/>
              </a:rPr>
              <a:t>Maladie</a:t>
            </a:r>
            <a:r>
              <a:rPr lang="en-GB" sz="1400" dirty="0">
                <a:latin typeface="Verdana" panose="020B0604030504040204" pitchFamily="34" charset="0"/>
                <a:ea typeface="Verdana" panose="020B0604030504040204" pitchFamily="34" charset="0"/>
                <a:cs typeface="Verdana" panose="020B0604030504040204" pitchFamily="34" charset="0"/>
              </a:rPr>
              <a:t> de Crohn) </a:t>
            </a:r>
            <a:r>
              <a:rPr lang="en-GB" sz="1400" dirty="0" err="1">
                <a:latin typeface="Verdana" panose="020B0604030504040204" pitchFamily="34" charset="0"/>
                <a:ea typeface="Verdana" panose="020B0604030504040204" pitchFamily="34" charset="0"/>
                <a:cs typeface="Verdana" panose="020B0604030504040204" pitchFamily="34" charset="0"/>
              </a:rPr>
              <a:t>est</a:t>
            </a:r>
            <a:r>
              <a:rPr lang="en-GB" sz="1400" dirty="0">
                <a:latin typeface="Verdana" panose="020B0604030504040204" pitchFamily="34" charset="0"/>
                <a:ea typeface="Verdana" panose="020B0604030504040204" pitchFamily="34" charset="0"/>
                <a:cs typeface="Verdana" panose="020B0604030504040204" pitchFamily="34" charset="0"/>
              </a:rPr>
              <a:t> excellent </a:t>
            </a:r>
          </a:p>
          <a:p>
            <a:r>
              <a:rPr lang="en-GB" sz="1600" b="1" dirty="0">
                <a:latin typeface="Verdana" panose="020B0604030504040204" pitchFamily="34" charset="0"/>
                <a:ea typeface="Verdana" panose="020B0604030504040204" pitchFamily="34" charset="0"/>
                <a:cs typeface="Verdana" panose="020B0604030504040204" pitchFamily="34" charset="0"/>
              </a:rPr>
              <a:t>PSOLAR Registry</a:t>
            </a:r>
            <a:r>
              <a:rPr lang="en-GB" sz="1600" b="1" baseline="30000" dirty="0">
                <a:latin typeface="Verdana" panose="020B0604030504040204" pitchFamily="34" charset="0"/>
                <a:ea typeface="Verdana" panose="020B0604030504040204" pitchFamily="34" charset="0"/>
                <a:cs typeface="Verdana" panose="020B0604030504040204" pitchFamily="34" charset="0"/>
              </a:rPr>
              <a:t>4</a:t>
            </a:r>
            <a:r>
              <a:rPr lang="en-GB" sz="1600" b="1" dirty="0">
                <a:latin typeface="Verdana" panose="020B0604030504040204" pitchFamily="34" charset="0"/>
                <a:ea typeface="Verdana" panose="020B0604030504040204" pitchFamily="34" charset="0"/>
                <a:cs typeface="Verdana" panose="020B0604030504040204" pitchFamily="34" charset="0"/>
              </a:rPr>
              <a:t>:</a:t>
            </a:r>
          </a:p>
          <a:p>
            <a:pPr marL="0" indent="0">
              <a:buNone/>
            </a:pPr>
            <a:r>
              <a:rPr lang="en-GB" sz="1400" dirty="0">
                <a:latin typeface="Verdana" panose="020B0604030504040204" pitchFamily="34" charset="0"/>
                <a:ea typeface="Verdana" panose="020B0604030504040204" pitchFamily="34" charset="0"/>
                <a:cs typeface="Verdana" panose="020B0604030504040204" pitchFamily="34" charset="0"/>
              </a:rPr>
              <a:t>Les </a:t>
            </a:r>
            <a:r>
              <a:rPr lang="en-GB" sz="1400" dirty="0" err="1">
                <a:latin typeface="Verdana" panose="020B0604030504040204" pitchFamily="34" charset="0"/>
                <a:ea typeface="Verdana" panose="020B0604030504040204" pitchFamily="34" charset="0"/>
                <a:cs typeface="Verdana" panose="020B0604030504040204" pitchFamily="34" charset="0"/>
              </a:rPr>
              <a:t>risques</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d’infections</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sévères</a:t>
            </a:r>
            <a:r>
              <a:rPr lang="en-GB" sz="1400" dirty="0">
                <a:latin typeface="Verdana" panose="020B0604030504040204" pitchFamily="34" charset="0"/>
                <a:ea typeface="Verdana" panose="020B0604030504040204" pitchFamily="34" charset="0"/>
                <a:cs typeface="Verdana" panose="020B0604030504040204" pitchFamily="34" charset="0"/>
              </a:rPr>
              <a:t> et </a:t>
            </a:r>
            <a:r>
              <a:rPr lang="en-GB" sz="1400" dirty="0" err="1">
                <a:latin typeface="Verdana" panose="020B0604030504040204" pitchFamily="34" charset="0"/>
                <a:ea typeface="Verdana" panose="020B0604030504040204" pitchFamily="34" charset="0"/>
                <a:cs typeface="Verdana" panose="020B0604030504040204" pitchFamily="34" charset="0"/>
              </a:rPr>
              <a:t>opportunistes</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sont</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liées</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à</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l’âge</a:t>
            </a:r>
            <a:r>
              <a:rPr lang="en-GB" sz="1400" dirty="0">
                <a:latin typeface="Verdana" panose="020B0604030504040204" pitchFamily="34" charset="0"/>
                <a:ea typeface="Verdana" panose="020B0604030504040204" pitchFamily="34" charset="0"/>
                <a:cs typeface="Verdana" panose="020B0604030504040204" pitchFamily="34" charset="0"/>
              </a:rPr>
              <a:t>, le DM, les maladies cardio-</a:t>
            </a:r>
            <a:r>
              <a:rPr lang="en-GB" sz="1400" dirty="0" err="1">
                <a:latin typeface="Verdana" panose="020B0604030504040204" pitchFamily="34" charset="0"/>
                <a:ea typeface="Verdana" panose="020B0604030504040204" pitchFamily="34" charset="0"/>
                <a:cs typeface="Verdana" panose="020B0604030504040204" pitchFamily="34" charset="0"/>
              </a:rPr>
              <a:t>respiratoires</a:t>
            </a:r>
            <a:r>
              <a:rPr lang="en-GB" sz="1400" dirty="0">
                <a:latin typeface="Verdana" panose="020B0604030504040204" pitchFamily="34" charset="0"/>
                <a:ea typeface="Verdana" panose="020B0604030504040204" pitchFamily="34" charset="0"/>
                <a:cs typeface="Verdana" panose="020B0604030504040204" pitchFamily="34" charset="0"/>
              </a:rPr>
              <a:t>, le </a:t>
            </a:r>
            <a:r>
              <a:rPr lang="en-GB" sz="1400" dirty="0" err="1">
                <a:latin typeface="Verdana" panose="020B0604030504040204" pitchFamily="34" charset="0"/>
                <a:ea typeface="Verdana" panose="020B0604030504040204" pitchFamily="34" charset="0"/>
                <a:cs typeface="Verdana" panose="020B0604030504040204" pitchFamily="34" charset="0"/>
              </a:rPr>
              <a:t>tabac</a:t>
            </a:r>
            <a:r>
              <a:rPr lang="en-GB" sz="1400" dirty="0">
                <a:latin typeface="Verdana" panose="020B0604030504040204" pitchFamily="34" charset="0"/>
                <a:ea typeface="Verdana" panose="020B0604030504040204" pitchFamily="34" charset="0"/>
                <a:cs typeface="Verdana" panose="020B0604030504040204" pitchFamily="34" charset="0"/>
              </a:rPr>
              <a:t>, </a:t>
            </a:r>
            <a:r>
              <a:rPr lang="en-GB" sz="1400" dirty="0" err="1">
                <a:latin typeface="Verdana" panose="020B0604030504040204" pitchFamily="34" charset="0"/>
                <a:ea typeface="Verdana" panose="020B0604030504040204" pitchFamily="34" charset="0"/>
                <a:cs typeface="Verdana" panose="020B0604030504040204" pitchFamily="34" charset="0"/>
              </a:rPr>
              <a:t>l’alcool</a:t>
            </a:r>
            <a:r>
              <a:rPr lang="en-GB" sz="1400" dirty="0">
                <a:latin typeface="Verdana" panose="020B0604030504040204" pitchFamily="34" charset="0"/>
                <a:ea typeface="Verdana" panose="020B0604030504040204" pitchFamily="34" charset="0"/>
                <a:cs typeface="Verdana" panose="020B0604030504040204" pitchFamily="34" charset="0"/>
              </a:rPr>
              <a:t>, les infections </a:t>
            </a:r>
            <a:r>
              <a:rPr lang="en-GB" sz="1400" dirty="0" err="1">
                <a:latin typeface="Verdana" panose="020B0604030504040204" pitchFamily="34" charset="0"/>
                <a:ea typeface="Verdana" panose="020B0604030504040204" pitchFamily="34" charset="0"/>
                <a:cs typeface="Verdana" panose="020B0604030504040204" pitchFamily="34" charset="0"/>
              </a:rPr>
              <a:t>passées</a:t>
            </a:r>
            <a:r>
              <a:rPr lang="en-GB" sz="1400" dirty="0">
                <a:latin typeface="Verdana" panose="020B0604030504040204" pitchFamily="34" charset="0"/>
                <a:ea typeface="Verdana" panose="020B0604030504040204" pitchFamily="34" charset="0"/>
                <a:cs typeface="Verdana" panose="020B0604030504040204" pitchFamily="34" charset="0"/>
              </a:rPr>
              <a:t> et les anti-TNFs</a:t>
            </a:r>
            <a:r>
              <a:rPr lang="en-GB" sz="18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GB" sz="1200" dirty="0" err="1">
                <a:latin typeface="Verdana" panose="020B0604030504040204" pitchFamily="34" charset="0"/>
                <a:ea typeface="Verdana" panose="020B0604030504040204" pitchFamily="34" charset="0"/>
                <a:cs typeface="Verdana" panose="020B0604030504040204" pitchFamily="34" charset="0"/>
              </a:rPr>
              <a:t>L’activité</a:t>
            </a:r>
            <a:r>
              <a:rPr lang="en-GB" sz="1200" dirty="0">
                <a:latin typeface="Verdana" panose="020B0604030504040204" pitchFamily="34" charset="0"/>
                <a:ea typeface="Verdana" panose="020B0604030504040204" pitchFamily="34" charset="0"/>
                <a:cs typeface="Verdana" panose="020B0604030504040204" pitchFamily="34" charset="0"/>
              </a:rPr>
              <a:t> de la </a:t>
            </a:r>
            <a:r>
              <a:rPr lang="en-GB" sz="1200" dirty="0" err="1">
                <a:latin typeface="Verdana" panose="020B0604030504040204" pitchFamily="34" charset="0"/>
                <a:ea typeface="Verdana" panose="020B0604030504040204" pitchFamily="34" charset="0"/>
                <a:cs typeface="Verdana" panose="020B0604030504040204" pitchFamily="34" charset="0"/>
              </a:rPr>
              <a:t>maladie</a:t>
            </a:r>
            <a:r>
              <a:rPr lang="en-GB" sz="1200" dirty="0">
                <a:latin typeface="Verdana" panose="020B0604030504040204" pitchFamily="34" charset="0"/>
                <a:ea typeface="Verdana" panose="020B0604030504040204" pitchFamily="34" charset="0"/>
                <a:cs typeface="Verdana" panose="020B0604030504040204" pitchFamily="34" charset="0"/>
              </a:rPr>
              <a:t> et les </a:t>
            </a:r>
            <a:r>
              <a:rPr lang="en-GB" sz="1200" dirty="0" err="1">
                <a:latin typeface="Verdana" panose="020B0604030504040204" pitchFamily="34" charset="0"/>
                <a:ea typeface="Verdana" panose="020B0604030504040204" pitchFamily="34" charset="0"/>
                <a:cs typeface="Verdana" panose="020B0604030504040204" pitchFamily="34" charset="0"/>
              </a:rPr>
              <a:t>corticostéroides</a:t>
            </a:r>
            <a:r>
              <a:rPr lang="en-GB" sz="1200" dirty="0">
                <a:latin typeface="Verdana" panose="020B0604030504040204" pitchFamily="34" charset="0"/>
                <a:ea typeface="Verdana" panose="020B0604030504040204" pitchFamily="34" charset="0"/>
                <a:cs typeface="Verdana" panose="020B0604030504040204" pitchFamily="34" charset="0"/>
              </a:rPr>
              <a:t> </a:t>
            </a:r>
            <a:r>
              <a:rPr lang="en-GB" sz="1200" dirty="0" err="1">
                <a:latin typeface="Verdana" panose="020B0604030504040204" pitchFamily="34" charset="0"/>
                <a:ea typeface="Verdana" panose="020B0604030504040204" pitchFamily="34" charset="0"/>
                <a:cs typeface="Verdana" panose="020B0604030504040204" pitchFamily="34" charset="0"/>
              </a:rPr>
              <a:t>représentent</a:t>
            </a:r>
            <a:r>
              <a:rPr lang="en-GB" sz="1200" dirty="0">
                <a:latin typeface="Verdana" panose="020B0604030504040204" pitchFamily="34" charset="0"/>
                <a:ea typeface="Verdana" panose="020B0604030504040204" pitchFamily="34" charset="0"/>
                <a:cs typeface="Verdana" panose="020B0604030504040204" pitchFamily="34" charset="0"/>
              </a:rPr>
              <a:t> </a:t>
            </a:r>
            <a:r>
              <a:rPr lang="en-GB" sz="1200" dirty="0" err="1">
                <a:latin typeface="Verdana" panose="020B0604030504040204" pitchFamily="34" charset="0"/>
                <a:ea typeface="Verdana" panose="020B0604030504040204" pitchFamily="34" charset="0"/>
                <a:cs typeface="Verdana" panose="020B0604030504040204" pitchFamily="34" charset="0"/>
              </a:rPr>
              <a:t>d’autres</a:t>
            </a:r>
            <a:r>
              <a:rPr lang="en-GB" sz="1200" dirty="0">
                <a:latin typeface="Verdana" panose="020B0604030504040204" pitchFamily="34" charset="0"/>
                <a:ea typeface="Verdana" panose="020B0604030504040204" pitchFamily="34" charset="0"/>
                <a:cs typeface="Verdana" panose="020B0604030504040204" pitchFamily="34" charset="0"/>
              </a:rPr>
              <a:t> </a:t>
            </a:r>
            <a:r>
              <a:rPr lang="en-GB" sz="1200" dirty="0" err="1">
                <a:latin typeface="Verdana" panose="020B0604030504040204" pitchFamily="34" charset="0"/>
                <a:ea typeface="Verdana" panose="020B0604030504040204" pitchFamily="34" charset="0"/>
                <a:cs typeface="Verdana" panose="020B0604030504040204" pitchFamily="34" charset="0"/>
              </a:rPr>
              <a:t>facteurs</a:t>
            </a:r>
            <a:r>
              <a:rPr lang="en-GB" sz="1200" dirty="0">
                <a:latin typeface="Verdana" panose="020B0604030504040204" pitchFamily="34" charset="0"/>
                <a:ea typeface="Verdana" panose="020B0604030504040204" pitchFamily="34" charset="0"/>
                <a:cs typeface="Verdana" panose="020B0604030504040204" pitchFamily="34" charset="0"/>
              </a:rPr>
              <a:t> de </a:t>
            </a:r>
            <a:r>
              <a:rPr lang="en-GB" sz="1200" dirty="0" err="1">
                <a:latin typeface="Verdana" panose="020B0604030504040204" pitchFamily="34" charset="0"/>
                <a:ea typeface="Verdana" panose="020B0604030504040204" pitchFamily="34" charset="0"/>
                <a:cs typeface="Verdana" panose="020B0604030504040204" pitchFamily="34" charset="0"/>
              </a:rPr>
              <a:t>risques</a:t>
            </a:r>
            <a:r>
              <a:rPr lang="en-GB" sz="1200" dirty="0">
                <a:latin typeface="Verdana" panose="020B0604030504040204" pitchFamily="34" charset="0"/>
                <a:ea typeface="Verdana" panose="020B0604030504040204" pitchFamily="34" charset="0"/>
                <a:cs typeface="Verdana" panose="020B0604030504040204" pitchFamily="34" charset="0"/>
              </a:rPr>
              <a:t> dans les IBD</a:t>
            </a:r>
            <a:endParaRPr lang="en-GB" sz="1200" b="1" baseline="30000" dirty="0">
              <a:latin typeface="Verdana" panose="020B0604030504040204" pitchFamily="34" charset="0"/>
              <a:ea typeface="Verdana" panose="020B0604030504040204" pitchFamily="34" charset="0"/>
              <a:cs typeface="Verdana" panose="020B0604030504040204" pitchFamily="34" charset="0"/>
            </a:endParaRPr>
          </a:p>
          <a:p>
            <a:r>
              <a:rPr lang="en-GB" sz="1400" b="1" dirty="0">
                <a:latin typeface="Verdana" panose="020B0604030504040204" pitchFamily="34" charset="0"/>
                <a:ea typeface="Verdana" panose="020B0604030504040204" pitchFamily="34" charset="0"/>
                <a:cs typeface="Verdana" panose="020B0604030504040204" pitchFamily="34" charset="0"/>
              </a:rPr>
              <a:t>VACCINATION.</a:t>
            </a:r>
          </a:p>
          <a:p>
            <a:pPr marL="0" indent="0">
              <a:buNone/>
            </a:pPr>
            <a:r>
              <a:rPr lang="en-GB" sz="1400" dirty="0">
                <a:latin typeface="Verdana" panose="020B0604030504040204" pitchFamily="34" charset="0"/>
                <a:ea typeface="Verdana" panose="020B0604030504040204" pitchFamily="34" charset="0"/>
                <a:cs typeface="Verdana" panose="020B0604030504040204" pitchFamily="34" charset="0"/>
              </a:rPr>
              <a:t>Malgré </a:t>
            </a:r>
            <a:r>
              <a:rPr lang="en-GB" sz="1400" dirty="0" err="1">
                <a:latin typeface="Verdana" panose="020B0604030504040204" pitchFamily="34" charset="0"/>
                <a:ea typeface="Verdana" panose="020B0604030504040204" pitchFamily="34" charset="0"/>
                <a:cs typeface="Verdana" panose="020B0604030504040204" pitchFamily="34" charset="0"/>
              </a:rPr>
              <a:t>l’excellent</a:t>
            </a:r>
            <a:r>
              <a:rPr lang="en-GB" sz="1400" dirty="0">
                <a:latin typeface="Verdana" panose="020B0604030504040204" pitchFamily="34" charset="0"/>
                <a:ea typeface="Verdana" panose="020B0604030504040204" pitchFamily="34" charset="0"/>
                <a:cs typeface="Verdana" panose="020B0604030504040204" pitchFamily="34" charset="0"/>
              </a:rPr>
              <a:t> profile de </a:t>
            </a:r>
            <a:r>
              <a:rPr lang="en-GB" sz="1400" dirty="0" err="1">
                <a:latin typeface="Verdana" panose="020B0604030504040204" pitchFamily="34" charset="0"/>
                <a:ea typeface="Verdana" panose="020B0604030504040204" pitchFamily="34" charset="0"/>
                <a:cs typeface="Verdana" panose="020B0604030504040204" pitchFamily="34" charset="0"/>
              </a:rPr>
              <a:t>securité</a:t>
            </a:r>
            <a:r>
              <a:rPr lang="en-GB" sz="1400" dirty="0">
                <a:latin typeface="Verdana" panose="020B0604030504040204" pitchFamily="34" charset="0"/>
                <a:ea typeface="Verdana" panose="020B0604030504040204" pitchFamily="34" charset="0"/>
                <a:cs typeface="Verdana" panose="020B0604030504040204" pitchFamily="34" charset="0"/>
              </a:rPr>
              <a:t>, ne pas </a:t>
            </a:r>
            <a:r>
              <a:rPr lang="en-GB" sz="1400" dirty="0" err="1">
                <a:latin typeface="Verdana" panose="020B0604030504040204" pitchFamily="34" charset="0"/>
                <a:ea typeface="Verdana" panose="020B0604030504040204" pitchFamily="34" charset="0"/>
                <a:cs typeface="Verdana" panose="020B0604030504040204" pitchFamily="34" charset="0"/>
              </a:rPr>
              <a:t>oublier</a:t>
            </a:r>
            <a:r>
              <a:rPr lang="en-GB" sz="1400" dirty="0">
                <a:latin typeface="Verdana" panose="020B0604030504040204" pitchFamily="34" charset="0"/>
                <a:ea typeface="Verdana" panose="020B0604030504040204" pitchFamily="34" charset="0"/>
                <a:cs typeface="Verdana" panose="020B0604030504040204" pitchFamily="34" charset="0"/>
              </a:rPr>
              <a:t> les recommendations de vaccination chez </a:t>
            </a:r>
            <a:r>
              <a:rPr lang="en-GB" sz="1400" dirty="0" err="1">
                <a:latin typeface="Verdana" panose="020B0604030504040204" pitchFamily="34" charset="0"/>
                <a:ea typeface="Verdana" panose="020B0604030504040204" pitchFamily="34" charset="0"/>
                <a:cs typeface="Verdana" panose="020B0604030504040204" pitchFamily="34" charset="0"/>
              </a:rPr>
              <a:t>tous</a:t>
            </a:r>
            <a:r>
              <a:rPr lang="en-GB" sz="1400" dirty="0">
                <a:latin typeface="Verdana" panose="020B0604030504040204" pitchFamily="34" charset="0"/>
                <a:ea typeface="Verdana" panose="020B0604030504040204" pitchFamily="34" charset="0"/>
                <a:cs typeface="Verdana" panose="020B0604030504040204" pitchFamily="34" charset="0"/>
              </a:rPr>
              <a:t> les patients sous </a:t>
            </a:r>
            <a:r>
              <a:rPr lang="en-GB" sz="1400" dirty="0" err="1">
                <a:latin typeface="Verdana" panose="020B0604030504040204" pitchFamily="34" charset="0"/>
                <a:ea typeface="Verdana" panose="020B0604030504040204" pitchFamily="34" charset="0"/>
                <a:cs typeface="Verdana" panose="020B0604030504040204" pitchFamily="34" charset="0"/>
              </a:rPr>
              <a:t>ustekinumab</a:t>
            </a:r>
            <a:r>
              <a:rPr lang="en-GB" sz="1400" dirty="0">
                <a:latin typeface="Verdana" panose="020B0604030504040204" pitchFamily="34" charset="0"/>
                <a:ea typeface="Verdana" panose="020B0604030504040204" pitchFamily="34" charset="0"/>
                <a:cs typeface="Verdana" panose="020B0604030504040204" pitchFamily="34" charset="0"/>
              </a:rPr>
              <a:t>.</a:t>
            </a:r>
            <a:endParaRPr lang="en-GB" sz="1400" baseline="30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400" dirty="0"/>
          </a:p>
        </p:txBody>
      </p:sp>
      <p:sp>
        <p:nvSpPr>
          <p:cNvPr id="5" name="Espace réservé du numéro de diapositive 4">
            <a:extLst>
              <a:ext uri="{FF2B5EF4-FFF2-40B4-BE49-F238E27FC236}">
                <a16:creationId xmlns:a16="http://schemas.microsoft.com/office/drawing/2014/main" id="{A2CB5A4A-9849-C041-958C-5E3DA5521632}"/>
              </a:ext>
            </a:extLst>
          </p:cNvPr>
          <p:cNvSpPr>
            <a:spLocks noGrp="1"/>
          </p:cNvSpPr>
          <p:nvPr>
            <p:ph type="sldNum" sz="quarter" idx="4"/>
          </p:nvPr>
        </p:nvSpPr>
        <p:spPr/>
        <p:txBody>
          <a:bodyPr/>
          <a:lstStyle/>
          <a:p>
            <a:fld id="{AD816501-AAE5-214E-B100-00C3DC5F5E3F}" type="slidenum">
              <a:rPr lang="en-US" smtClean="0"/>
              <a:pPr/>
              <a:t>33</a:t>
            </a:fld>
            <a:endParaRPr lang="en-US" dirty="0"/>
          </a:p>
        </p:txBody>
      </p:sp>
      <p:sp>
        <p:nvSpPr>
          <p:cNvPr id="6" name="Espace réservé du texte 5">
            <a:extLst>
              <a:ext uri="{FF2B5EF4-FFF2-40B4-BE49-F238E27FC236}">
                <a16:creationId xmlns:a16="http://schemas.microsoft.com/office/drawing/2014/main" id="{7FD56D64-716A-B64D-B37B-D4210FA85BFC}"/>
              </a:ext>
            </a:extLst>
          </p:cNvPr>
          <p:cNvSpPr>
            <a:spLocks noGrp="1"/>
          </p:cNvSpPr>
          <p:nvPr>
            <p:ph type="body" sz="quarter" idx="17"/>
          </p:nvPr>
        </p:nvSpPr>
        <p:spPr/>
        <p:txBody>
          <a:bodyPr/>
          <a:lstStyle/>
          <a:p>
            <a:endParaRPr lang="fr-FR"/>
          </a:p>
        </p:txBody>
      </p:sp>
      <p:sp>
        <p:nvSpPr>
          <p:cNvPr id="7" name="Title 3">
            <a:extLst>
              <a:ext uri="{FF2B5EF4-FFF2-40B4-BE49-F238E27FC236}">
                <a16:creationId xmlns:a16="http://schemas.microsoft.com/office/drawing/2014/main" id="{6BC6D59A-C156-0A42-98D1-B7757CDB992D}"/>
              </a:ext>
            </a:extLst>
          </p:cNvPr>
          <p:cNvSpPr txBox="1">
            <a:spLocks/>
          </p:cNvSpPr>
          <p:nvPr/>
        </p:nvSpPr>
        <p:spPr bwMode="auto">
          <a:xfrm>
            <a:off x="454025" y="390999"/>
            <a:ext cx="7609320" cy="34624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500" b="1">
                <a:solidFill>
                  <a:schemeClr val="tx1"/>
                </a:solidFill>
                <a:latin typeface="Verdana" charset="0"/>
                <a:ea typeface="Verdana" charset="0"/>
                <a:cs typeface="Verdana" charset="0"/>
                <a:sym typeface="Arial" pitchFamily="-65" charset="0"/>
              </a:defRPr>
            </a:lvl1pPr>
            <a:lvl2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2520"/>
              </a:lnSpc>
              <a:spcBef>
                <a:spcPct val="0"/>
              </a:spcBef>
              <a:spcAft>
                <a:spcPct val="0"/>
              </a:spcAft>
              <a:defRPr sz="2400">
                <a:solidFill>
                  <a:schemeClr val="tx2"/>
                </a:solidFill>
                <a:latin typeface="Georgia" pitchFamily="-111" charset="0"/>
                <a:ea typeface="Arial Unicode MS" pitchFamily="-65" charset="0"/>
                <a:cs typeface="Arial Unicode MS" pitchFamily="-65" charset="0"/>
                <a:sym typeface="Arial" pitchFamily="-65" charset="0"/>
              </a:defRPr>
            </a:lvl5pPr>
            <a:lvl6pPr marL="216027"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432054"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648081"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864108" algn="l" rtl="0" eaLnBrk="1" fontAlgn="base" hangingPunct="1">
              <a:spcBef>
                <a:spcPct val="0"/>
              </a:spcBef>
              <a:spcAft>
                <a:spcPct val="0"/>
              </a:spcAft>
              <a:defRPr sz="195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defTabSz="914400"/>
            <a:r>
              <a:rPr lang="en-GB" kern="0">
                <a:latin typeface="Verdana" panose="020B0604030504040204" pitchFamily="34" charset="0"/>
                <a:ea typeface="Verdana" panose="020B0604030504040204" pitchFamily="34" charset="0"/>
                <a:cs typeface="Verdana" panose="020B0604030504040204" pitchFamily="34" charset="0"/>
              </a:rPr>
              <a:t>Safety of Ustekinumab</a:t>
            </a:r>
            <a:endParaRPr lang="en-BE" kern="0">
              <a:latin typeface="Verdana" panose="020B0604030504040204" pitchFamily="34" charset="0"/>
              <a:ea typeface="Verdana" panose="020B0604030504040204" pitchFamily="34" charset="0"/>
              <a:cs typeface="Verdana" panose="020B0604030504040204" pitchFamily="34" charset="0"/>
            </a:endParaRPr>
          </a:p>
        </p:txBody>
      </p:sp>
      <p:sp>
        <p:nvSpPr>
          <p:cNvPr id="8" name="Oval 16">
            <a:extLst>
              <a:ext uri="{FF2B5EF4-FFF2-40B4-BE49-F238E27FC236}">
                <a16:creationId xmlns:a16="http://schemas.microsoft.com/office/drawing/2014/main" id="{057D1628-ACF4-BD43-AA84-0DA22AE57B68}"/>
              </a:ext>
            </a:extLst>
          </p:cNvPr>
          <p:cNvSpPr/>
          <p:nvPr/>
        </p:nvSpPr>
        <p:spPr bwMode="auto">
          <a:xfrm>
            <a:off x="451446" y="996549"/>
            <a:ext cx="273070" cy="273068"/>
          </a:xfrm>
          <a:prstGeom prst="ellipse">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050" b="1"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1</a:t>
            </a:r>
          </a:p>
        </p:txBody>
      </p:sp>
      <p:sp>
        <p:nvSpPr>
          <p:cNvPr id="11" name="Oval 24">
            <a:extLst>
              <a:ext uri="{FF2B5EF4-FFF2-40B4-BE49-F238E27FC236}">
                <a16:creationId xmlns:a16="http://schemas.microsoft.com/office/drawing/2014/main" id="{BC3590A1-223D-7042-A946-B8514FDB5DF5}"/>
              </a:ext>
            </a:extLst>
          </p:cNvPr>
          <p:cNvSpPr/>
          <p:nvPr/>
        </p:nvSpPr>
        <p:spPr bwMode="auto">
          <a:xfrm>
            <a:off x="442208" y="2250075"/>
            <a:ext cx="273070" cy="273068"/>
          </a:xfrm>
          <a:prstGeom prst="ellipse">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050" b="1"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2</a:t>
            </a:r>
          </a:p>
        </p:txBody>
      </p:sp>
      <p:sp>
        <p:nvSpPr>
          <p:cNvPr id="15" name="Oval 29">
            <a:extLst>
              <a:ext uri="{FF2B5EF4-FFF2-40B4-BE49-F238E27FC236}">
                <a16:creationId xmlns:a16="http://schemas.microsoft.com/office/drawing/2014/main" id="{ED4B5356-E432-5F4A-AF2D-0EC4F589FC87}"/>
              </a:ext>
            </a:extLst>
          </p:cNvPr>
          <p:cNvSpPr/>
          <p:nvPr/>
        </p:nvSpPr>
        <p:spPr bwMode="auto">
          <a:xfrm>
            <a:off x="442208" y="3695103"/>
            <a:ext cx="273070" cy="273068"/>
          </a:xfrm>
          <a:prstGeom prst="ellipse">
            <a:avLst/>
          </a:prstGeom>
          <a:solidFill>
            <a:schemeClr val="accent3">
              <a:lumMod val="75000"/>
            </a:schemeClr>
          </a:solid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050" b="1"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3</a:t>
            </a:r>
          </a:p>
        </p:txBody>
      </p:sp>
      <p:sp>
        <p:nvSpPr>
          <p:cNvPr id="9" name="TextBox 8">
            <a:extLst>
              <a:ext uri="{FF2B5EF4-FFF2-40B4-BE49-F238E27FC236}">
                <a16:creationId xmlns:a16="http://schemas.microsoft.com/office/drawing/2014/main" id="{008BCA86-FFB4-43C2-B590-AAC980804AFC}"/>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6977256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4</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 </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27B1ADC6-D174-4D6A-9C32-D471788F12FB}"/>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1783671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359B140-6754-E942-A3A9-CB0DBAC18D16}"/>
              </a:ext>
            </a:extLst>
          </p:cNvPr>
          <p:cNvSpPr>
            <a:spLocks noGrp="1"/>
          </p:cNvSpPr>
          <p:nvPr>
            <p:ph type="body" sz="quarter" idx="11"/>
          </p:nvPr>
        </p:nvSpPr>
        <p:spPr/>
        <p:txBody>
          <a:bodyPr/>
          <a:lstStyle/>
          <a:p>
            <a:pPr marL="0" indent="0">
              <a:buNone/>
            </a:pPr>
            <a:r>
              <a:rPr lang="en-GB" sz="1100" dirty="0">
                <a:latin typeface="Verdana" panose="020B0604030504040204" pitchFamily="34" charset="0"/>
                <a:ea typeface="Verdana" panose="020B0604030504040204" pitchFamily="34" charset="0"/>
                <a:cs typeface="Verdana" panose="020B0604030504040204" pitchFamily="34" charset="0"/>
              </a:rPr>
              <a:t>Stelara is indicated for the treatment of adult patients with moderately to severely active ulcerative colitis who have had an inadequate response with, lost response to, or were intolerant to either conventional therapy or a biological or have medical contra-indications to such therapies.</a:t>
            </a:r>
            <a:r>
              <a:rPr lang="en-GB" sz="1100" baseline="30000" dirty="0">
                <a:latin typeface="Verdana" panose="020B0604030504040204" pitchFamily="34" charset="0"/>
                <a:ea typeface="Verdana" panose="020B0604030504040204" pitchFamily="34" charset="0"/>
                <a:cs typeface="Verdana" panose="020B0604030504040204" pitchFamily="34" charset="0"/>
              </a:rPr>
              <a:t>1</a:t>
            </a:r>
          </a:p>
          <a:p>
            <a:endParaRPr lang="fr-FR" dirty="0"/>
          </a:p>
        </p:txBody>
      </p:sp>
      <p:sp>
        <p:nvSpPr>
          <p:cNvPr id="5" name="Espace réservé du numéro de diapositive 4">
            <a:extLst>
              <a:ext uri="{FF2B5EF4-FFF2-40B4-BE49-F238E27FC236}">
                <a16:creationId xmlns:a16="http://schemas.microsoft.com/office/drawing/2014/main" id="{6BFB6219-672B-6B47-9322-047EDA527CAA}"/>
              </a:ext>
            </a:extLst>
          </p:cNvPr>
          <p:cNvSpPr>
            <a:spLocks noGrp="1"/>
          </p:cNvSpPr>
          <p:nvPr>
            <p:ph type="sldNum" sz="quarter" idx="4"/>
          </p:nvPr>
        </p:nvSpPr>
        <p:spPr/>
        <p:txBody>
          <a:bodyPr/>
          <a:lstStyle/>
          <a:p>
            <a:fld id="{AD816501-AAE5-214E-B100-00C3DC5F5E3F}" type="slidenum">
              <a:rPr lang="en-US" smtClean="0"/>
              <a:pPr/>
              <a:t>5</a:t>
            </a:fld>
            <a:endParaRPr lang="en-US" dirty="0"/>
          </a:p>
        </p:txBody>
      </p:sp>
      <p:sp>
        <p:nvSpPr>
          <p:cNvPr id="6" name="Espace réservé du texte 5">
            <a:extLst>
              <a:ext uri="{FF2B5EF4-FFF2-40B4-BE49-F238E27FC236}">
                <a16:creationId xmlns:a16="http://schemas.microsoft.com/office/drawing/2014/main" id="{C6611D78-785C-844E-A326-43490467AB79}"/>
              </a:ext>
            </a:extLst>
          </p:cNvPr>
          <p:cNvSpPr>
            <a:spLocks noGrp="1"/>
          </p:cNvSpPr>
          <p:nvPr>
            <p:ph type="body" sz="quarter" idx="17"/>
          </p:nvPr>
        </p:nvSpPr>
        <p:spPr/>
        <p:txBody>
          <a:bodyPr/>
          <a:lstStyle/>
          <a:p>
            <a:endParaRPr lang="fr-FR"/>
          </a:p>
        </p:txBody>
      </p:sp>
      <p:sp>
        <p:nvSpPr>
          <p:cNvPr id="7" name="Title 5">
            <a:extLst>
              <a:ext uri="{FF2B5EF4-FFF2-40B4-BE49-F238E27FC236}">
                <a16:creationId xmlns:a16="http://schemas.microsoft.com/office/drawing/2014/main" id="{8C209C9E-166A-0946-8004-180912D8ED95}"/>
              </a:ext>
            </a:extLst>
          </p:cNvPr>
          <p:cNvSpPr>
            <a:spLocks noGrp="1"/>
          </p:cNvSpPr>
          <p:nvPr>
            <p:ph type="title"/>
          </p:nvPr>
        </p:nvSpPr>
        <p:spPr/>
        <p:txBody>
          <a:bodyPr/>
          <a:lstStyle/>
          <a:p>
            <a:r>
              <a:rPr lang="en-GB" dirty="0"/>
              <a:t>Ustekinumab as a second-line in UC </a:t>
            </a:r>
            <a:br>
              <a:rPr lang="en-GB" dirty="0"/>
            </a:br>
            <a:r>
              <a:rPr lang="en-GB" dirty="0"/>
              <a:t>according to label</a:t>
            </a:r>
            <a:endParaRPr lang="en-BE"/>
          </a:p>
        </p:txBody>
      </p:sp>
      <p:sp>
        <p:nvSpPr>
          <p:cNvPr id="8" name="TextBox 7">
            <a:extLst>
              <a:ext uri="{FF2B5EF4-FFF2-40B4-BE49-F238E27FC236}">
                <a16:creationId xmlns:a16="http://schemas.microsoft.com/office/drawing/2014/main" id="{1B033D85-8A9E-864D-9D5F-199EE88EE88C}"/>
              </a:ext>
            </a:extLst>
          </p:cNvPr>
          <p:cNvSpPr txBox="1"/>
          <p:nvPr/>
        </p:nvSpPr>
        <p:spPr>
          <a:xfrm>
            <a:off x="451447" y="1892329"/>
            <a:ext cx="7876124" cy="523220"/>
          </a:xfrm>
          <a:prstGeom prst="rect">
            <a:avLst/>
          </a:prstGeom>
          <a:noFill/>
        </p:spPr>
        <p:txBody>
          <a:bodyPr wrap="square" lIns="0" rtlCol="0">
            <a:spAutoFit/>
          </a:bodyPr>
          <a:lstStyle/>
          <a:p>
            <a:r>
              <a:rPr lang="en-GB" sz="1400" dirty="0">
                <a:latin typeface="Verdana" panose="020B0604030504040204" pitchFamily="34" charset="0"/>
                <a:ea typeface="Verdana" panose="020B0604030504040204" pitchFamily="34" charset="0"/>
                <a:cs typeface="Verdana" panose="020B0604030504040204" pitchFamily="34" charset="0"/>
              </a:rPr>
              <a:t>When a second-line treatment is contemplated, there are 2 important questions related to the UC natural history and safety:</a:t>
            </a:r>
            <a:endParaRPr lang="en-BE" sz="1400">
              <a:latin typeface="Verdana" panose="020B0604030504040204" pitchFamily="34" charset="0"/>
              <a:ea typeface="Verdana" panose="020B0604030504040204" pitchFamily="34" charset="0"/>
              <a:cs typeface="Verdana" panose="020B0604030504040204" pitchFamily="34" charset="0"/>
            </a:endParaRPr>
          </a:p>
        </p:txBody>
      </p:sp>
      <p:sp>
        <p:nvSpPr>
          <p:cNvPr id="9" name="Oval 8">
            <a:extLst>
              <a:ext uri="{FF2B5EF4-FFF2-40B4-BE49-F238E27FC236}">
                <a16:creationId xmlns:a16="http://schemas.microsoft.com/office/drawing/2014/main" id="{49CFCFDD-0FB5-7E4B-9BA3-5897AC2F348D}"/>
              </a:ext>
            </a:extLst>
          </p:cNvPr>
          <p:cNvSpPr/>
          <p:nvPr/>
        </p:nvSpPr>
        <p:spPr bwMode="auto">
          <a:xfrm>
            <a:off x="575860" y="2770395"/>
            <a:ext cx="273070" cy="273068"/>
          </a:xfrm>
          <a:prstGeom prst="ellipse">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050" b="1"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1</a:t>
            </a:r>
          </a:p>
        </p:txBody>
      </p:sp>
      <p:sp>
        <p:nvSpPr>
          <p:cNvPr id="10" name="TextBox 9">
            <a:extLst>
              <a:ext uri="{FF2B5EF4-FFF2-40B4-BE49-F238E27FC236}">
                <a16:creationId xmlns:a16="http://schemas.microsoft.com/office/drawing/2014/main" id="{048D4933-E40B-814C-A3E5-9F82E94E9089}"/>
              </a:ext>
            </a:extLst>
          </p:cNvPr>
          <p:cNvSpPr txBox="1"/>
          <p:nvPr/>
        </p:nvSpPr>
        <p:spPr>
          <a:xfrm>
            <a:off x="1241833" y="3348421"/>
            <a:ext cx="5492153" cy="276999"/>
          </a:xfrm>
          <a:prstGeom prst="rect">
            <a:avLst/>
          </a:prstGeom>
          <a:noFill/>
        </p:spPr>
        <p:txBody>
          <a:bodyPr wrap="square" lIns="0" rtlCol="0" anchor="ctr">
            <a:spAutoFit/>
          </a:bodyPr>
          <a:lstStyle/>
          <a:p>
            <a:r>
              <a:rPr lang="en-GB" sz="1200" b="1" dirty="0">
                <a:latin typeface="Verdana" panose="020B0604030504040204" pitchFamily="34" charset="0"/>
                <a:ea typeface="Verdana" panose="020B0604030504040204" pitchFamily="34" charset="0"/>
                <a:cs typeface="Verdana" panose="020B0604030504040204" pitchFamily="34" charset="0"/>
              </a:rPr>
              <a:t>Does the patient need second –line treatment?</a:t>
            </a:r>
            <a:endParaRPr lang="en-BE" sz="1200" b="1">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F672447D-B72C-5F4A-912E-7D2628A1C2B9}"/>
              </a:ext>
            </a:extLst>
          </p:cNvPr>
          <p:cNvSpPr txBox="1"/>
          <p:nvPr/>
        </p:nvSpPr>
        <p:spPr>
          <a:xfrm>
            <a:off x="1204663" y="3641739"/>
            <a:ext cx="5135336" cy="276999"/>
          </a:xfrm>
          <a:prstGeom prst="rect">
            <a:avLst/>
          </a:prstGeom>
          <a:noFill/>
        </p:spPr>
        <p:txBody>
          <a:bodyPr wrap="square" lIns="0" rtlCol="0" anchor="ctr">
            <a:spAutoFit/>
          </a:bodyPr>
          <a:lstStyle/>
          <a:p>
            <a:r>
              <a:rPr lang="en-GB" sz="1200">
                <a:latin typeface="Verdana" panose="020B0604030504040204" pitchFamily="34" charset="0"/>
                <a:ea typeface="Verdana" panose="020B0604030504040204" pitchFamily="34" charset="0"/>
                <a:cs typeface="Verdana" panose="020B0604030504040204" pitchFamily="34" charset="0"/>
              </a:rPr>
              <a:t>➔ UC has various disease activity profiles</a:t>
            </a:r>
          </a:p>
        </p:txBody>
      </p:sp>
      <p:sp>
        <p:nvSpPr>
          <p:cNvPr id="12" name="Oval 11">
            <a:extLst>
              <a:ext uri="{FF2B5EF4-FFF2-40B4-BE49-F238E27FC236}">
                <a16:creationId xmlns:a16="http://schemas.microsoft.com/office/drawing/2014/main" id="{ED4E90E4-843B-1845-85C7-53C668AACC25}"/>
              </a:ext>
            </a:extLst>
          </p:cNvPr>
          <p:cNvSpPr/>
          <p:nvPr/>
        </p:nvSpPr>
        <p:spPr bwMode="auto">
          <a:xfrm>
            <a:off x="575860" y="3362479"/>
            <a:ext cx="273070" cy="273068"/>
          </a:xfrm>
          <a:prstGeom prst="ellipse">
            <a:avLst/>
          </a:prstGeom>
          <a:solidFill>
            <a:schemeClr val="accent3">
              <a:lumMod val="75000"/>
            </a:schemeClr>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BE" sz="1050" b="1"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rPr>
              <a:t>2</a:t>
            </a:r>
          </a:p>
        </p:txBody>
      </p:sp>
      <p:sp>
        <p:nvSpPr>
          <p:cNvPr id="13" name="TextBox 12">
            <a:extLst>
              <a:ext uri="{FF2B5EF4-FFF2-40B4-BE49-F238E27FC236}">
                <a16:creationId xmlns:a16="http://schemas.microsoft.com/office/drawing/2014/main" id="{B7D137CF-3AC4-964E-9FDB-926D7CB2A657}"/>
              </a:ext>
            </a:extLst>
          </p:cNvPr>
          <p:cNvSpPr txBox="1"/>
          <p:nvPr/>
        </p:nvSpPr>
        <p:spPr>
          <a:xfrm>
            <a:off x="1245793" y="2751949"/>
            <a:ext cx="5492153" cy="276999"/>
          </a:xfrm>
          <a:prstGeom prst="rect">
            <a:avLst/>
          </a:prstGeom>
          <a:noFill/>
        </p:spPr>
        <p:txBody>
          <a:bodyPr wrap="square" lIns="0" rtlCol="0" anchor="ctr">
            <a:spAutoFit/>
          </a:bodyPr>
          <a:lstStyle/>
          <a:p>
            <a:r>
              <a:rPr lang="en-GB" sz="1200" b="1" dirty="0">
                <a:latin typeface="Verdana" panose="020B0604030504040204" pitchFamily="34" charset="0"/>
                <a:ea typeface="Verdana" panose="020B0604030504040204" pitchFamily="34" charset="0"/>
                <a:cs typeface="Verdana" panose="020B0604030504040204" pitchFamily="34" charset="0"/>
              </a:rPr>
              <a:t>What is the safest treatment available?</a:t>
            </a:r>
            <a:endParaRPr lang="en-BE" sz="1200" b="1">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556DAA94-38E0-6E4F-A625-04836D368E66}"/>
              </a:ext>
            </a:extLst>
          </p:cNvPr>
          <p:cNvSpPr txBox="1"/>
          <p:nvPr/>
        </p:nvSpPr>
        <p:spPr>
          <a:xfrm>
            <a:off x="1241833" y="3012021"/>
            <a:ext cx="5135336" cy="276999"/>
          </a:xfrm>
          <a:prstGeom prst="rect">
            <a:avLst/>
          </a:prstGeom>
          <a:noFill/>
        </p:spPr>
        <p:txBody>
          <a:bodyPr wrap="square" lIns="0" rtlCol="0" anchor="ctr">
            <a:spAutoFit/>
          </a:bodyPr>
          <a:lstStyle/>
          <a:p>
            <a:r>
              <a:rPr lang="en-GB" sz="1200">
                <a:latin typeface="Verdana" panose="020B0604030504040204" pitchFamily="34" charset="0"/>
                <a:ea typeface="Verdana" panose="020B0604030504040204" pitchFamily="34" charset="0"/>
                <a:cs typeface="Verdana" panose="020B0604030504040204" pitchFamily="34" charset="0"/>
              </a:rPr>
              <a:t>➔ The vast majority of UC patients have indolent disease</a:t>
            </a:r>
          </a:p>
        </p:txBody>
      </p:sp>
      <p:sp>
        <p:nvSpPr>
          <p:cNvPr id="15" name="TextBox 14">
            <a:extLst>
              <a:ext uri="{FF2B5EF4-FFF2-40B4-BE49-F238E27FC236}">
                <a16:creationId xmlns:a16="http://schemas.microsoft.com/office/drawing/2014/main" id="{73FA8E4E-F81F-480D-9D5B-E035E37EF823}"/>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8607575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85B482-441F-4141-9124-683AB1101BBD}"/>
              </a:ext>
            </a:extLst>
          </p:cNvPr>
          <p:cNvSpPr>
            <a:spLocks noGrp="1"/>
          </p:cNvSpPr>
          <p:nvPr>
            <p:ph type="title"/>
          </p:nvPr>
        </p:nvSpPr>
        <p:spPr/>
        <p:txBody>
          <a:bodyPr/>
          <a:lstStyle/>
          <a:p>
            <a:r>
              <a:rPr lang="en-US" dirty="0"/>
              <a:t>Ulcerative colitis disease course</a:t>
            </a:r>
            <a:endParaRPr lang="en-BE"/>
          </a:p>
        </p:txBody>
      </p:sp>
      <p:sp>
        <p:nvSpPr>
          <p:cNvPr id="6" name="Text Placeholder 5">
            <a:extLst>
              <a:ext uri="{FF2B5EF4-FFF2-40B4-BE49-F238E27FC236}">
                <a16:creationId xmlns:a16="http://schemas.microsoft.com/office/drawing/2014/main" id="{C969795F-6E67-0B4E-BBAA-7A885C5D097D}"/>
              </a:ext>
            </a:extLst>
          </p:cNvPr>
          <p:cNvSpPr>
            <a:spLocks noGrp="1"/>
          </p:cNvSpPr>
          <p:nvPr>
            <p:ph type="body" sz="quarter" idx="10"/>
          </p:nvPr>
        </p:nvSpPr>
        <p:spPr>
          <a:xfrm>
            <a:off x="454025" y="730661"/>
            <a:ext cx="8235950" cy="276999"/>
          </a:xfrm>
        </p:spPr>
        <p:txBody>
          <a:bodyPr/>
          <a:lstStyle/>
          <a:p>
            <a:r>
              <a:rPr lang="en-GB" sz="1800" dirty="0"/>
              <a:t>Data from IBSEN cohort (10 years)</a:t>
            </a:r>
            <a:r>
              <a:rPr lang="en-GB" sz="1800" baseline="30000" dirty="0"/>
              <a:t>1</a:t>
            </a:r>
          </a:p>
        </p:txBody>
      </p:sp>
      <p:sp>
        <p:nvSpPr>
          <p:cNvPr id="3" name="Slide Number Placeholder 2">
            <a:extLst>
              <a:ext uri="{FF2B5EF4-FFF2-40B4-BE49-F238E27FC236}">
                <a16:creationId xmlns:a16="http://schemas.microsoft.com/office/drawing/2014/main" id="{322475F0-7ABA-FA40-9B75-997DBF6C72BF}"/>
              </a:ext>
            </a:extLst>
          </p:cNvPr>
          <p:cNvSpPr>
            <a:spLocks noGrp="1"/>
          </p:cNvSpPr>
          <p:nvPr>
            <p:ph type="sldNum" sz="quarter" idx="4"/>
          </p:nvPr>
        </p:nvSpPr>
        <p:spPr/>
        <p:txBody>
          <a:bodyPr/>
          <a:lstStyle/>
          <a:p>
            <a:fld id="{AD816501-AAE5-214E-B100-00C3DC5F5E3F}" type="slidenum">
              <a:rPr lang="en-US" smtClean="0"/>
              <a:pPr/>
              <a:t>6</a:t>
            </a:fld>
            <a:endParaRPr lang="en-US" dirty="0"/>
          </a:p>
        </p:txBody>
      </p:sp>
      <p:sp>
        <p:nvSpPr>
          <p:cNvPr id="8" name="Text Placeholder 7">
            <a:extLst>
              <a:ext uri="{FF2B5EF4-FFF2-40B4-BE49-F238E27FC236}">
                <a16:creationId xmlns:a16="http://schemas.microsoft.com/office/drawing/2014/main" id="{C8D2BBCE-6BE5-D945-8FB1-E5D49EFBD73F}"/>
              </a:ext>
            </a:extLst>
          </p:cNvPr>
          <p:cNvSpPr>
            <a:spLocks noGrp="1"/>
          </p:cNvSpPr>
          <p:nvPr>
            <p:ph type="body" sz="quarter" idx="17"/>
          </p:nvPr>
        </p:nvSpPr>
        <p:spPr/>
        <p:txBody>
          <a:bodyPr/>
          <a:lstStyle/>
          <a:p>
            <a:r>
              <a:rPr lang="en-GB" baseline="30000"/>
              <a:t>1</a:t>
            </a:r>
            <a:r>
              <a:rPr lang="en-GB"/>
              <a:t> Solberg IC, et al. Scand J Gastroenterol 2009;44:431-40.</a:t>
            </a:r>
          </a:p>
        </p:txBody>
      </p:sp>
      <p:grpSp>
        <p:nvGrpSpPr>
          <p:cNvPr id="47" name="Gruppo 1">
            <a:extLst>
              <a:ext uri="{FF2B5EF4-FFF2-40B4-BE49-F238E27FC236}">
                <a16:creationId xmlns:a16="http://schemas.microsoft.com/office/drawing/2014/main" id="{92A6CAD2-9B4B-3B41-958F-0227296BEE0B}"/>
              </a:ext>
            </a:extLst>
          </p:cNvPr>
          <p:cNvGrpSpPr>
            <a:grpSpLocks/>
          </p:cNvGrpSpPr>
          <p:nvPr/>
        </p:nvGrpSpPr>
        <p:grpSpPr bwMode="auto">
          <a:xfrm>
            <a:off x="451446" y="1511145"/>
            <a:ext cx="7585053" cy="2694893"/>
            <a:chOff x="515023" y="1342899"/>
            <a:chExt cx="7988726" cy="2837550"/>
          </a:xfrm>
        </p:grpSpPr>
        <p:sp>
          <p:nvSpPr>
            <p:cNvPr id="48" name="Text Box 11">
              <a:extLst>
                <a:ext uri="{FF2B5EF4-FFF2-40B4-BE49-F238E27FC236}">
                  <a16:creationId xmlns:a16="http://schemas.microsoft.com/office/drawing/2014/main" id="{D56DE9D9-C115-3742-97D9-54EF0350C63A}"/>
                </a:ext>
              </a:extLst>
            </p:cNvPr>
            <p:cNvSpPr txBox="1">
              <a:spLocks noChangeArrowheads="1"/>
            </p:cNvSpPr>
            <p:nvPr/>
          </p:nvSpPr>
          <p:spPr bwMode="auto">
            <a:xfrm>
              <a:off x="860786" y="1342899"/>
              <a:ext cx="3827408" cy="1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685783" fontAlgn="base">
                <a:spcBef>
                  <a:spcPct val="0"/>
                </a:spcBef>
                <a:spcAft>
                  <a:spcPct val="0"/>
                </a:spcAft>
                <a:defRPr/>
              </a:pPr>
              <a:r>
                <a:rPr lang="en-GB" altLang="en-US" sz="1000" b="1" kern="0" dirty="0">
                  <a:solidFill>
                    <a:srgbClr val="000000"/>
                  </a:solidFill>
                  <a:latin typeface="Verdana"/>
                  <a:ea typeface="MS PGothic" panose="020B0600070205080204" pitchFamily="34" charset="-128"/>
                </a:rPr>
                <a:t>Remission or mild activity after initial high activity</a:t>
              </a:r>
            </a:p>
          </p:txBody>
        </p:sp>
        <p:sp>
          <p:nvSpPr>
            <p:cNvPr id="49" name="Text Box 16">
              <a:extLst>
                <a:ext uri="{FF2B5EF4-FFF2-40B4-BE49-F238E27FC236}">
                  <a16:creationId xmlns:a16="http://schemas.microsoft.com/office/drawing/2014/main" id="{3F1F0D94-354E-5E44-B2C8-5C5138757723}"/>
                </a:ext>
              </a:extLst>
            </p:cNvPr>
            <p:cNvSpPr txBox="1">
              <a:spLocks noChangeArrowheads="1"/>
            </p:cNvSpPr>
            <p:nvPr/>
          </p:nvSpPr>
          <p:spPr bwMode="auto">
            <a:xfrm>
              <a:off x="6218588" y="1349429"/>
              <a:ext cx="1505977" cy="1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685783" fontAlgn="base">
                <a:spcBef>
                  <a:spcPct val="0"/>
                </a:spcBef>
                <a:spcAft>
                  <a:spcPct val="0"/>
                </a:spcAft>
                <a:defRPr/>
              </a:pPr>
              <a:r>
                <a:rPr lang="en-GB" altLang="en-US" sz="1000" b="1" kern="0" dirty="0">
                  <a:solidFill>
                    <a:srgbClr val="000000"/>
                  </a:solidFill>
                  <a:latin typeface="Verdana"/>
                  <a:ea typeface="MS PGothic" panose="020B0600070205080204" pitchFamily="34" charset="-128"/>
                </a:rPr>
                <a:t>Increase in severity</a:t>
              </a:r>
            </a:p>
          </p:txBody>
        </p:sp>
        <p:sp>
          <p:nvSpPr>
            <p:cNvPr id="50" name="Text Box 21">
              <a:extLst>
                <a:ext uri="{FF2B5EF4-FFF2-40B4-BE49-F238E27FC236}">
                  <a16:creationId xmlns:a16="http://schemas.microsoft.com/office/drawing/2014/main" id="{D1A7C208-47BB-F049-A7C5-893BAC581EDA}"/>
                </a:ext>
              </a:extLst>
            </p:cNvPr>
            <p:cNvSpPr txBox="1">
              <a:spLocks noChangeArrowheads="1"/>
            </p:cNvSpPr>
            <p:nvPr/>
          </p:nvSpPr>
          <p:spPr bwMode="auto">
            <a:xfrm>
              <a:off x="1744619" y="2785981"/>
              <a:ext cx="2069873" cy="1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685783" fontAlgn="base">
                <a:spcBef>
                  <a:spcPct val="0"/>
                </a:spcBef>
                <a:spcAft>
                  <a:spcPct val="0"/>
                </a:spcAft>
                <a:defRPr/>
              </a:pPr>
              <a:r>
                <a:rPr lang="en-GB" altLang="en-US" sz="1000" b="1" kern="0" dirty="0">
                  <a:solidFill>
                    <a:srgbClr val="000000"/>
                  </a:solidFill>
                  <a:latin typeface="Verdana"/>
                  <a:ea typeface="MS PGothic" panose="020B0600070205080204" pitchFamily="34" charset="-128"/>
                </a:rPr>
                <a:t>Chronic continuous disease</a:t>
              </a:r>
            </a:p>
          </p:txBody>
        </p:sp>
        <p:grpSp>
          <p:nvGrpSpPr>
            <p:cNvPr id="51" name="Gruppo 7">
              <a:extLst>
                <a:ext uri="{FF2B5EF4-FFF2-40B4-BE49-F238E27FC236}">
                  <a16:creationId xmlns:a16="http://schemas.microsoft.com/office/drawing/2014/main" id="{C7796CD6-2E64-B945-AFB6-07E2E7897CEB}"/>
                </a:ext>
              </a:extLst>
            </p:cNvPr>
            <p:cNvGrpSpPr>
              <a:grpSpLocks/>
            </p:cNvGrpSpPr>
            <p:nvPr/>
          </p:nvGrpSpPr>
          <p:grpSpPr bwMode="auto">
            <a:xfrm>
              <a:off x="869600" y="4018063"/>
              <a:ext cx="3348633" cy="162386"/>
              <a:chOff x="869600" y="3841724"/>
              <a:chExt cx="3348633" cy="162386"/>
            </a:xfrm>
          </p:grpSpPr>
          <p:sp>
            <p:nvSpPr>
              <p:cNvPr id="83" name="Text Box 23">
                <a:extLst>
                  <a:ext uri="{FF2B5EF4-FFF2-40B4-BE49-F238E27FC236}">
                    <a16:creationId xmlns:a16="http://schemas.microsoft.com/office/drawing/2014/main" id="{3E499BE3-A2BD-1C4E-8069-0AD8893275D2}"/>
                  </a:ext>
                </a:extLst>
              </p:cNvPr>
              <p:cNvSpPr txBox="1">
                <a:spLocks noChangeArrowheads="1"/>
              </p:cNvSpPr>
              <p:nvPr/>
            </p:nvSpPr>
            <p:spPr bwMode="auto">
              <a:xfrm>
                <a:off x="869600" y="3841724"/>
                <a:ext cx="70910"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25" kern="0">
                    <a:solidFill>
                      <a:srgbClr val="2D2926"/>
                    </a:solidFill>
                    <a:latin typeface="Verdana"/>
                    <a:ea typeface="MS PGothic" panose="020B0600070205080204" pitchFamily="34" charset="-128"/>
                  </a:rPr>
                  <a:t>0</a:t>
                </a:r>
              </a:p>
            </p:txBody>
          </p:sp>
          <p:sp>
            <p:nvSpPr>
              <p:cNvPr id="84" name="Text Box 24">
                <a:extLst>
                  <a:ext uri="{FF2B5EF4-FFF2-40B4-BE49-F238E27FC236}">
                    <a16:creationId xmlns:a16="http://schemas.microsoft.com/office/drawing/2014/main" id="{0E4A4216-FADC-E848-841E-CCD76268066F}"/>
                  </a:ext>
                </a:extLst>
              </p:cNvPr>
              <p:cNvSpPr txBox="1">
                <a:spLocks noChangeArrowheads="1"/>
              </p:cNvSpPr>
              <p:nvPr/>
            </p:nvSpPr>
            <p:spPr bwMode="auto">
              <a:xfrm>
                <a:off x="3747193" y="3841724"/>
                <a:ext cx="471040" cy="1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2D2926"/>
                    </a:solidFill>
                    <a:latin typeface="Verdana"/>
                    <a:ea typeface="MS PGothic" panose="020B0600070205080204" pitchFamily="34" charset="-128"/>
                  </a:rPr>
                  <a:t>10 years</a:t>
                </a:r>
              </a:p>
            </p:txBody>
          </p:sp>
        </p:grpSp>
        <p:sp>
          <p:nvSpPr>
            <p:cNvPr id="52" name="Text Box 26">
              <a:extLst>
                <a:ext uri="{FF2B5EF4-FFF2-40B4-BE49-F238E27FC236}">
                  <a16:creationId xmlns:a16="http://schemas.microsoft.com/office/drawing/2014/main" id="{A7574612-FEE6-3643-86D8-90DB48E83328}"/>
                </a:ext>
              </a:extLst>
            </p:cNvPr>
            <p:cNvSpPr txBox="1">
              <a:spLocks noChangeArrowheads="1"/>
            </p:cNvSpPr>
            <p:nvPr/>
          </p:nvSpPr>
          <p:spPr bwMode="auto">
            <a:xfrm>
              <a:off x="6218588" y="2792506"/>
              <a:ext cx="2150912" cy="1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685783" fontAlgn="base">
                <a:spcBef>
                  <a:spcPct val="0"/>
                </a:spcBef>
                <a:spcAft>
                  <a:spcPct val="0"/>
                </a:spcAft>
                <a:defRPr/>
              </a:pPr>
              <a:r>
                <a:rPr lang="en-GB" altLang="en-US" sz="1000" b="1" kern="0" dirty="0">
                  <a:solidFill>
                    <a:srgbClr val="000000"/>
                  </a:solidFill>
                  <a:latin typeface="Verdana"/>
                  <a:ea typeface="MS PGothic" panose="020B0600070205080204" pitchFamily="34" charset="-128"/>
                </a:rPr>
                <a:t>Chronic intermittent disease</a:t>
              </a:r>
            </a:p>
          </p:txBody>
        </p:sp>
        <p:grpSp>
          <p:nvGrpSpPr>
            <p:cNvPr id="53" name="Gruppo 4">
              <a:extLst>
                <a:ext uri="{FF2B5EF4-FFF2-40B4-BE49-F238E27FC236}">
                  <a16:creationId xmlns:a16="http://schemas.microsoft.com/office/drawing/2014/main" id="{0DCB017B-5C18-BE4E-9BCD-677DB3CF22D8}"/>
                </a:ext>
              </a:extLst>
            </p:cNvPr>
            <p:cNvGrpSpPr>
              <a:grpSpLocks/>
            </p:cNvGrpSpPr>
            <p:nvPr/>
          </p:nvGrpSpPr>
          <p:grpSpPr bwMode="auto">
            <a:xfrm>
              <a:off x="896109" y="1603900"/>
              <a:ext cx="3276000" cy="972000"/>
              <a:chOff x="863600" y="1313777"/>
              <a:chExt cx="3398838" cy="1005123"/>
            </a:xfrm>
          </p:grpSpPr>
          <p:sp>
            <p:nvSpPr>
              <p:cNvPr id="81" name="Freeform 10">
                <a:extLst>
                  <a:ext uri="{FF2B5EF4-FFF2-40B4-BE49-F238E27FC236}">
                    <a16:creationId xmlns:a16="http://schemas.microsoft.com/office/drawing/2014/main" id="{E821EAD4-8591-694D-A5A6-4AD42CEE81F9}"/>
                  </a:ext>
                </a:extLst>
              </p:cNvPr>
              <p:cNvSpPr>
                <a:spLocks/>
              </p:cNvSpPr>
              <p:nvPr/>
            </p:nvSpPr>
            <p:spPr bwMode="auto">
              <a:xfrm>
                <a:off x="863104" y="1314388"/>
                <a:ext cx="3399387" cy="1003762"/>
              </a:xfrm>
              <a:custGeom>
                <a:avLst/>
                <a:gdLst>
                  <a:gd name="T0" fmla="*/ 0 w 2141"/>
                  <a:gd name="T1" fmla="*/ 0 h 938"/>
                  <a:gd name="T2" fmla="*/ 0 w 2141"/>
                  <a:gd name="T3" fmla="*/ 2147483647 h 938"/>
                  <a:gd name="T4" fmla="*/ 2147483647 w 2141"/>
                  <a:gd name="T5" fmla="*/ 2147483647 h 938"/>
                  <a:gd name="T6" fmla="*/ 0 60000 65536"/>
                  <a:gd name="T7" fmla="*/ 0 60000 65536"/>
                  <a:gd name="T8" fmla="*/ 0 60000 65536"/>
                  <a:gd name="T9" fmla="*/ 0 w 2141"/>
                  <a:gd name="T10" fmla="*/ 0 h 938"/>
                  <a:gd name="T11" fmla="*/ 2141 w 2141"/>
                  <a:gd name="T12" fmla="*/ 938 h 938"/>
                </a:gdLst>
                <a:ahLst/>
                <a:cxnLst>
                  <a:cxn ang="T6">
                    <a:pos x="T0" y="T1"/>
                  </a:cxn>
                  <a:cxn ang="T7">
                    <a:pos x="T2" y="T3"/>
                  </a:cxn>
                  <a:cxn ang="T8">
                    <a:pos x="T4" y="T5"/>
                  </a:cxn>
                </a:cxnLst>
                <a:rect l="T9" t="T10" r="T11" b="T12"/>
                <a:pathLst>
                  <a:path w="2141" h="938">
                    <a:moveTo>
                      <a:pt x="0" y="0"/>
                    </a:moveTo>
                    <a:lnTo>
                      <a:pt x="0" y="938"/>
                    </a:lnTo>
                    <a:lnTo>
                      <a:pt x="2141" y="938"/>
                    </a:lnTo>
                  </a:path>
                </a:pathLst>
              </a:custGeom>
              <a:noFill/>
              <a:ln w="31750">
                <a:solidFill>
                  <a:sysClr val="window" lastClr="FFFFFF">
                    <a:lumMod val="65000"/>
                  </a:sysClr>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pPr defTabSz="685783">
                  <a:defRPr/>
                </a:pPr>
                <a:endParaRPr lang="it-IT" sz="1013" kern="0">
                  <a:solidFill>
                    <a:srgbClr val="000000"/>
                  </a:solidFill>
                  <a:latin typeface="Verdana"/>
                </a:endParaRPr>
              </a:p>
            </p:txBody>
          </p:sp>
          <p:sp>
            <p:nvSpPr>
              <p:cNvPr id="82" name="Freeform 30">
                <a:extLst>
                  <a:ext uri="{FF2B5EF4-FFF2-40B4-BE49-F238E27FC236}">
                    <a16:creationId xmlns:a16="http://schemas.microsoft.com/office/drawing/2014/main" id="{26016224-7656-C349-A404-09F853A8706E}"/>
                  </a:ext>
                </a:extLst>
              </p:cNvPr>
              <p:cNvSpPr>
                <a:spLocks/>
              </p:cNvSpPr>
              <p:nvPr/>
            </p:nvSpPr>
            <p:spPr bwMode="auto">
              <a:xfrm>
                <a:off x="907496" y="1350114"/>
                <a:ext cx="2883759" cy="952723"/>
              </a:xfrm>
              <a:custGeom>
                <a:avLst/>
                <a:gdLst>
                  <a:gd name="T0" fmla="*/ 0 w 1816"/>
                  <a:gd name="T1" fmla="*/ 2147483647 h 802"/>
                  <a:gd name="T2" fmla="*/ 2147483647 w 1816"/>
                  <a:gd name="T3" fmla="*/ 2147483647 h 802"/>
                  <a:gd name="T4" fmla="*/ 2147483647 w 1816"/>
                  <a:gd name="T5" fmla="*/ 2147483647 h 802"/>
                  <a:gd name="T6" fmla="*/ 2147483647 w 1816"/>
                  <a:gd name="T7" fmla="*/ 2147483647 h 802"/>
                  <a:gd name="T8" fmla="*/ 2147483647 w 1816"/>
                  <a:gd name="T9" fmla="*/ 2147483647 h 802"/>
                  <a:gd name="T10" fmla="*/ 2147483647 w 1816"/>
                  <a:gd name="T11" fmla="*/ 2147483647 h 802"/>
                  <a:gd name="T12" fmla="*/ 2147483647 w 1816"/>
                  <a:gd name="T13" fmla="*/ 2147483647 h 802"/>
                  <a:gd name="T14" fmla="*/ 2147483647 w 1816"/>
                  <a:gd name="T15" fmla="*/ 2147483647 h 802"/>
                  <a:gd name="T16" fmla="*/ 2147483647 w 1816"/>
                  <a:gd name="T17" fmla="*/ 2147483647 h 802"/>
                  <a:gd name="T18" fmla="*/ 2147483647 w 1816"/>
                  <a:gd name="T19" fmla="*/ 0 h 802"/>
                  <a:gd name="T20" fmla="*/ 2147483647 w 1816"/>
                  <a:gd name="T21" fmla="*/ 2147483647 h 802"/>
                  <a:gd name="T22" fmla="*/ 2147483647 w 1816"/>
                  <a:gd name="T23" fmla="*/ 2147483647 h 802"/>
                  <a:gd name="T24" fmla="*/ 2147483647 w 1816"/>
                  <a:gd name="T25" fmla="*/ 2147483647 h 802"/>
                  <a:gd name="T26" fmla="*/ 2147483647 w 1816"/>
                  <a:gd name="T27" fmla="*/ 2147483647 h 802"/>
                  <a:gd name="T28" fmla="*/ 2147483647 w 1816"/>
                  <a:gd name="T29" fmla="*/ 2147483647 h 802"/>
                  <a:gd name="T30" fmla="*/ 2147483647 w 1816"/>
                  <a:gd name="T31" fmla="*/ 2147483647 h 802"/>
                  <a:gd name="T32" fmla="*/ 2147483647 w 1816"/>
                  <a:gd name="T33" fmla="*/ 2147483647 h 802"/>
                  <a:gd name="T34" fmla="*/ 2147483647 w 1816"/>
                  <a:gd name="T35" fmla="*/ 2147483647 h 802"/>
                  <a:gd name="T36" fmla="*/ 2147483647 w 1816"/>
                  <a:gd name="T37" fmla="*/ 2147483647 h 802"/>
                  <a:gd name="T38" fmla="*/ 2147483647 w 1816"/>
                  <a:gd name="T39" fmla="*/ 2147483647 h 802"/>
                  <a:gd name="T40" fmla="*/ 2147483647 w 1816"/>
                  <a:gd name="T41" fmla="*/ 2147483647 h 802"/>
                  <a:gd name="T42" fmla="*/ 2147483647 w 1816"/>
                  <a:gd name="T43" fmla="*/ 2147483647 h 802"/>
                  <a:gd name="T44" fmla="*/ 2147483647 w 1816"/>
                  <a:gd name="T45" fmla="*/ 2147483647 h 802"/>
                  <a:gd name="T46" fmla="*/ 2147483647 w 1816"/>
                  <a:gd name="T47" fmla="*/ 2147483647 h 802"/>
                  <a:gd name="T48" fmla="*/ 2147483647 w 1816"/>
                  <a:gd name="T49" fmla="*/ 2147483647 h 802"/>
                  <a:gd name="T50" fmla="*/ 2147483647 w 1816"/>
                  <a:gd name="T51" fmla="*/ 2147483647 h 802"/>
                  <a:gd name="T52" fmla="*/ 2147483647 w 1816"/>
                  <a:gd name="T53" fmla="*/ 2147483647 h 802"/>
                  <a:gd name="T54" fmla="*/ 2147483647 w 1816"/>
                  <a:gd name="T55" fmla="*/ 2147483647 h 802"/>
                  <a:gd name="T56" fmla="*/ 2147483647 w 1816"/>
                  <a:gd name="T57" fmla="*/ 2147483647 h 802"/>
                  <a:gd name="T58" fmla="*/ 2147483647 w 1816"/>
                  <a:gd name="T59" fmla="*/ 2147483647 h 802"/>
                  <a:gd name="T60" fmla="*/ 2147483647 w 1816"/>
                  <a:gd name="T61" fmla="*/ 2147483647 h 802"/>
                  <a:gd name="T62" fmla="*/ 2147483647 w 1816"/>
                  <a:gd name="T63" fmla="*/ 2147483647 h 802"/>
                  <a:gd name="T64" fmla="*/ 2147483647 w 1816"/>
                  <a:gd name="T65" fmla="*/ 2147483647 h 802"/>
                  <a:gd name="T66" fmla="*/ 2147483647 w 1816"/>
                  <a:gd name="T67" fmla="*/ 2147483647 h 802"/>
                  <a:gd name="T68" fmla="*/ 2147483647 w 1816"/>
                  <a:gd name="T69" fmla="*/ 2147483647 h 802"/>
                  <a:gd name="T70" fmla="*/ 2147483647 w 1816"/>
                  <a:gd name="T71" fmla="*/ 2147483647 h 802"/>
                  <a:gd name="T72" fmla="*/ 2147483647 w 1816"/>
                  <a:gd name="T73" fmla="*/ 2147483647 h 802"/>
                  <a:gd name="T74" fmla="*/ 2147483647 w 1816"/>
                  <a:gd name="T75" fmla="*/ 2147483647 h 802"/>
                  <a:gd name="T76" fmla="*/ 2147483647 w 1816"/>
                  <a:gd name="T77" fmla="*/ 2147483647 h 802"/>
                  <a:gd name="T78" fmla="*/ 2147483647 w 1816"/>
                  <a:gd name="T79" fmla="*/ 2147483647 h 802"/>
                  <a:gd name="T80" fmla="*/ 2147483647 w 1816"/>
                  <a:gd name="T81" fmla="*/ 2147483647 h 802"/>
                  <a:gd name="T82" fmla="*/ 2147483647 w 1816"/>
                  <a:gd name="T83" fmla="*/ 2147483647 h 802"/>
                  <a:gd name="T84" fmla="*/ 2147483647 w 1816"/>
                  <a:gd name="T85" fmla="*/ 2147483647 h 802"/>
                  <a:gd name="T86" fmla="*/ 2147483647 w 1816"/>
                  <a:gd name="T87" fmla="*/ 2147483647 h 802"/>
                  <a:gd name="T88" fmla="*/ 2147483647 w 1816"/>
                  <a:gd name="T89" fmla="*/ 2147483647 h 802"/>
                  <a:gd name="T90" fmla="*/ 2147483647 w 1816"/>
                  <a:gd name="T91" fmla="*/ 2147483647 h 802"/>
                  <a:gd name="T92" fmla="*/ 2147483647 w 1816"/>
                  <a:gd name="T93" fmla="*/ 2147483647 h 802"/>
                  <a:gd name="T94" fmla="*/ 2147483647 w 1816"/>
                  <a:gd name="T95" fmla="*/ 2147483647 h 802"/>
                  <a:gd name="T96" fmla="*/ 2147483647 w 1816"/>
                  <a:gd name="T97" fmla="*/ 2147483647 h 802"/>
                  <a:gd name="T98" fmla="*/ 2147483647 w 1816"/>
                  <a:gd name="T99" fmla="*/ 2147483647 h 802"/>
                  <a:gd name="T100" fmla="*/ 2147483647 w 1816"/>
                  <a:gd name="T101" fmla="*/ 2147483647 h 802"/>
                  <a:gd name="T102" fmla="*/ 2147483647 w 1816"/>
                  <a:gd name="T103" fmla="*/ 2147483647 h 802"/>
                  <a:gd name="T104" fmla="*/ 2147483647 w 1816"/>
                  <a:gd name="T105" fmla="*/ 2147483647 h 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6"/>
                  <a:gd name="T160" fmla="*/ 0 h 802"/>
                  <a:gd name="T161" fmla="*/ 1816 w 1816"/>
                  <a:gd name="T162" fmla="*/ 802 h 8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6" h="802">
                    <a:moveTo>
                      <a:pt x="0" y="798"/>
                    </a:moveTo>
                    <a:lnTo>
                      <a:pt x="48" y="576"/>
                    </a:lnTo>
                    <a:lnTo>
                      <a:pt x="96" y="374"/>
                    </a:lnTo>
                    <a:lnTo>
                      <a:pt x="140" y="216"/>
                    </a:lnTo>
                    <a:lnTo>
                      <a:pt x="176" y="114"/>
                    </a:lnTo>
                    <a:lnTo>
                      <a:pt x="194" y="76"/>
                    </a:lnTo>
                    <a:lnTo>
                      <a:pt x="212" y="44"/>
                    </a:lnTo>
                    <a:lnTo>
                      <a:pt x="230" y="22"/>
                    </a:lnTo>
                    <a:lnTo>
                      <a:pt x="248" y="6"/>
                    </a:lnTo>
                    <a:lnTo>
                      <a:pt x="268" y="0"/>
                    </a:lnTo>
                    <a:lnTo>
                      <a:pt x="282" y="8"/>
                    </a:lnTo>
                    <a:lnTo>
                      <a:pt x="302" y="28"/>
                    </a:lnTo>
                    <a:lnTo>
                      <a:pt x="336" y="84"/>
                    </a:lnTo>
                    <a:lnTo>
                      <a:pt x="368" y="156"/>
                    </a:lnTo>
                    <a:lnTo>
                      <a:pt x="438" y="364"/>
                    </a:lnTo>
                    <a:lnTo>
                      <a:pt x="540" y="706"/>
                    </a:lnTo>
                    <a:lnTo>
                      <a:pt x="558" y="758"/>
                    </a:lnTo>
                    <a:lnTo>
                      <a:pt x="574" y="784"/>
                    </a:lnTo>
                    <a:lnTo>
                      <a:pt x="588" y="796"/>
                    </a:lnTo>
                    <a:lnTo>
                      <a:pt x="612" y="800"/>
                    </a:lnTo>
                    <a:lnTo>
                      <a:pt x="636" y="796"/>
                    </a:lnTo>
                    <a:lnTo>
                      <a:pt x="662" y="774"/>
                    </a:lnTo>
                    <a:lnTo>
                      <a:pt x="688" y="748"/>
                    </a:lnTo>
                    <a:lnTo>
                      <a:pt x="720" y="728"/>
                    </a:lnTo>
                    <a:lnTo>
                      <a:pt x="756" y="714"/>
                    </a:lnTo>
                    <a:lnTo>
                      <a:pt x="796" y="712"/>
                    </a:lnTo>
                    <a:lnTo>
                      <a:pt x="838" y="720"/>
                    </a:lnTo>
                    <a:lnTo>
                      <a:pt x="880" y="738"/>
                    </a:lnTo>
                    <a:lnTo>
                      <a:pt x="908" y="764"/>
                    </a:lnTo>
                    <a:lnTo>
                      <a:pt x="940" y="790"/>
                    </a:lnTo>
                    <a:lnTo>
                      <a:pt x="980" y="802"/>
                    </a:lnTo>
                    <a:lnTo>
                      <a:pt x="1042" y="800"/>
                    </a:lnTo>
                    <a:lnTo>
                      <a:pt x="1134" y="794"/>
                    </a:lnTo>
                    <a:lnTo>
                      <a:pt x="1174" y="780"/>
                    </a:lnTo>
                    <a:lnTo>
                      <a:pt x="1204" y="762"/>
                    </a:lnTo>
                    <a:lnTo>
                      <a:pt x="1236" y="752"/>
                    </a:lnTo>
                    <a:lnTo>
                      <a:pt x="1262" y="756"/>
                    </a:lnTo>
                    <a:lnTo>
                      <a:pt x="1296" y="776"/>
                    </a:lnTo>
                    <a:lnTo>
                      <a:pt x="1328" y="780"/>
                    </a:lnTo>
                    <a:lnTo>
                      <a:pt x="1368" y="772"/>
                    </a:lnTo>
                    <a:lnTo>
                      <a:pt x="1394" y="748"/>
                    </a:lnTo>
                    <a:lnTo>
                      <a:pt x="1414" y="734"/>
                    </a:lnTo>
                    <a:lnTo>
                      <a:pt x="1444" y="724"/>
                    </a:lnTo>
                    <a:lnTo>
                      <a:pt x="1476" y="722"/>
                    </a:lnTo>
                    <a:lnTo>
                      <a:pt x="1518" y="730"/>
                    </a:lnTo>
                    <a:lnTo>
                      <a:pt x="1556" y="754"/>
                    </a:lnTo>
                    <a:lnTo>
                      <a:pt x="1590" y="778"/>
                    </a:lnTo>
                    <a:lnTo>
                      <a:pt x="1632" y="792"/>
                    </a:lnTo>
                    <a:lnTo>
                      <a:pt x="1676" y="796"/>
                    </a:lnTo>
                    <a:lnTo>
                      <a:pt x="1724" y="788"/>
                    </a:lnTo>
                    <a:lnTo>
                      <a:pt x="1756" y="776"/>
                    </a:lnTo>
                    <a:lnTo>
                      <a:pt x="1782" y="768"/>
                    </a:lnTo>
                    <a:lnTo>
                      <a:pt x="1816" y="780"/>
                    </a:lnTo>
                  </a:path>
                </a:pathLst>
              </a:custGeom>
              <a:solidFill>
                <a:srgbClr val="FFFFFF"/>
              </a:solidFill>
              <a:ln w="38100" cap="rnd">
                <a:solidFill>
                  <a:srgbClr val="1F497D">
                    <a:lumMod val="75000"/>
                  </a:srgbClr>
                </a:solidFill>
                <a:round/>
                <a:headEnd/>
                <a:tailEnd/>
              </a:ln>
              <a:effectLst/>
            </p:spPr>
            <p:txBody>
              <a:bodyPr/>
              <a:lstStyle/>
              <a:p>
                <a:pPr defTabSz="685783">
                  <a:defRPr/>
                </a:pPr>
                <a:endParaRPr lang="en-GB" sz="1013" kern="0">
                  <a:solidFill>
                    <a:srgbClr val="2D2926"/>
                  </a:solidFill>
                  <a:latin typeface="Verdana"/>
                </a:endParaRPr>
              </a:p>
            </p:txBody>
          </p:sp>
        </p:grpSp>
        <p:grpSp>
          <p:nvGrpSpPr>
            <p:cNvPr id="54" name="Gruppo 5">
              <a:extLst>
                <a:ext uri="{FF2B5EF4-FFF2-40B4-BE49-F238E27FC236}">
                  <a16:creationId xmlns:a16="http://schemas.microsoft.com/office/drawing/2014/main" id="{82FD6FA2-99AC-DC43-A4CD-5D6EA4CC509E}"/>
                </a:ext>
              </a:extLst>
            </p:cNvPr>
            <p:cNvGrpSpPr>
              <a:grpSpLocks/>
            </p:cNvGrpSpPr>
            <p:nvPr/>
          </p:nvGrpSpPr>
          <p:grpSpPr bwMode="auto">
            <a:xfrm>
              <a:off x="5184246" y="1591330"/>
              <a:ext cx="3276529" cy="972329"/>
              <a:chOff x="4750840" y="1279570"/>
              <a:chExt cx="3399386" cy="1005463"/>
            </a:xfrm>
          </p:grpSpPr>
          <p:sp>
            <p:nvSpPr>
              <p:cNvPr id="79" name="Freeform 15">
                <a:extLst>
                  <a:ext uri="{FF2B5EF4-FFF2-40B4-BE49-F238E27FC236}">
                    <a16:creationId xmlns:a16="http://schemas.microsoft.com/office/drawing/2014/main" id="{13912849-D435-BF49-AF49-1320F1AF358D}"/>
                  </a:ext>
                </a:extLst>
              </p:cNvPr>
              <p:cNvSpPr>
                <a:spLocks/>
              </p:cNvSpPr>
              <p:nvPr/>
            </p:nvSpPr>
            <p:spPr bwMode="auto">
              <a:xfrm>
                <a:off x="4750840" y="1279569"/>
                <a:ext cx="3399386" cy="1005463"/>
              </a:xfrm>
              <a:custGeom>
                <a:avLst/>
                <a:gdLst>
                  <a:gd name="T0" fmla="*/ 0 w 2141"/>
                  <a:gd name="T1" fmla="*/ 0 h 938"/>
                  <a:gd name="T2" fmla="*/ 0 w 2141"/>
                  <a:gd name="T3" fmla="*/ 2147483647 h 938"/>
                  <a:gd name="T4" fmla="*/ 2147483647 w 2141"/>
                  <a:gd name="T5" fmla="*/ 2147483647 h 938"/>
                  <a:gd name="T6" fmla="*/ 0 60000 65536"/>
                  <a:gd name="T7" fmla="*/ 0 60000 65536"/>
                  <a:gd name="T8" fmla="*/ 0 60000 65536"/>
                  <a:gd name="T9" fmla="*/ 0 w 2141"/>
                  <a:gd name="T10" fmla="*/ 0 h 938"/>
                  <a:gd name="T11" fmla="*/ 2141 w 2141"/>
                  <a:gd name="T12" fmla="*/ 938 h 938"/>
                </a:gdLst>
                <a:ahLst/>
                <a:cxnLst>
                  <a:cxn ang="T6">
                    <a:pos x="T0" y="T1"/>
                  </a:cxn>
                  <a:cxn ang="T7">
                    <a:pos x="T2" y="T3"/>
                  </a:cxn>
                  <a:cxn ang="T8">
                    <a:pos x="T4" y="T5"/>
                  </a:cxn>
                </a:cxnLst>
                <a:rect l="T9" t="T10" r="T11" b="T12"/>
                <a:pathLst>
                  <a:path w="2141" h="938">
                    <a:moveTo>
                      <a:pt x="0" y="0"/>
                    </a:moveTo>
                    <a:lnTo>
                      <a:pt x="0" y="938"/>
                    </a:lnTo>
                    <a:lnTo>
                      <a:pt x="2141" y="938"/>
                    </a:lnTo>
                  </a:path>
                </a:pathLst>
              </a:custGeom>
              <a:noFill/>
              <a:ln w="31750">
                <a:solidFill>
                  <a:sysClr val="window" lastClr="FFFFFF">
                    <a:lumMod val="65000"/>
                  </a:sysClr>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pPr defTabSz="685783">
                  <a:defRPr/>
                </a:pPr>
                <a:endParaRPr lang="it-IT" sz="1013" kern="0">
                  <a:solidFill>
                    <a:srgbClr val="000000"/>
                  </a:solidFill>
                  <a:latin typeface="Verdana"/>
                </a:endParaRPr>
              </a:p>
            </p:txBody>
          </p:sp>
          <p:sp>
            <p:nvSpPr>
              <p:cNvPr id="80" name="Freeform 31">
                <a:extLst>
                  <a:ext uri="{FF2B5EF4-FFF2-40B4-BE49-F238E27FC236}">
                    <a16:creationId xmlns:a16="http://schemas.microsoft.com/office/drawing/2014/main" id="{8ED404DC-E74F-7D4E-B6B6-044C0EEC1D0D}"/>
                  </a:ext>
                </a:extLst>
              </p:cNvPr>
              <p:cNvSpPr>
                <a:spLocks/>
              </p:cNvSpPr>
              <p:nvPr/>
            </p:nvSpPr>
            <p:spPr bwMode="auto">
              <a:xfrm>
                <a:off x="4788402" y="1364634"/>
                <a:ext cx="2844488" cy="894880"/>
              </a:xfrm>
              <a:custGeom>
                <a:avLst/>
                <a:gdLst>
                  <a:gd name="T0" fmla="*/ 0 w 1792"/>
                  <a:gd name="T1" fmla="*/ 2147483647 h 752"/>
                  <a:gd name="T2" fmla="*/ 2147483647 w 1792"/>
                  <a:gd name="T3" fmla="*/ 2147483647 h 752"/>
                  <a:gd name="T4" fmla="*/ 2147483647 w 1792"/>
                  <a:gd name="T5" fmla="*/ 2147483647 h 752"/>
                  <a:gd name="T6" fmla="*/ 2147483647 w 1792"/>
                  <a:gd name="T7" fmla="*/ 2147483647 h 752"/>
                  <a:gd name="T8" fmla="*/ 2147483647 w 1792"/>
                  <a:gd name="T9" fmla="*/ 2147483647 h 752"/>
                  <a:gd name="T10" fmla="*/ 2147483647 w 1792"/>
                  <a:gd name="T11" fmla="*/ 2147483647 h 752"/>
                  <a:gd name="T12" fmla="*/ 2147483647 w 1792"/>
                  <a:gd name="T13" fmla="*/ 2147483647 h 752"/>
                  <a:gd name="T14" fmla="*/ 2147483647 w 1792"/>
                  <a:gd name="T15" fmla="*/ 2147483647 h 752"/>
                  <a:gd name="T16" fmla="*/ 2147483647 w 1792"/>
                  <a:gd name="T17" fmla="*/ 2147483647 h 752"/>
                  <a:gd name="T18" fmla="*/ 2147483647 w 1792"/>
                  <a:gd name="T19" fmla="*/ 2147483647 h 752"/>
                  <a:gd name="T20" fmla="*/ 2147483647 w 1792"/>
                  <a:gd name="T21" fmla="*/ 2147483647 h 752"/>
                  <a:gd name="T22" fmla="*/ 2147483647 w 1792"/>
                  <a:gd name="T23" fmla="*/ 2147483647 h 752"/>
                  <a:gd name="T24" fmla="*/ 2147483647 w 1792"/>
                  <a:gd name="T25" fmla="*/ 2147483647 h 752"/>
                  <a:gd name="T26" fmla="*/ 2147483647 w 1792"/>
                  <a:gd name="T27" fmla="*/ 2147483647 h 752"/>
                  <a:gd name="T28" fmla="*/ 2147483647 w 1792"/>
                  <a:gd name="T29" fmla="*/ 2147483647 h 752"/>
                  <a:gd name="T30" fmla="*/ 2147483647 w 1792"/>
                  <a:gd name="T31" fmla="*/ 2147483647 h 752"/>
                  <a:gd name="T32" fmla="*/ 2147483647 w 1792"/>
                  <a:gd name="T33" fmla="*/ 2147483647 h 752"/>
                  <a:gd name="T34" fmla="*/ 2147483647 w 1792"/>
                  <a:gd name="T35" fmla="*/ 2147483647 h 752"/>
                  <a:gd name="T36" fmla="*/ 2147483647 w 1792"/>
                  <a:gd name="T37" fmla="*/ 2147483647 h 752"/>
                  <a:gd name="T38" fmla="*/ 2147483647 w 1792"/>
                  <a:gd name="T39" fmla="*/ 2147483647 h 752"/>
                  <a:gd name="T40" fmla="*/ 2147483647 w 1792"/>
                  <a:gd name="T41" fmla="*/ 2147483647 h 752"/>
                  <a:gd name="T42" fmla="*/ 2147483647 w 1792"/>
                  <a:gd name="T43" fmla="*/ 2147483647 h 752"/>
                  <a:gd name="T44" fmla="*/ 2147483647 w 1792"/>
                  <a:gd name="T45" fmla="*/ 2147483647 h 752"/>
                  <a:gd name="T46" fmla="*/ 2147483647 w 1792"/>
                  <a:gd name="T47" fmla="*/ 2147483647 h 752"/>
                  <a:gd name="T48" fmla="*/ 2147483647 w 1792"/>
                  <a:gd name="T49" fmla="*/ 2147483647 h 752"/>
                  <a:gd name="T50" fmla="*/ 2147483647 w 1792"/>
                  <a:gd name="T51" fmla="*/ 2147483647 h 752"/>
                  <a:gd name="T52" fmla="*/ 2147483647 w 1792"/>
                  <a:gd name="T53" fmla="*/ 2147483647 h 752"/>
                  <a:gd name="T54" fmla="*/ 2147483647 w 1792"/>
                  <a:gd name="T55" fmla="*/ 2147483647 h 752"/>
                  <a:gd name="T56" fmla="*/ 2147483647 w 1792"/>
                  <a:gd name="T57" fmla="*/ 2147483647 h 752"/>
                  <a:gd name="T58" fmla="*/ 2147483647 w 1792"/>
                  <a:gd name="T59" fmla="*/ 2147483647 h 752"/>
                  <a:gd name="T60" fmla="*/ 2147483647 w 1792"/>
                  <a:gd name="T61" fmla="*/ 2147483647 h 752"/>
                  <a:gd name="T62" fmla="*/ 2147483647 w 1792"/>
                  <a:gd name="T63" fmla="*/ 2147483647 h 752"/>
                  <a:gd name="T64" fmla="*/ 2147483647 w 1792"/>
                  <a:gd name="T65" fmla="*/ 2147483647 h 752"/>
                  <a:gd name="T66" fmla="*/ 2147483647 w 1792"/>
                  <a:gd name="T67" fmla="*/ 2147483647 h 752"/>
                  <a:gd name="T68" fmla="*/ 2147483647 w 1792"/>
                  <a:gd name="T69" fmla="*/ 2147483647 h 752"/>
                  <a:gd name="T70" fmla="*/ 2147483647 w 1792"/>
                  <a:gd name="T71" fmla="*/ 2147483647 h 752"/>
                  <a:gd name="T72" fmla="*/ 2147483647 w 1792"/>
                  <a:gd name="T73" fmla="*/ 2147483647 h 752"/>
                  <a:gd name="T74" fmla="*/ 2147483647 w 1792"/>
                  <a:gd name="T75" fmla="*/ 2147483647 h 752"/>
                  <a:gd name="T76" fmla="*/ 2147483647 w 1792"/>
                  <a:gd name="T77" fmla="*/ 2147483647 h 752"/>
                  <a:gd name="T78" fmla="*/ 2147483647 w 1792"/>
                  <a:gd name="T79" fmla="*/ 2147483647 h 752"/>
                  <a:gd name="T80" fmla="*/ 2147483647 w 1792"/>
                  <a:gd name="T81" fmla="*/ 0 h 752"/>
                  <a:gd name="T82" fmla="*/ 2147483647 w 1792"/>
                  <a:gd name="T83" fmla="*/ 0 h 7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2"/>
                  <a:gd name="T127" fmla="*/ 0 h 752"/>
                  <a:gd name="T128" fmla="*/ 1792 w 1792"/>
                  <a:gd name="T129" fmla="*/ 752 h 7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2" h="752">
                    <a:moveTo>
                      <a:pt x="0" y="722"/>
                    </a:moveTo>
                    <a:lnTo>
                      <a:pt x="24" y="668"/>
                    </a:lnTo>
                    <a:lnTo>
                      <a:pt x="42" y="634"/>
                    </a:lnTo>
                    <a:lnTo>
                      <a:pt x="58" y="618"/>
                    </a:lnTo>
                    <a:lnTo>
                      <a:pt x="76" y="608"/>
                    </a:lnTo>
                    <a:lnTo>
                      <a:pt x="94" y="608"/>
                    </a:lnTo>
                    <a:lnTo>
                      <a:pt x="112" y="622"/>
                    </a:lnTo>
                    <a:lnTo>
                      <a:pt x="140" y="662"/>
                    </a:lnTo>
                    <a:lnTo>
                      <a:pt x="172" y="702"/>
                    </a:lnTo>
                    <a:lnTo>
                      <a:pt x="196" y="722"/>
                    </a:lnTo>
                    <a:lnTo>
                      <a:pt x="222" y="730"/>
                    </a:lnTo>
                    <a:lnTo>
                      <a:pt x="248" y="722"/>
                    </a:lnTo>
                    <a:lnTo>
                      <a:pt x="294" y="692"/>
                    </a:lnTo>
                    <a:lnTo>
                      <a:pt x="338" y="660"/>
                    </a:lnTo>
                    <a:lnTo>
                      <a:pt x="360" y="650"/>
                    </a:lnTo>
                    <a:lnTo>
                      <a:pt x="382" y="646"/>
                    </a:lnTo>
                    <a:lnTo>
                      <a:pt x="404" y="656"/>
                    </a:lnTo>
                    <a:lnTo>
                      <a:pt x="434" y="688"/>
                    </a:lnTo>
                    <a:lnTo>
                      <a:pt x="460" y="714"/>
                    </a:lnTo>
                    <a:lnTo>
                      <a:pt x="482" y="728"/>
                    </a:lnTo>
                    <a:lnTo>
                      <a:pt x="516" y="730"/>
                    </a:lnTo>
                    <a:lnTo>
                      <a:pt x="562" y="708"/>
                    </a:lnTo>
                    <a:lnTo>
                      <a:pt x="676" y="638"/>
                    </a:lnTo>
                    <a:lnTo>
                      <a:pt x="710" y="618"/>
                    </a:lnTo>
                    <a:lnTo>
                      <a:pt x="742" y="608"/>
                    </a:lnTo>
                    <a:lnTo>
                      <a:pt x="766" y="608"/>
                    </a:lnTo>
                    <a:lnTo>
                      <a:pt x="790" y="622"/>
                    </a:lnTo>
                    <a:lnTo>
                      <a:pt x="812" y="670"/>
                    </a:lnTo>
                    <a:lnTo>
                      <a:pt x="832" y="716"/>
                    </a:lnTo>
                    <a:lnTo>
                      <a:pt x="850" y="742"/>
                    </a:lnTo>
                    <a:lnTo>
                      <a:pt x="870" y="752"/>
                    </a:lnTo>
                    <a:lnTo>
                      <a:pt x="898" y="748"/>
                    </a:lnTo>
                    <a:lnTo>
                      <a:pt x="936" y="722"/>
                    </a:lnTo>
                    <a:lnTo>
                      <a:pt x="1028" y="614"/>
                    </a:lnTo>
                    <a:lnTo>
                      <a:pt x="1150" y="444"/>
                    </a:lnTo>
                    <a:lnTo>
                      <a:pt x="1272" y="256"/>
                    </a:lnTo>
                    <a:lnTo>
                      <a:pt x="1388" y="86"/>
                    </a:lnTo>
                    <a:lnTo>
                      <a:pt x="1424" y="38"/>
                    </a:lnTo>
                    <a:lnTo>
                      <a:pt x="1450" y="20"/>
                    </a:lnTo>
                    <a:lnTo>
                      <a:pt x="1494" y="10"/>
                    </a:lnTo>
                    <a:lnTo>
                      <a:pt x="1578" y="0"/>
                    </a:lnTo>
                    <a:lnTo>
                      <a:pt x="1792" y="0"/>
                    </a:lnTo>
                  </a:path>
                </a:pathLst>
              </a:custGeom>
              <a:noFill/>
              <a:ln w="38100" cap="rnd">
                <a:solidFill>
                  <a:srgbClr val="F67744"/>
                </a:solidFill>
                <a:round/>
                <a:headEnd/>
                <a:tailEnd/>
              </a:ln>
              <a:extLst>
                <a:ext uri="{909E8E84-426E-40DD-AFC4-6F175D3DCCD1}">
                  <a14:hiddenFill xmlns:a14="http://schemas.microsoft.com/office/drawing/2010/main">
                    <a:solidFill>
                      <a:srgbClr val="FFFFFF"/>
                    </a:solidFill>
                  </a14:hiddenFill>
                </a:ext>
              </a:extLst>
            </p:spPr>
            <p:txBody>
              <a:bodyPr/>
              <a:lstStyle/>
              <a:p>
                <a:pPr defTabSz="685783" eaLnBrk="0" fontAlgn="base" hangingPunct="0">
                  <a:spcBef>
                    <a:spcPct val="0"/>
                  </a:spcBef>
                  <a:spcAft>
                    <a:spcPct val="0"/>
                  </a:spcAft>
                  <a:defRPr/>
                </a:pPr>
                <a:endParaRPr lang="en-GB" sz="1013" kern="0">
                  <a:solidFill>
                    <a:srgbClr val="000000"/>
                  </a:solidFill>
                  <a:latin typeface="Verdana"/>
                </a:endParaRPr>
              </a:p>
            </p:txBody>
          </p:sp>
        </p:grpSp>
        <p:grpSp>
          <p:nvGrpSpPr>
            <p:cNvPr id="55" name="Gruppo 6">
              <a:extLst>
                <a:ext uri="{FF2B5EF4-FFF2-40B4-BE49-F238E27FC236}">
                  <a16:creationId xmlns:a16="http://schemas.microsoft.com/office/drawing/2014/main" id="{D57E79FD-CEF8-D34F-A29A-09F96984A1B0}"/>
                </a:ext>
              </a:extLst>
            </p:cNvPr>
            <p:cNvGrpSpPr>
              <a:grpSpLocks/>
            </p:cNvGrpSpPr>
            <p:nvPr/>
          </p:nvGrpSpPr>
          <p:grpSpPr bwMode="auto">
            <a:xfrm>
              <a:off x="5184775" y="3045206"/>
              <a:ext cx="3276000" cy="972005"/>
              <a:chOff x="4751389" y="3010029"/>
              <a:chExt cx="3398837" cy="1005127"/>
            </a:xfrm>
          </p:grpSpPr>
          <p:sp>
            <p:nvSpPr>
              <p:cNvPr id="77" name="Freeform 25">
                <a:extLst>
                  <a:ext uri="{FF2B5EF4-FFF2-40B4-BE49-F238E27FC236}">
                    <a16:creationId xmlns:a16="http://schemas.microsoft.com/office/drawing/2014/main" id="{963C7BEF-324D-DA41-805A-0450C16DA616}"/>
                  </a:ext>
                </a:extLst>
              </p:cNvPr>
              <p:cNvSpPr>
                <a:spLocks/>
              </p:cNvSpPr>
              <p:nvPr/>
            </p:nvSpPr>
            <p:spPr bwMode="auto">
              <a:xfrm>
                <a:off x="4750840" y="3010550"/>
                <a:ext cx="3399386" cy="1003761"/>
              </a:xfrm>
              <a:custGeom>
                <a:avLst/>
                <a:gdLst>
                  <a:gd name="T0" fmla="*/ 0 w 2141"/>
                  <a:gd name="T1" fmla="*/ 0 h 938"/>
                  <a:gd name="T2" fmla="*/ 0 w 2141"/>
                  <a:gd name="T3" fmla="*/ 2147483647 h 938"/>
                  <a:gd name="T4" fmla="*/ 2147483647 w 2141"/>
                  <a:gd name="T5" fmla="*/ 2147483647 h 938"/>
                  <a:gd name="T6" fmla="*/ 0 60000 65536"/>
                  <a:gd name="T7" fmla="*/ 0 60000 65536"/>
                  <a:gd name="T8" fmla="*/ 0 60000 65536"/>
                  <a:gd name="T9" fmla="*/ 0 w 2141"/>
                  <a:gd name="T10" fmla="*/ 0 h 938"/>
                  <a:gd name="T11" fmla="*/ 2141 w 2141"/>
                  <a:gd name="T12" fmla="*/ 938 h 938"/>
                </a:gdLst>
                <a:ahLst/>
                <a:cxnLst>
                  <a:cxn ang="T6">
                    <a:pos x="T0" y="T1"/>
                  </a:cxn>
                  <a:cxn ang="T7">
                    <a:pos x="T2" y="T3"/>
                  </a:cxn>
                  <a:cxn ang="T8">
                    <a:pos x="T4" y="T5"/>
                  </a:cxn>
                </a:cxnLst>
                <a:rect l="T9" t="T10" r="T11" b="T12"/>
                <a:pathLst>
                  <a:path w="2141" h="938">
                    <a:moveTo>
                      <a:pt x="0" y="0"/>
                    </a:moveTo>
                    <a:lnTo>
                      <a:pt x="0" y="938"/>
                    </a:lnTo>
                    <a:lnTo>
                      <a:pt x="2141" y="938"/>
                    </a:lnTo>
                  </a:path>
                </a:pathLst>
              </a:custGeom>
              <a:noFill/>
              <a:ln w="31750">
                <a:solidFill>
                  <a:sysClr val="window" lastClr="FFFFFF">
                    <a:lumMod val="65000"/>
                  </a:sysClr>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pPr defTabSz="685783">
                  <a:defRPr/>
                </a:pPr>
                <a:endParaRPr lang="it-IT" sz="1013" kern="0">
                  <a:solidFill>
                    <a:srgbClr val="000000"/>
                  </a:solidFill>
                  <a:latin typeface="Verdana"/>
                </a:endParaRPr>
              </a:p>
            </p:txBody>
          </p:sp>
          <p:sp>
            <p:nvSpPr>
              <p:cNvPr id="78" name="Freeform 32">
                <a:extLst>
                  <a:ext uri="{FF2B5EF4-FFF2-40B4-BE49-F238E27FC236}">
                    <a16:creationId xmlns:a16="http://schemas.microsoft.com/office/drawing/2014/main" id="{2191AD02-2621-464B-B8A7-6E2B12B56D19}"/>
                  </a:ext>
                </a:extLst>
              </p:cNvPr>
              <p:cNvSpPr>
                <a:spLocks/>
              </p:cNvSpPr>
              <p:nvPr/>
            </p:nvSpPr>
            <p:spPr bwMode="auto">
              <a:xfrm>
                <a:off x="4819136" y="3010550"/>
                <a:ext cx="2924735" cy="985046"/>
              </a:xfrm>
              <a:custGeom>
                <a:avLst/>
                <a:gdLst>
                  <a:gd name="T0" fmla="*/ 0 w 1842"/>
                  <a:gd name="T1" fmla="*/ 2147483647 h 828"/>
                  <a:gd name="T2" fmla="*/ 2147483647 w 1842"/>
                  <a:gd name="T3" fmla="*/ 2147483647 h 828"/>
                  <a:gd name="T4" fmla="*/ 2147483647 w 1842"/>
                  <a:gd name="T5" fmla="*/ 2147483647 h 828"/>
                  <a:gd name="T6" fmla="*/ 2147483647 w 1842"/>
                  <a:gd name="T7" fmla="*/ 2147483647 h 828"/>
                  <a:gd name="T8" fmla="*/ 2147483647 w 1842"/>
                  <a:gd name="T9" fmla="*/ 2147483647 h 828"/>
                  <a:gd name="T10" fmla="*/ 2147483647 w 1842"/>
                  <a:gd name="T11" fmla="*/ 2147483647 h 828"/>
                  <a:gd name="T12" fmla="*/ 2147483647 w 1842"/>
                  <a:gd name="T13" fmla="*/ 2147483647 h 828"/>
                  <a:gd name="T14" fmla="*/ 2147483647 w 1842"/>
                  <a:gd name="T15" fmla="*/ 2147483647 h 828"/>
                  <a:gd name="T16" fmla="*/ 2147483647 w 1842"/>
                  <a:gd name="T17" fmla="*/ 2147483647 h 828"/>
                  <a:gd name="T18" fmla="*/ 2147483647 w 1842"/>
                  <a:gd name="T19" fmla="*/ 2147483647 h 828"/>
                  <a:gd name="T20" fmla="*/ 2147483647 w 1842"/>
                  <a:gd name="T21" fmla="*/ 2147483647 h 828"/>
                  <a:gd name="T22" fmla="*/ 2147483647 w 1842"/>
                  <a:gd name="T23" fmla="*/ 2147483647 h 828"/>
                  <a:gd name="T24" fmla="*/ 2147483647 w 1842"/>
                  <a:gd name="T25" fmla="*/ 2147483647 h 828"/>
                  <a:gd name="T26" fmla="*/ 2147483647 w 1842"/>
                  <a:gd name="T27" fmla="*/ 2147483647 h 828"/>
                  <a:gd name="T28" fmla="*/ 2147483647 w 1842"/>
                  <a:gd name="T29" fmla="*/ 2147483647 h 828"/>
                  <a:gd name="T30" fmla="*/ 2147483647 w 1842"/>
                  <a:gd name="T31" fmla="*/ 2147483647 h 828"/>
                  <a:gd name="T32" fmla="*/ 2147483647 w 1842"/>
                  <a:gd name="T33" fmla="*/ 2147483647 h 828"/>
                  <a:gd name="T34" fmla="*/ 2147483647 w 1842"/>
                  <a:gd name="T35" fmla="*/ 2147483647 h 828"/>
                  <a:gd name="T36" fmla="*/ 2147483647 w 1842"/>
                  <a:gd name="T37" fmla="*/ 2147483647 h 828"/>
                  <a:gd name="T38" fmla="*/ 2147483647 w 1842"/>
                  <a:gd name="T39" fmla="*/ 2147483647 h 828"/>
                  <a:gd name="T40" fmla="*/ 2147483647 w 1842"/>
                  <a:gd name="T41" fmla="*/ 2147483647 h 828"/>
                  <a:gd name="T42" fmla="*/ 2147483647 w 1842"/>
                  <a:gd name="T43" fmla="*/ 2147483647 h 828"/>
                  <a:gd name="T44" fmla="*/ 2147483647 w 1842"/>
                  <a:gd name="T45" fmla="*/ 2147483647 h 828"/>
                  <a:gd name="T46" fmla="*/ 2147483647 w 1842"/>
                  <a:gd name="T47" fmla="*/ 2147483647 h 828"/>
                  <a:gd name="T48" fmla="*/ 2147483647 w 1842"/>
                  <a:gd name="T49" fmla="*/ 2147483647 h 828"/>
                  <a:gd name="T50" fmla="*/ 2147483647 w 1842"/>
                  <a:gd name="T51" fmla="*/ 2147483647 h 828"/>
                  <a:gd name="T52" fmla="*/ 2147483647 w 1842"/>
                  <a:gd name="T53" fmla="*/ 2147483647 h 828"/>
                  <a:gd name="T54" fmla="*/ 2147483647 w 1842"/>
                  <a:gd name="T55" fmla="*/ 2147483647 h 828"/>
                  <a:gd name="T56" fmla="*/ 2147483647 w 1842"/>
                  <a:gd name="T57" fmla="*/ 2147483647 h 828"/>
                  <a:gd name="T58" fmla="*/ 2147483647 w 1842"/>
                  <a:gd name="T59" fmla="*/ 2147483647 h 828"/>
                  <a:gd name="T60" fmla="*/ 2147483647 w 1842"/>
                  <a:gd name="T61" fmla="*/ 2147483647 h 828"/>
                  <a:gd name="T62" fmla="*/ 2147483647 w 1842"/>
                  <a:gd name="T63" fmla="*/ 2147483647 h 828"/>
                  <a:gd name="T64" fmla="*/ 2147483647 w 1842"/>
                  <a:gd name="T65" fmla="*/ 0 h 828"/>
                  <a:gd name="T66" fmla="*/ 2147483647 w 1842"/>
                  <a:gd name="T67" fmla="*/ 2147483647 h 828"/>
                  <a:gd name="T68" fmla="*/ 2147483647 w 1842"/>
                  <a:gd name="T69" fmla="*/ 2147483647 h 828"/>
                  <a:gd name="T70" fmla="*/ 2147483647 w 1842"/>
                  <a:gd name="T71" fmla="*/ 2147483647 h 828"/>
                  <a:gd name="T72" fmla="*/ 2147483647 w 1842"/>
                  <a:gd name="T73" fmla="*/ 2147483647 h 828"/>
                  <a:gd name="T74" fmla="*/ 2147483647 w 1842"/>
                  <a:gd name="T75" fmla="*/ 2147483647 h 828"/>
                  <a:gd name="T76" fmla="*/ 2147483647 w 1842"/>
                  <a:gd name="T77" fmla="*/ 2147483647 h 828"/>
                  <a:gd name="T78" fmla="*/ 2147483647 w 1842"/>
                  <a:gd name="T79" fmla="*/ 2147483647 h 828"/>
                  <a:gd name="T80" fmla="*/ 2147483647 w 1842"/>
                  <a:gd name="T81" fmla="*/ 2147483647 h 828"/>
                  <a:gd name="T82" fmla="*/ 2147483647 w 1842"/>
                  <a:gd name="T83" fmla="*/ 2147483647 h 828"/>
                  <a:gd name="T84" fmla="*/ 2147483647 w 1842"/>
                  <a:gd name="T85" fmla="*/ 2147483647 h 828"/>
                  <a:gd name="T86" fmla="*/ 2147483647 w 1842"/>
                  <a:gd name="T87" fmla="*/ 2147483647 h 828"/>
                  <a:gd name="T88" fmla="*/ 2147483647 w 1842"/>
                  <a:gd name="T89" fmla="*/ 2147483647 h 828"/>
                  <a:gd name="T90" fmla="*/ 2147483647 w 1842"/>
                  <a:gd name="T91" fmla="*/ 2147483647 h 828"/>
                  <a:gd name="T92" fmla="*/ 2147483647 w 1842"/>
                  <a:gd name="T93" fmla="*/ 2147483647 h 828"/>
                  <a:gd name="T94" fmla="*/ 2147483647 w 1842"/>
                  <a:gd name="T95" fmla="*/ 2147483647 h 828"/>
                  <a:gd name="T96" fmla="*/ 2147483647 w 1842"/>
                  <a:gd name="T97" fmla="*/ 2147483647 h 828"/>
                  <a:gd name="T98" fmla="*/ 2147483647 w 1842"/>
                  <a:gd name="T99" fmla="*/ 2147483647 h 828"/>
                  <a:gd name="T100" fmla="*/ 2147483647 w 1842"/>
                  <a:gd name="T101" fmla="*/ 2147483647 h 828"/>
                  <a:gd name="T102" fmla="*/ 2147483647 w 1842"/>
                  <a:gd name="T103" fmla="*/ 2147483647 h 828"/>
                  <a:gd name="T104" fmla="*/ 2147483647 w 1842"/>
                  <a:gd name="T105" fmla="*/ 2147483647 h 828"/>
                  <a:gd name="T106" fmla="*/ 2147483647 w 1842"/>
                  <a:gd name="T107" fmla="*/ 2147483647 h 828"/>
                  <a:gd name="T108" fmla="*/ 2147483647 w 1842"/>
                  <a:gd name="T109" fmla="*/ 2147483647 h 828"/>
                  <a:gd name="T110" fmla="*/ 2147483647 w 1842"/>
                  <a:gd name="T111" fmla="*/ 2147483647 h 828"/>
                  <a:gd name="T112" fmla="*/ 2147483647 w 1842"/>
                  <a:gd name="T113" fmla="*/ 2147483647 h 828"/>
                  <a:gd name="T114" fmla="*/ 2147483647 w 1842"/>
                  <a:gd name="T115" fmla="*/ 2147483647 h 828"/>
                  <a:gd name="T116" fmla="*/ 2147483647 w 1842"/>
                  <a:gd name="T117" fmla="*/ 2147483647 h 828"/>
                  <a:gd name="T118" fmla="*/ 2147483647 w 1842"/>
                  <a:gd name="T119" fmla="*/ 2147483647 h 828"/>
                  <a:gd name="T120" fmla="*/ 2147483647 w 1842"/>
                  <a:gd name="T121" fmla="*/ 2147483647 h 828"/>
                  <a:gd name="T122" fmla="*/ 2147483647 w 1842"/>
                  <a:gd name="T123" fmla="*/ 2147483647 h 8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42"/>
                  <a:gd name="T187" fmla="*/ 0 h 828"/>
                  <a:gd name="T188" fmla="*/ 1842 w 1842"/>
                  <a:gd name="T189" fmla="*/ 828 h 8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42" h="828">
                    <a:moveTo>
                      <a:pt x="0" y="828"/>
                    </a:moveTo>
                    <a:lnTo>
                      <a:pt x="28" y="820"/>
                    </a:lnTo>
                    <a:lnTo>
                      <a:pt x="40" y="806"/>
                    </a:lnTo>
                    <a:lnTo>
                      <a:pt x="60" y="748"/>
                    </a:lnTo>
                    <a:lnTo>
                      <a:pt x="132" y="492"/>
                    </a:lnTo>
                    <a:lnTo>
                      <a:pt x="172" y="376"/>
                    </a:lnTo>
                    <a:lnTo>
                      <a:pt x="200" y="306"/>
                    </a:lnTo>
                    <a:lnTo>
                      <a:pt x="224" y="258"/>
                    </a:lnTo>
                    <a:lnTo>
                      <a:pt x="240" y="236"/>
                    </a:lnTo>
                    <a:lnTo>
                      <a:pt x="260" y="222"/>
                    </a:lnTo>
                    <a:lnTo>
                      <a:pt x="286" y="218"/>
                    </a:lnTo>
                    <a:lnTo>
                      <a:pt x="306" y="228"/>
                    </a:lnTo>
                    <a:lnTo>
                      <a:pt x="324" y="256"/>
                    </a:lnTo>
                    <a:lnTo>
                      <a:pt x="356" y="336"/>
                    </a:lnTo>
                    <a:lnTo>
                      <a:pt x="382" y="442"/>
                    </a:lnTo>
                    <a:lnTo>
                      <a:pt x="414" y="596"/>
                    </a:lnTo>
                    <a:lnTo>
                      <a:pt x="444" y="716"/>
                    </a:lnTo>
                    <a:lnTo>
                      <a:pt x="456" y="760"/>
                    </a:lnTo>
                    <a:lnTo>
                      <a:pt x="472" y="786"/>
                    </a:lnTo>
                    <a:lnTo>
                      <a:pt x="494" y="802"/>
                    </a:lnTo>
                    <a:lnTo>
                      <a:pt x="538" y="810"/>
                    </a:lnTo>
                    <a:lnTo>
                      <a:pt x="656" y="806"/>
                    </a:lnTo>
                    <a:lnTo>
                      <a:pt x="690" y="800"/>
                    </a:lnTo>
                    <a:lnTo>
                      <a:pt x="718" y="784"/>
                    </a:lnTo>
                    <a:lnTo>
                      <a:pt x="740" y="756"/>
                    </a:lnTo>
                    <a:lnTo>
                      <a:pt x="748" y="696"/>
                    </a:lnTo>
                    <a:lnTo>
                      <a:pt x="776" y="456"/>
                    </a:lnTo>
                    <a:lnTo>
                      <a:pt x="804" y="298"/>
                    </a:lnTo>
                    <a:lnTo>
                      <a:pt x="832" y="156"/>
                    </a:lnTo>
                    <a:lnTo>
                      <a:pt x="862" y="64"/>
                    </a:lnTo>
                    <a:lnTo>
                      <a:pt x="882" y="22"/>
                    </a:lnTo>
                    <a:lnTo>
                      <a:pt x="898" y="6"/>
                    </a:lnTo>
                    <a:lnTo>
                      <a:pt x="922" y="0"/>
                    </a:lnTo>
                    <a:lnTo>
                      <a:pt x="946" y="10"/>
                    </a:lnTo>
                    <a:lnTo>
                      <a:pt x="970" y="42"/>
                    </a:lnTo>
                    <a:lnTo>
                      <a:pt x="1020" y="138"/>
                    </a:lnTo>
                    <a:lnTo>
                      <a:pt x="1082" y="298"/>
                    </a:lnTo>
                    <a:lnTo>
                      <a:pt x="1148" y="478"/>
                    </a:lnTo>
                    <a:lnTo>
                      <a:pt x="1196" y="628"/>
                    </a:lnTo>
                    <a:lnTo>
                      <a:pt x="1230" y="728"/>
                    </a:lnTo>
                    <a:lnTo>
                      <a:pt x="1252" y="778"/>
                    </a:lnTo>
                    <a:lnTo>
                      <a:pt x="1268" y="804"/>
                    </a:lnTo>
                    <a:lnTo>
                      <a:pt x="1292" y="822"/>
                    </a:lnTo>
                    <a:lnTo>
                      <a:pt x="1332" y="824"/>
                    </a:lnTo>
                    <a:lnTo>
                      <a:pt x="1376" y="820"/>
                    </a:lnTo>
                    <a:lnTo>
                      <a:pt x="1400" y="812"/>
                    </a:lnTo>
                    <a:lnTo>
                      <a:pt x="1424" y="782"/>
                    </a:lnTo>
                    <a:lnTo>
                      <a:pt x="1458" y="692"/>
                    </a:lnTo>
                    <a:lnTo>
                      <a:pt x="1520" y="504"/>
                    </a:lnTo>
                    <a:lnTo>
                      <a:pt x="1542" y="454"/>
                    </a:lnTo>
                    <a:lnTo>
                      <a:pt x="1564" y="422"/>
                    </a:lnTo>
                    <a:lnTo>
                      <a:pt x="1580" y="410"/>
                    </a:lnTo>
                    <a:lnTo>
                      <a:pt x="1600" y="408"/>
                    </a:lnTo>
                    <a:lnTo>
                      <a:pt x="1618" y="420"/>
                    </a:lnTo>
                    <a:lnTo>
                      <a:pt x="1640" y="466"/>
                    </a:lnTo>
                    <a:lnTo>
                      <a:pt x="1684" y="574"/>
                    </a:lnTo>
                    <a:lnTo>
                      <a:pt x="1722" y="686"/>
                    </a:lnTo>
                    <a:lnTo>
                      <a:pt x="1746" y="764"/>
                    </a:lnTo>
                    <a:lnTo>
                      <a:pt x="1770" y="792"/>
                    </a:lnTo>
                    <a:lnTo>
                      <a:pt x="1794" y="808"/>
                    </a:lnTo>
                    <a:lnTo>
                      <a:pt x="1816" y="810"/>
                    </a:lnTo>
                    <a:lnTo>
                      <a:pt x="1842" y="806"/>
                    </a:lnTo>
                  </a:path>
                </a:pathLst>
              </a:custGeom>
              <a:noFill/>
              <a:ln w="38100" cap="rnd">
                <a:solidFill>
                  <a:srgbClr val="4BACC6">
                    <a:lumMod val="60000"/>
                    <a:lumOff val="40000"/>
                  </a:srgbClr>
                </a:solidFill>
                <a:round/>
                <a:headEnd/>
                <a:tailEnd/>
              </a:ln>
              <a:effectLst/>
            </p:spPr>
            <p:txBody>
              <a:bodyPr/>
              <a:lstStyle/>
              <a:p>
                <a:pPr defTabSz="685783">
                  <a:defRPr/>
                </a:pPr>
                <a:endParaRPr lang="en-GB" sz="1013" kern="0">
                  <a:solidFill>
                    <a:srgbClr val="2D2926"/>
                  </a:solidFill>
                  <a:latin typeface="Verdana"/>
                </a:endParaRPr>
              </a:p>
            </p:txBody>
          </p:sp>
        </p:grpSp>
        <p:grpSp>
          <p:nvGrpSpPr>
            <p:cNvPr id="56" name="Gruppo 3">
              <a:extLst>
                <a:ext uri="{FF2B5EF4-FFF2-40B4-BE49-F238E27FC236}">
                  <a16:creationId xmlns:a16="http://schemas.microsoft.com/office/drawing/2014/main" id="{BCB4AACD-7877-C942-B1C9-D9CB380121AC}"/>
                </a:ext>
              </a:extLst>
            </p:cNvPr>
            <p:cNvGrpSpPr>
              <a:grpSpLocks/>
            </p:cNvGrpSpPr>
            <p:nvPr/>
          </p:nvGrpSpPr>
          <p:grpSpPr bwMode="auto">
            <a:xfrm>
              <a:off x="900112" y="3038671"/>
              <a:ext cx="3276601" cy="972003"/>
              <a:chOff x="900112" y="2833453"/>
              <a:chExt cx="3276601" cy="1005125"/>
            </a:xfrm>
          </p:grpSpPr>
          <p:sp>
            <p:nvSpPr>
              <p:cNvPr id="75" name="Freeform 20">
                <a:extLst>
                  <a:ext uri="{FF2B5EF4-FFF2-40B4-BE49-F238E27FC236}">
                    <a16:creationId xmlns:a16="http://schemas.microsoft.com/office/drawing/2014/main" id="{3D2A19EE-8E34-2543-A737-21F69445BE66}"/>
                  </a:ext>
                </a:extLst>
              </p:cNvPr>
              <p:cNvSpPr>
                <a:spLocks/>
              </p:cNvSpPr>
              <p:nvPr/>
            </p:nvSpPr>
            <p:spPr bwMode="auto">
              <a:xfrm>
                <a:off x="905505" y="2833927"/>
                <a:ext cx="3271591" cy="1005462"/>
              </a:xfrm>
              <a:custGeom>
                <a:avLst/>
                <a:gdLst>
                  <a:gd name="T0" fmla="*/ 0 w 2141"/>
                  <a:gd name="T1" fmla="*/ 0 h 938"/>
                  <a:gd name="T2" fmla="*/ 0 w 2141"/>
                  <a:gd name="T3" fmla="*/ 2147483647 h 938"/>
                  <a:gd name="T4" fmla="*/ 2147483647 w 2141"/>
                  <a:gd name="T5" fmla="*/ 2147483647 h 938"/>
                  <a:gd name="T6" fmla="*/ 0 60000 65536"/>
                  <a:gd name="T7" fmla="*/ 0 60000 65536"/>
                  <a:gd name="T8" fmla="*/ 0 60000 65536"/>
                  <a:gd name="T9" fmla="*/ 0 w 2141"/>
                  <a:gd name="T10" fmla="*/ 0 h 938"/>
                  <a:gd name="T11" fmla="*/ 2141 w 2141"/>
                  <a:gd name="T12" fmla="*/ 938 h 938"/>
                </a:gdLst>
                <a:ahLst/>
                <a:cxnLst>
                  <a:cxn ang="T6">
                    <a:pos x="T0" y="T1"/>
                  </a:cxn>
                  <a:cxn ang="T7">
                    <a:pos x="T2" y="T3"/>
                  </a:cxn>
                  <a:cxn ang="T8">
                    <a:pos x="T4" y="T5"/>
                  </a:cxn>
                </a:cxnLst>
                <a:rect l="T9" t="T10" r="T11" b="T12"/>
                <a:pathLst>
                  <a:path w="2141" h="938">
                    <a:moveTo>
                      <a:pt x="0" y="0"/>
                    </a:moveTo>
                    <a:lnTo>
                      <a:pt x="0" y="938"/>
                    </a:lnTo>
                    <a:lnTo>
                      <a:pt x="2141" y="938"/>
                    </a:lnTo>
                  </a:path>
                </a:pathLst>
              </a:custGeom>
              <a:noFill/>
              <a:ln w="31750">
                <a:solidFill>
                  <a:sysClr val="window" lastClr="FFFFFF">
                    <a:lumMod val="65000"/>
                  </a:sysClr>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pPr defTabSz="685783">
                  <a:defRPr/>
                </a:pPr>
                <a:endParaRPr lang="it-IT" sz="1013" kern="0">
                  <a:solidFill>
                    <a:srgbClr val="000000"/>
                  </a:solidFill>
                  <a:latin typeface="Verdana"/>
                </a:endParaRPr>
              </a:p>
            </p:txBody>
          </p:sp>
          <p:sp>
            <p:nvSpPr>
              <p:cNvPr id="76" name="Freeform 75">
                <a:extLst>
                  <a:ext uri="{FF2B5EF4-FFF2-40B4-BE49-F238E27FC236}">
                    <a16:creationId xmlns:a16="http://schemas.microsoft.com/office/drawing/2014/main" id="{0A1E2369-565A-AA4A-A438-998341BD9ADD}"/>
                  </a:ext>
                </a:extLst>
              </p:cNvPr>
              <p:cNvSpPr>
                <a:spLocks/>
              </p:cNvSpPr>
              <p:nvPr/>
            </p:nvSpPr>
            <p:spPr bwMode="auto">
              <a:xfrm>
                <a:off x="900568" y="2912186"/>
                <a:ext cx="2720291" cy="905086"/>
              </a:xfrm>
              <a:custGeom>
                <a:avLst/>
                <a:gdLst>
                  <a:gd name="T0" fmla="*/ 2147483647 w 1780"/>
                  <a:gd name="T1" fmla="*/ 2147483647 h 760"/>
                  <a:gd name="T2" fmla="*/ 2147483647 w 1780"/>
                  <a:gd name="T3" fmla="*/ 2147483647 h 760"/>
                  <a:gd name="T4" fmla="*/ 2147483647 w 1780"/>
                  <a:gd name="T5" fmla="*/ 2147483647 h 760"/>
                  <a:gd name="T6" fmla="*/ 2147483647 w 1780"/>
                  <a:gd name="T7" fmla="*/ 0 h 760"/>
                  <a:gd name="T8" fmla="*/ 2147483647 w 1780"/>
                  <a:gd name="T9" fmla="*/ 2147483647 h 760"/>
                  <a:gd name="T10" fmla="*/ 2147483647 w 1780"/>
                  <a:gd name="T11" fmla="*/ 2147483647 h 760"/>
                  <a:gd name="T12" fmla="*/ 2147483647 w 1780"/>
                  <a:gd name="T13" fmla="*/ 2147483647 h 760"/>
                  <a:gd name="T14" fmla="*/ 2147483647 w 1780"/>
                  <a:gd name="T15" fmla="*/ 2147483647 h 760"/>
                  <a:gd name="T16" fmla="*/ 2147483647 w 1780"/>
                  <a:gd name="T17" fmla="*/ 2147483647 h 760"/>
                  <a:gd name="T18" fmla="*/ 2147483647 w 1780"/>
                  <a:gd name="T19" fmla="*/ 2147483647 h 760"/>
                  <a:gd name="T20" fmla="*/ 2147483647 w 1780"/>
                  <a:gd name="T21" fmla="*/ 2147483647 h 760"/>
                  <a:gd name="T22" fmla="*/ 2147483647 w 1780"/>
                  <a:gd name="T23" fmla="*/ 2147483647 h 760"/>
                  <a:gd name="T24" fmla="*/ 2147483647 w 1780"/>
                  <a:gd name="T25" fmla="*/ 2147483647 h 760"/>
                  <a:gd name="T26" fmla="*/ 2147483647 w 1780"/>
                  <a:gd name="T27" fmla="*/ 2147483647 h 760"/>
                  <a:gd name="T28" fmla="*/ 2147483647 w 1780"/>
                  <a:gd name="T29" fmla="*/ 2147483647 h 760"/>
                  <a:gd name="T30" fmla="*/ 2147483647 w 1780"/>
                  <a:gd name="T31" fmla="*/ 2147483647 h 760"/>
                  <a:gd name="T32" fmla="*/ 2147483647 w 1780"/>
                  <a:gd name="T33" fmla="*/ 2147483647 h 760"/>
                  <a:gd name="T34" fmla="*/ 2147483647 w 1780"/>
                  <a:gd name="T35" fmla="*/ 2147483647 h 760"/>
                  <a:gd name="T36" fmla="*/ 2147483647 w 1780"/>
                  <a:gd name="T37" fmla="*/ 2147483647 h 760"/>
                  <a:gd name="T38" fmla="*/ 2147483647 w 1780"/>
                  <a:gd name="T39" fmla="*/ 2147483647 h 760"/>
                  <a:gd name="T40" fmla="*/ 2147483647 w 1780"/>
                  <a:gd name="T41" fmla="*/ 2147483647 h 760"/>
                  <a:gd name="T42" fmla="*/ 2147483647 w 1780"/>
                  <a:gd name="T43" fmla="*/ 2147483647 h 760"/>
                  <a:gd name="T44" fmla="*/ 2147483647 w 1780"/>
                  <a:gd name="T45" fmla="*/ 2147483647 h 760"/>
                  <a:gd name="T46" fmla="*/ 2147483647 w 1780"/>
                  <a:gd name="T47" fmla="*/ 2147483647 h 760"/>
                  <a:gd name="T48" fmla="*/ 2147483647 w 1780"/>
                  <a:gd name="T49" fmla="*/ 2147483647 h 760"/>
                  <a:gd name="T50" fmla="*/ 2147483647 w 1780"/>
                  <a:gd name="T51" fmla="*/ 2147483647 h 760"/>
                  <a:gd name="T52" fmla="*/ 2147483647 w 1780"/>
                  <a:gd name="T53" fmla="*/ 2147483647 h 760"/>
                  <a:gd name="T54" fmla="*/ 2147483647 w 1780"/>
                  <a:gd name="T55" fmla="*/ 2147483647 h 760"/>
                  <a:gd name="T56" fmla="*/ 2147483647 w 1780"/>
                  <a:gd name="T57" fmla="*/ 2147483647 h 760"/>
                  <a:gd name="T58" fmla="*/ 2147483647 w 1780"/>
                  <a:gd name="T59" fmla="*/ 2147483647 h 760"/>
                  <a:gd name="T60" fmla="*/ 2147483647 w 1780"/>
                  <a:gd name="T61" fmla="*/ 2147483647 h 760"/>
                  <a:gd name="T62" fmla="*/ 2147483647 w 1780"/>
                  <a:gd name="T63" fmla="*/ 2147483647 h 760"/>
                  <a:gd name="T64" fmla="*/ 2147483647 w 1780"/>
                  <a:gd name="T65" fmla="*/ 2147483647 h 760"/>
                  <a:gd name="T66" fmla="*/ 2147483647 w 1780"/>
                  <a:gd name="T67" fmla="*/ 2147483647 h 760"/>
                  <a:gd name="T68" fmla="*/ 2147483647 w 1780"/>
                  <a:gd name="T69" fmla="*/ 2147483647 h 760"/>
                  <a:gd name="T70" fmla="*/ 2147483647 w 1780"/>
                  <a:gd name="T71" fmla="*/ 2147483647 h 760"/>
                  <a:gd name="T72" fmla="*/ 2147483647 w 1780"/>
                  <a:gd name="T73" fmla="*/ 2147483647 h 760"/>
                  <a:gd name="T74" fmla="*/ 2147483647 w 1780"/>
                  <a:gd name="T75" fmla="*/ 2147483647 h 760"/>
                  <a:gd name="T76" fmla="*/ 2147483647 w 1780"/>
                  <a:gd name="T77" fmla="*/ 2147483647 h 760"/>
                  <a:gd name="T78" fmla="*/ 2147483647 w 1780"/>
                  <a:gd name="T79" fmla="*/ 2147483647 h 7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0"/>
                  <a:gd name="T121" fmla="*/ 0 h 760"/>
                  <a:gd name="T122" fmla="*/ 1780 w 1780"/>
                  <a:gd name="T123" fmla="*/ 760 h 7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0" h="760">
                    <a:moveTo>
                      <a:pt x="0" y="760"/>
                    </a:moveTo>
                    <a:lnTo>
                      <a:pt x="82" y="534"/>
                    </a:lnTo>
                    <a:lnTo>
                      <a:pt x="194" y="248"/>
                    </a:lnTo>
                    <a:lnTo>
                      <a:pt x="260" y="108"/>
                    </a:lnTo>
                    <a:lnTo>
                      <a:pt x="288" y="60"/>
                    </a:lnTo>
                    <a:lnTo>
                      <a:pt x="318" y="22"/>
                    </a:lnTo>
                    <a:lnTo>
                      <a:pt x="342" y="4"/>
                    </a:lnTo>
                    <a:lnTo>
                      <a:pt x="362" y="0"/>
                    </a:lnTo>
                    <a:lnTo>
                      <a:pt x="382" y="10"/>
                    </a:lnTo>
                    <a:lnTo>
                      <a:pt x="406" y="44"/>
                    </a:lnTo>
                    <a:lnTo>
                      <a:pt x="432" y="106"/>
                    </a:lnTo>
                    <a:lnTo>
                      <a:pt x="470" y="196"/>
                    </a:lnTo>
                    <a:lnTo>
                      <a:pt x="490" y="224"/>
                    </a:lnTo>
                    <a:lnTo>
                      <a:pt x="502" y="234"/>
                    </a:lnTo>
                    <a:lnTo>
                      <a:pt x="516" y="238"/>
                    </a:lnTo>
                    <a:lnTo>
                      <a:pt x="528" y="232"/>
                    </a:lnTo>
                    <a:lnTo>
                      <a:pt x="540" y="208"/>
                    </a:lnTo>
                    <a:lnTo>
                      <a:pt x="554" y="136"/>
                    </a:lnTo>
                    <a:lnTo>
                      <a:pt x="564" y="100"/>
                    </a:lnTo>
                    <a:lnTo>
                      <a:pt x="574" y="88"/>
                    </a:lnTo>
                    <a:lnTo>
                      <a:pt x="586" y="84"/>
                    </a:lnTo>
                    <a:lnTo>
                      <a:pt x="598" y="88"/>
                    </a:lnTo>
                    <a:lnTo>
                      <a:pt x="612" y="110"/>
                    </a:lnTo>
                    <a:lnTo>
                      <a:pt x="668" y="232"/>
                    </a:lnTo>
                    <a:lnTo>
                      <a:pt x="732" y="404"/>
                    </a:lnTo>
                    <a:lnTo>
                      <a:pt x="774" y="506"/>
                    </a:lnTo>
                    <a:lnTo>
                      <a:pt x="802" y="554"/>
                    </a:lnTo>
                    <a:lnTo>
                      <a:pt x="816" y="568"/>
                    </a:lnTo>
                    <a:lnTo>
                      <a:pt x="832" y="570"/>
                    </a:lnTo>
                    <a:lnTo>
                      <a:pt x="848" y="556"/>
                    </a:lnTo>
                    <a:lnTo>
                      <a:pt x="854" y="530"/>
                    </a:lnTo>
                    <a:lnTo>
                      <a:pt x="894" y="232"/>
                    </a:lnTo>
                    <a:lnTo>
                      <a:pt x="900" y="212"/>
                    </a:lnTo>
                    <a:lnTo>
                      <a:pt x="910" y="204"/>
                    </a:lnTo>
                    <a:lnTo>
                      <a:pt x="926" y="206"/>
                    </a:lnTo>
                    <a:lnTo>
                      <a:pt x="940" y="230"/>
                    </a:lnTo>
                    <a:lnTo>
                      <a:pt x="972" y="348"/>
                    </a:lnTo>
                    <a:lnTo>
                      <a:pt x="978" y="368"/>
                    </a:lnTo>
                    <a:lnTo>
                      <a:pt x="984" y="382"/>
                    </a:lnTo>
                    <a:lnTo>
                      <a:pt x="994" y="388"/>
                    </a:lnTo>
                    <a:lnTo>
                      <a:pt x="1008" y="386"/>
                    </a:lnTo>
                    <a:lnTo>
                      <a:pt x="1022" y="362"/>
                    </a:lnTo>
                    <a:lnTo>
                      <a:pt x="1038" y="302"/>
                    </a:lnTo>
                    <a:lnTo>
                      <a:pt x="1112" y="46"/>
                    </a:lnTo>
                    <a:lnTo>
                      <a:pt x="1122" y="28"/>
                    </a:lnTo>
                    <a:lnTo>
                      <a:pt x="1132" y="18"/>
                    </a:lnTo>
                    <a:lnTo>
                      <a:pt x="1150" y="14"/>
                    </a:lnTo>
                    <a:lnTo>
                      <a:pt x="1164" y="24"/>
                    </a:lnTo>
                    <a:lnTo>
                      <a:pt x="1184" y="64"/>
                    </a:lnTo>
                    <a:lnTo>
                      <a:pt x="1214" y="174"/>
                    </a:lnTo>
                    <a:lnTo>
                      <a:pt x="1222" y="192"/>
                    </a:lnTo>
                    <a:lnTo>
                      <a:pt x="1232" y="200"/>
                    </a:lnTo>
                    <a:lnTo>
                      <a:pt x="1250" y="196"/>
                    </a:lnTo>
                    <a:lnTo>
                      <a:pt x="1266" y="170"/>
                    </a:lnTo>
                    <a:lnTo>
                      <a:pt x="1286" y="146"/>
                    </a:lnTo>
                    <a:lnTo>
                      <a:pt x="1300" y="142"/>
                    </a:lnTo>
                    <a:lnTo>
                      <a:pt x="1316" y="150"/>
                    </a:lnTo>
                    <a:lnTo>
                      <a:pt x="1330" y="180"/>
                    </a:lnTo>
                    <a:lnTo>
                      <a:pt x="1424" y="538"/>
                    </a:lnTo>
                    <a:lnTo>
                      <a:pt x="1444" y="594"/>
                    </a:lnTo>
                    <a:lnTo>
                      <a:pt x="1454" y="610"/>
                    </a:lnTo>
                    <a:lnTo>
                      <a:pt x="1468" y="620"/>
                    </a:lnTo>
                    <a:lnTo>
                      <a:pt x="1480" y="614"/>
                    </a:lnTo>
                    <a:lnTo>
                      <a:pt x="1496" y="584"/>
                    </a:lnTo>
                    <a:lnTo>
                      <a:pt x="1528" y="486"/>
                    </a:lnTo>
                    <a:lnTo>
                      <a:pt x="1536" y="468"/>
                    </a:lnTo>
                    <a:lnTo>
                      <a:pt x="1550" y="462"/>
                    </a:lnTo>
                    <a:lnTo>
                      <a:pt x="1562" y="472"/>
                    </a:lnTo>
                    <a:lnTo>
                      <a:pt x="1584" y="508"/>
                    </a:lnTo>
                    <a:lnTo>
                      <a:pt x="1610" y="558"/>
                    </a:lnTo>
                    <a:lnTo>
                      <a:pt x="1622" y="572"/>
                    </a:lnTo>
                    <a:lnTo>
                      <a:pt x="1636" y="572"/>
                    </a:lnTo>
                    <a:lnTo>
                      <a:pt x="1652" y="554"/>
                    </a:lnTo>
                    <a:lnTo>
                      <a:pt x="1666" y="486"/>
                    </a:lnTo>
                    <a:lnTo>
                      <a:pt x="1710" y="272"/>
                    </a:lnTo>
                    <a:lnTo>
                      <a:pt x="1720" y="254"/>
                    </a:lnTo>
                    <a:lnTo>
                      <a:pt x="1734" y="244"/>
                    </a:lnTo>
                    <a:lnTo>
                      <a:pt x="1748" y="254"/>
                    </a:lnTo>
                    <a:lnTo>
                      <a:pt x="1760" y="300"/>
                    </a:lnTo>
                    <a:lnTo>
                      <a:pt x="1780" y="452"/>
                    </a:lnTo>
                  </a:path>
                </a:pathLst>
              </a:custGeom>
              <a:noFill/>
              <a:ln w="38100" cap="rnd">
                <a:solidFill>
                  <a:srgbClr val="1F497D">
                    <a:lumMod val="60000"/>
                    <a:lumOff val="40000"/>
                  </a:srgbClr>
                </a:solidFill>
                <a:round/>
                <a:headEnd/>
                <a:tailEnd/>
              </a:ln>
              <a:effectLst/>
            </p:spPr>
            <p:txBody>
              <a:bodyPr/>
              <a:lstStyle/>
              <a:p>
                <a:pPr defTabSz="685783">
                  <a:defRPr/>
                </a:pPr>
                <a:endParaRPr lang="en-GB" sz="1013" kern="0">
                  <a:solidFill>
                    <a:srgbClr val="2D2926"/>
                  </a:solidFill>
                  <a:latin typeface="Verdana"/>
                </a:endParaRPr>
              </a:p>
            </p:txBody>
          </p:sp>
        </p:grpSp>
        <p:sp>
          <p:nvSpPr>
            <p:cNvPr id="57" name="TextBox 33">
              <a:extLst>
                <a:ext uri="{FF2B5EF4-FFF2-40B4-BE49-F238E27FC236}">
                  <a16:creationId xmlns:a16="http://schemas.microsoft.com/office/drawing/2014/main" id="{C467EF4A-03C0-2C49-A82E-A7FF7232F878}"/>
                </a:ext>
              </a:extLst>
            </p:cNvPr>
            <p:cNvSpPr txBox="1">
              <a:spLocks noChangeArrowheads="1"/>
            </p:cNvSpPr>
            <p:nvPr/>
          </p:nvSpPr>
          <p:spPr bwMode="auto">
            <a:xfrm rot="16200000">
              <a:off x="-572531" y="2767578"/>
              <a:ext cx="2337186" cy="1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1000" b="1" kern="0" dirty="0">
                  <a:solidFill>
                    <a:srgbClr val="000000"/>
                  </a:solidFill>
                  <a:latin typeface="Verdana"/>
                  <a:ea typeface="MS PGothic" panose="020B0600070205080204" pitchFamily="34" charset="-128"/>
                </a:rPr>
                <a:t>Severity of bowel symptoms</a:t>
              </a:r>
            </a:p>
          </p:txBody>
        </p:sp>
        <p:grpSp>
          <p:nvGrpSpPr>
            <p:cNvPr id="58" name="Gruppo 46">
              <a:extLst>
                <a:ext uri="{FF2B5EF4-FFF2-40B4-BE49-F238E27FC236}">
                  <a16:creationId xmlns:a16="http://schemas.microsoft.com/office/drawing/2014/main" id="{20950415-2BBA-4847-9D30-65E652557A49}"/>
                </a:ext>
              </a:extLst>
            </p:cNvPr>
            <p:cNvGrpSpPr>
              <a:grpSpLocks/>
            </p:cNvGrpSpPr>
            <p:nvPr/>
          </p:nvGrpSpPr>
          <p:grpSpPr bwMode="auto">
            <a:xfrm>
              <a:off x="869600" y="2568565"/>
              <a:ext cx="3348632" cy="162386"/>
              <a:chOff x="869600" y="3841724"/>
              <a:chExt cx="3348632" cy="162386"/>
            </a:xfrm>
          </p:grpSpPr>
          <p:sp>
            <p:nvSpPr>
              <p:cNvPr id="73" name="Text Box 23">
                <a:extLst>
                  <a:ext uri="{FF2B5EF4-FFF2-40B4-BE49-F238E27FC236}">
                    <a16:creationId xmlns:a16="http://schemas.microsoft.com/office/drawing/2014/main" id="{5B7EBCE4-F0C5-1349-9531-82B1CD47C0E6}"/>
                  </a:ext>
                </a:extLst>
              </p:cNvPr>
              <p:cNvSpPr txBox="1">
                <a:spLocks noChangeArrowheads="1"/>
              </p:cNvSpPr>
              <p:nvPr/>
            </p:nvSpPr>
            <p:spPr bwMode="auto">
              <a:xfrm>
                <a:off x="869600" y="3841724"/>
                <a:ext cx="70910"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25" kern="0">
                    <a:solidFill>
                      <a:srgbClr val="2D2926"/>
                    </a:solidFill>
                    <a:latin typeface="Verdana"/>
                    <a:ea typeface="MS PGothic" panose="020B0600070205080204" pitchFamily="34" charset="-128"/>
                  </a:rPr>
                  <a:t>0</a:t>
                </a:r>
              </a:p>
            </p:txBody>
          </p:sp>
          <p:sp>
            <p:nvSpPr>
              <p:cNvPr id="74" name="Text Box 24">
                <a:extLst>
                  <a:ext uri="{FF2B5EF4-FFF2-40B4-BE49-F238E27FC236}">
                    <a16:creationId xmlns:a16="http://schemas.microsoft.com/office/drawing/2014/main" id="{63319BD2-68B0-5845-A578-13B072DEF9FB}"/>
                  </a:ext>
                </a:extLst>
              </p:cNvPr>
              <p:cNvSpPr txBox="1">
                <a:spLocks noChangeArrowheads="1"/>
              </p:cNvSpPr>
              <p:nvPr/>
            </p:nvSpPr>
            <p:spPr bwMode="auto">
              <a:xfrm>
                <a:off x="3747192" y="3841724"/>
                <a:ext cx="471040" cy="1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2D2926"/>
                    </a:solidFill>
                    <a:latin typeface="Verdana"/>
                    <a:ea typeface="MS PGothic" panose="020B0600070205080204" pitchFamily="34" charset="-128"/>
                  </a:rPr>
                  <a:t>10 years</a:t>
                </a:r>
              </a:p>
            </p:txBody>
          </p:sp>
        </p:grpSp>
        <p:grpSp>
          <p:nvGrpSpPr>
            <p:cNvPr id="59" name="Gruppo 49">
              <a:extLst>
                <a:ext uri="{FF2B5EF4-FFF2-40B4-BE49-F238E27FC236}">
                  <a16:creationId xmlns:a16="http://schemas.microsoft.com/office/drawing/2014/main" id="{D3876B5C-88B8-434A-AA28-796037CEF8B8}"/>
                </a:ext>
              </a:extLst>
            </p:cNvPr>
            <p:cNvGrpSpPr>
              <a:grpSpLocks/>
            </p:cNvGrpSpPr>
            <p:nvPr/>
          </p:nvGrpSpPr>
          <p:grpSpPr bwMode="auto">
            <a:xfrm>
              <a:off x="5155117" y="2568565"/>
              <a:ext cx="3284477" cy="162386"/>
              <a:chOff x="869600" y="3841724"/>
              <a:chExt cx="3284477" cy="162386"/>
            </a:xfrm>
          </p:grpSpPr>
          <p:sp>
            <p:nvSpPr>
              <p:cNvPr id="71" name="Text Box 23">
                <a:extLst>
                  <a:ext uri="{FF2B5EF4-FFF2-40B4-BE49-F238E27FC236}">
                    <a16:creationId xmlns:a16="http://schemas.microsoft.com/office/drawing/2014/main" id="{EB142CAF-DA85-6D41-984A-089FF2C1B2F7}"/>
                  </a:ext>
                </a:extLst>
              </p:cNvPr>
              <p:cNvSpPr txBox="1">
                <a:spLocks noChangeArrowheads="1"/>
              </p:cNvSpPr>
              <p:nvPr/>
            </p:nvSpPr>
            <p:spPr bwMode="auto">
              <a:xfrm>
                <a:off x="869600" y="3841724"/>
                <a:ext cx="70910"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25" kern="0">
                    <a:solidFill>
                      <a:srgbClr val="2D2926"/>
                    </a:solidFill>
                    <a:latin typeface="Verdana"/>
                    <a:ea typeface="MS PGothic" panose="020B0600070205080204" pitchFamily="34" charset="-128"/>
                  </a:rPr>
                  <a:t>0</a:t>
                </a:r>
              </a:p>
            </p:txBody>
          </p:sp>
          <p:sp>
            <p:nvSpPr>
              <p:cNvPr id="72" name="Text Box 24">
                <a:extLst>
                  <a:ext uri="{FF2B5EF4-FFF2-40B4-BE49-F238E27FC236}">
                    <a16:creationId xmlns:a16="http://schemas.microsoft.com/office/drawing/2014/main" id="{36FD10D8-09BE-0149-BD0F-EA4CCB2F4F0C}"/>
                  </a:ext>
                </a:extLst>
              </p:cNvPr>
              <p:cNvSpPr txBox="1">
                <a:spLocks noChangeArrowheads="1"/>
              </p:cNvSpPr>
              <p:nvPr/>
            </p:nvSpPr>
            <p:spPr bwMode="auto">
              <a:xfrm>
                <a:off x="3811349" y="3841724"/>
                <a:ext cx="342728" cy="1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a:solidFill>
                      <a:srgbClr val="2D2926"/>
                    </a:solidFill>
                    <a:latin typeface="Verdana"/>
                    <a:ea typeface="MS PGothic" panose="020B0600070205080204" pitchFamily="34" charset="-128"/>
                  </a:rPr>
                  <a:t>10 yrs</a:t>
                </a:r>
              </a:p>
            </p:txBody>
          </p:sp>
        </p:grpSp>
        <p:grpSp>
          <p:nvGrpSpPr>
            <p:cNvPr id="60" name="Gruppo 52">
              <a:extLst>
                <a:ext uri="{FF2B5EF4-FFF2-40B4-BE49-F238E27FC236}">
                  <a16:creationId xmlns:a16="http://schemas.microsoft.com/office/drawing/2014/main" id="{EB3A072C-F359-BC47-AB50-B35D651F4274}"/>
                </a:ext>
              </a:extLst>
            </p:cNvPr>
            <p:cNvGrpSpPr>
              <a:grpSpLocks/>
            </p:cNvGrpSpPr>
            <p:nvPr/>
          </p:nvGrpSpPr>
          <p:grpSpPr bwMode="auto">
            <a:xfrm>
              <a:off x="5155117" y="4018063"/>
              <a:ext cx="3348632" cy="162386"/>
              <a:chOff x="869600" y="3841724"/>
              <a:chExt cx="3348632" cy="162386"/>
            </a:xfrm>
          </p:grpSpPr>
          <p:sp>
            <p:nvSpPr>
              <p:cNvPr id="69" name="Text Box 23">
                <a:extLst>
                  <a:ext uri="{FF2B5EF4-FFF2-40B4-BE49-F238E27FC236}">
                    <a16:creationId xmlns:a16="http://schemas.microsoft.com/office/drawing/2014/main" id="{D6900A29-82E4-E94B-ABA7-0850902F458B}"/>
                  </a:ext>
                </a:extLst>
              </p:cNvPr>
              <p:cNvSpPr txBox="1">
                <a:spLocks noChangeArrowheads="1"/>
              </p:cNvSpPr>
              <p:nvPr/>
            </p:nvSpPr>
            <p:spPr bwMode="auto">
              <a:xfrm>
                <a:off x="869600" y="3841724"/>
                <a:ext cx="70910" cy="16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25" kern="0">
                    <a:solidFill>
                      <a:srgbClr val="2D2926"/>
                    </a:solidFill>
                    <a:latin typeface="Verdana"/>
                    <a:ea typeface="MS PGothic" panose="020B0600070205080204" pitchFamily="34" charset="-128"/>
                  </a:rPr>
                  <a:t>0</a:t>
                </a:r>
              </a:p>
            </p:txBody>
          </p:sp>
          <p:sp>
            <p:nvSpPr>
              <p:cNvPr id="70" name="Text Box 24">
                <a:extLst>
                  <a:ext uri="{FF2B5EF4-FFF2-40B4-BE49-F238E27FC236}">
                    <a16:creationId xmlns:a16="http://schemas.microsoft.com/office/drawing/2014/main" id="{1E9A3498-2843-994C-83C7-43EE595AC421}"/>
                  </a:ext>
                </a:extLst>
              </p:cNvPr>
              <p:cNvSpPr txBox="1">
                <a:spLocks noChangeArrowheads="1"/>
              </p:cNvSpPr>
              <p:nvPr/>
            </p:nvSpPr>
            <p:spPr bwMode="auto">
              <a:xfrm>
                <a:off x="3747192" y="3841724"/>
                <a:ext cx="471040" cy="15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700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2D2926"/>
                    </a:solidFill>
                    <a:latin typeface="Verdana"/>
                    <a:ea typeface="MS PGothic" panose="020B0600070205080204" pitchFamily="34" charset="-128"/>
                  </a:rPr>
                  <a:t>10 years</a:t>
                </a:r>
              </a:p>
            </p:txBody>
          </p:sp>
        </p:grpSp>
        <p:sp>
          <p:nvSpPr>
            <p:cNvPr id="61" name="Text Box 12">
              <a:extLst>
                <a:ext uri="{FF2B5EF4-FFF2-40B4-BE49-F238E27FC236}">
                  <a16:creationId xmlns:a16="http://schemas.microsoft.com/office/drawing/2014/main" id="{96D936BF-D0D0-194E-A600-0B35C2B740A5}"/>
                </a:ext>
              </a:extLst>
            </p:cNvPr>
            <p:cNvSpPr txBox="1">
              <a:spLocks noChangeAspect="1" noChangeArrowheads="1"/>
            </p:cNvSpPr>
            <p:nvPr/>
          </p:nvSpPr>
          <p:spPr bwMode="auto">
            <a:xfrm>
              <a:off x="3742640" y="1627524"/>
              <a:ext cx="432812" cy="432694"/>
            </a:xfrm>
            <a:prstGeom prst="ellipse">
              <a:avLst/>
            </a:prstGeom>
            <a:noFill/>
            <a:ln w="31750">
              <a:solidFill>
                <a:schemeClr val="accent5"/>
              </a:solidFill>
            </a:ln>
          </p:spPr>
          <p:txBody>
            <a:bodyPr wrap="none" lIns="0" tIns="0" rIns="0" bIns="0" anchor="ctr" anchorCtr="1"/>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eaLnBrk="0" fontAlgn="base" hangingPunct="0">
                <a:lnSpc>
                  <a:spcPct val="90000"/>
                </a:lnSpc>
                <a:spcBef>
                  <a:spcPct val="0"/>
                </a:spcBef>
                <a:spcAft>
                  <a:spcPct val="0"/>
                </a:spcAft>
                <a:defRPr>
                  <a:solidFill>
                    <a:schemeClr val="tx1"/>
                  </a:solidFill>
                  <a:latin typeface="Calibri" pitchFamily="34" charset="0"/>
                </a:defRPr>
              </a:lvl6pPr>
              <a:lvl7pPr marL="2971800" indent="-228600" algn="ctr" eaLnBrk="0" fontAlgn="base" hangingPunct="0">
                <a:lnSpc>
                  <a:spcPct val="90000"/>
                </a:lnSpc>
                <a:spcBef>
                  <a:spcPct val="0"/>
                </a:spcBef>
                <a:spcAft>
                  <a:spcPct val="0"/>
                </a:spcAft>
                <a:defRPr>
                  <a:solidFill>
                    <a:schemeClr val="tx1"/>
                  </a:solidFill>
                  <a:latin typeface="Calibri" pitchFamily="34" charset="0"/>
                </a:defRPr>
              </a:lvl7pPr>
              <a:lvl8pPr marL="3429000" indent="-228600" algn="ctr" eaLnBrk="0" fontAlgn="base" hangingPunct="0">
                <a:lnSpc>
                  <a:spcPct val="90000"/>
                </a:lnSpc>
                <a:spcBef>
                  <a:spcPct val="0"/>
                </a:spcBef>
                <a:spcAft>
                  <a:spcPct val="0"/>
                </a:spcAft>
                <a:defRPr>
                  <a:solidFill>
                    <a:schemeClr val="tx1"/>
                  </a:solidFill>
                  <a:latin typeface="Calibri" pitchFamily="34" charset="0"/>
                </a:defRPr>
              </a:lvl8pPr>
              <a:lvl9pPr marL="3886200" indent="-228600" algn="ctr" eaLnBrk="0" fontAlgn="base" hangingPunct="0">
                <a:lnSpc>
                  <a:spcPct val="90000"/>
                </a:lnSpc>
                <a:spcBef>
                  <a:spcPct val="0"/>
                </a:spcBef>
                <a:spcAft>
                  <a:spcPct val="0"/>
                </a:spcAft>
                <a:defRPr>
                  <a:solidFill>
                    <a:schemeClr val="tx1"/>
                  </a:solidFill>
                  <a:latin typeface="Calibri" pitchFamily="34" charset="0"/>
                </a:defRPr>
              </a:lvl9pPr>
            </a:lstStyle>
            <a:p>
              <a:pPr algn="ctr" defTabSz="685783" eaLnBrk="1" hangingPunct="1">
                <a:defRPr/>
              </a:pPr>
              <a:r>
                <a:rPr lang="en-GB" sz="1000" kern="0" dirty="0">
                  <a:solidFill>
                    <a:srgbClr val="000000"/>
                  </a:solidFill>
                  <a:latin typeface="Verdana"/>
                  <a:cs typeface="Verdana" panose="020B0604030504040204" pitchFamily="34" charset="0"/>
                </a:rPr>
                <a:t>55%</a:t>
              </a:r>
            </a:p>
          </p:txBody>
        </p:sp>
        <p:sp>
          <p:nvSpPr>
            <p:cNvPr id="62" name="Text Box 17">
              <a:extLst>
                <a:ext uri="{FF2B5EF4-FFF2-40B4-BE49-F238E27FC236}">
                  <a16:creationId xmlns:a16="http://schemas.microsoft.com/office/drawing/2014/main" id="{A000C3EB-ABAD-104D-82FF-B460C40542BB}"/>
                </a:ext>
              </a:extLst>
            </p:cNvPr>
            <p:cNvSpPr txBox="1">
              <a:spLocks noChangeAspect="1" noChangeArrowheads="1"/>
            </p:cNvSpPr>
            <p:nvPr/>
          </p:nvSpPr>
          <p:spPr bwMode="auto">
            <a:xfrm>
              <a:off x="8024672" y="1800272"/>
              <a:ext cx="432812" cy="432695"/>
            </a:xfrm>
            <a:prstGeom prst="ellipse">
              <a:avLst/>
            </a:prstGeom>
            <a:noFill/>
            <a:ln w="31750">
              <a:solidFill>
                <a:schemeClr val="accent5"/>
              </a:solidFill>
            </a:ln>
          </p:spPr>
          <p:txBody>
            <a:bodyPr wrap="none" lIns="0" tIns="0" rIns="0" bIns="0" anchor="ctr" anchorCtr="1"/>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eaLnBrk="0" fontAlgn="base" hangingPunct="0">
                <a:lnSpc>
                  <a:spcPct val="90000"/>
                </a:lnSpc>
                <a:spcBef>
                  <a:spcPct val="0"/>
                </a:spcBef>
                <a:spcAft>
                  <a:spcPct val="0"/>
                </a:spcAft>
                <a:defRPr>
                  <a:solidFill>
                    <a:schemeClr val="tx1"/>
                  </a:solidFill>
                  <a:latin typeface="Calibri" pitchFamily="34" charset="0"/>
                </a:defRPr>
              </a:lvl6pPr>
              <a:lvl7pPr marL="2971800" indent="-228600" algn="ctr" eaLnBrk="0" fontAlgn="base" hangingPunct="0">
                <a:lnSpc>
                  <a:spcPct val="90000"/>
                </a:lnSpc>
                <a:spcBef>
                  <a:spcPct val="0"/>
                </a:spcBef>
                <a:spcAft>
                  <a:spcPct val="0"/>
                </a:spcAft>
                <a:defRPr>
                  <a:solidFill>
                    <a:schemeClr val="tx1"/>
                  </a:solidFill>
                  <a:latin typeface="Calibri" pitchFamily="34" charset="0"/>
                </a:defRPr>
              </a:lvl7pPr>
              <a:lvl8pPr marL="3429000" indent="-228600" algn="ctr" eaLnBrk="0" fontAlgn="base" hangingPunct="0">
                <a:lnSpc>
                  <a:spcPct val="90000"/>
                </a:lnSpc>
                <a:spcBef>
                  <a:spcPct val="0"/>
                </a:spcBef>
                <a:spcAft>
                  <a:spcPct val="0"/>
                </a:spcAft>
                <a:defRPr>
                  <a:solidFill>
                    <a:schemeClr val="tx1"/>
                  </a:solidFill>
                  <a:latin typeface="Calibri" pitchFamily="34" charset="0"/>
                </a:defRPr>
              </a:lvl8pPr>
              <a:lvl9pPr marL="3886200" indent="-228600" algn="ctr" eaLnBrk="0" fontAlgn="base" hangingPunct="0">
                <a:lnSpc>
                  <a:spcPct val="90000"/>
                </a:lnSpc>
                <a:spcBef>
                  <a:spcPct val="0"/>
                </a:spcBef>
                <a:spcAft>
                  <a:spcPct val="0"/>
                </a:spcAft>
                <a:defRPr>
                  <a:solidFill>
                    <a:schemeClr val="tx1"/>
                  </a:solidFill>
                  <a:latin typeface="Calibri" pitchFamily="34" charset="0"/>
                </a:defRPr>
              </a:lvl9pPr>
            </a:lstStyle>
            <a:p>
              <a:pPr algn="ctr" defTabSz="685783" eaLnBrk="1" hangingPunct="1">
                <a:defRPr/>
              </a:pPr>
              <a:r>
                <a:rPr lang="en-GB" sz="1000" kern="0" dirty="0">
                  <a:solidFill>
                    <a:srgbClr val="000000"/>
                  </a:solidFill>
                  <a:latin typeface="Verdana"/>
                  <a:cs typeface="Verdana" panose="020B0604030504040204" pitchFamily="34" charset="0"/>
                </a:rPr>
                <a:t>1%</a:t>
              </a:r>
            </a:p>
          </p:txBody>
        </p:sp>
        <p:sp>
          <p:nvSpPr>
            <p:cNvPr id="63" name="Text Box 22">
              <a:extLst>
                <a:ext uri="{FF2B5EF4-FFF2-40B4-BE49-F238E27FC236}">
                  <a16:creationId xmlns:a16="http://schemas.microsoft.com/office/drawing/2014/main" id="{D1DE2790-B9AA-8741-8ABC-39AF5B64F5F9}"/>
                </a:ext>
              </a:extLst>
            </p:cNvPr>
            <p:cNvSpPr txBox="1">
              <a:spLocks noChangeAspect="1" noChangeArrowheads="1"/>
            </p:cNvSpPr>
            <p:nvPr/>
          </p:nvSpPr>
          <p:spPr bwMode="auto">
            <a:xfrm>
              <a:off x="3742640" y="3055581"/>
              <a:ext cx="432812" cy="432694"/>
            </a:xfrm>
            <a:prstGeom prst="ellipse">
              <a:avLst/>
            </a:prstGeom>
            <a:noFill/>
            <a:ln w="31750">
              <a:solidFill>
                <a:schemeClr val="accent5"/>
              </a:solidFill>
            </a:ln>
          </p:spPr>
          <p:txBody>
            <a:bodyPr wrap="none" lIns="0" tIns="0" rIns="0" bIns="0" anchor="ctr" anchorCtr="1"/>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eaLnBrk="0" fontAlgn="base" hangingPunct="0">
                <a:lnSpc>
                  <a:spcPct val="90000"/>
                </a:lnSpc>
                <a:spcBef>
                  <a:spcPct val="0"/>
                </a:spcBef>
                <a:spcAft>
                  <a:spcPct val="0"/>
                </a:spcAft>
                <a:defRPr>
                  <a:solidFill>
                    <a:schemeClr val="tx1"/>
                  </a:solidFill>
                  <a:latin typeface="Calibri" pitchFamily="34" charset="0"/>
                </a:defRPr>
              </a:lvl6pPr>
              <a:lvl7pPr marL="2971800" indent="-228600" algn="ctr" eaLnBrk="0" fontAlgn="base" hangingPunct="0">
                <a:lnSpc>
                  <a:spcPct val="90000"/>
                </a:lnSpc>
                <a:spcBef>
                  <a:spcPct val="0"/>
                </a:spcBef>
                <a:spcAft>
                  <a:spcPct val="0"/>
                </a:spcAft>
                <a:defRPr>
                  <a:solidFill>
                    <a:schemeClr val="tx1"/>
                  </a:solidFill>
                  <a:latin typeface="Calibri" pitchFamily="34" charset="0"/>
                </a:defRPr>
              </a:lvl7pPr>
              <a:lvl8pPr marL="3429000" indent="-228600" algn="ctr" eaLnBrk="0" fontAlgn="base" hangingPunct="0">
                <a:lnSpc>
                  <a:spcPct val="90000"/>
                </a:lnSpc>
                <a:spcBef>
                  <a:spcPct val="0"/>
                </a:spcBef>
                <a:spcAft>
                  <a:spcPct val="0"/>
                </a:spcAft>
                <a:defRPr>
                  <a:solidFill>
                    <a:schemeClr val="tx1"/>
                  </a:solidFill>
                  <a:latin typeface="Calibri" pitchFamily="34" charset="0"/>
                </a:defRPr>
              </a:lvl8pPr>
              <a:lvl9pPr marL="3886200" indent="-228600" algn="ctr" eaLnBrk="0" fontAlgn="base" hangingPunct="0">
                <a:lnSpc>
                  <a:spcPct val="90000"/>
                </a:lnSpc>
                <a:spcBef>
                  <a:spcPct val="0"/>
                </a:spcBef>
                <a:spcAft>
                  <a:spcPct val="0"/>
                </a:spcAft>
                <a:defRPr>
                  <a:solidFill>
                    <a:schemeClr val="tx1"/>
                  </a:solidFill>
                  <a:latin typeface="Calibri" pitchFamily="34" charset="0"/>
                </a:defRPr>
              </a:lvl9pPr>
            </a:lstStyle>
            <a:p>
              <a:pPr algn="ctr" defTabSz="685783" eaLnBrk="1" hangingPunct="1">
                <a:defRPr/>
              </a:pPr>
              <a:r>
                <a:rPr lang="en-GB" sz="1000" kern="0" dirty="0">
                  <a:solidFill>
                    <a:srgbClr val="000000"/>
                  </a:solidFill>
                  <a:latin typeface="Verdana"/>
                  <a:cs typeface="Verdana" panose="020B0604030504040204" pitchFamily="34" charset="0"/>
                </a:rPr>
                <a:t>6%</a:t>
              </a:r>
            </a:p>
          </p:txBody>
        </p:sp>
        <p:sp>
          <p:nvSpPr>
            <p:cNvPr id="64" name="Text Box 27">
              <a:extLst>
                <a:ext uri="{FF2B5EF4-FFF2-40B4-BE49-F238E27FC236}">
                  <a16:creationId xmlns:a16="http://schemas.microsoft.com/office/drawing/2014/main" id="{9162C6B3-8AB5-2848-968E-2CEF73290FBB}"/>
                </a:ext>
              </a:extLst>
            </p:cNvPr>
            <p:cNvSpPr txBox="1">
              <a:spLocks noChangeAspect="1" noChangeArrowheads="1"/>
            </p:cNvSpPr>
            <p:nvPr/>
          </p:nvSpPr>
          <p:spPr bwMode="auto">
            <a:xfrm>
              <a:off x="8024672" y="3055581"/>
              <a:ext cx="432812" cy="432694"/>
            </a:xfrm>
            <a:prstGeom prst="ellipse">
              <a:avLst/>
            </a:prstGeom>
            <a:noFill/>
            <a:ln w="31750">
              <a:solidFill>
                <a:schemeClr val="accent5"/>
              </a:solidFill>
            </a:ln>
          </p:spPr>
          <p:txBody>
            <a:bodyPr wrap="none" lIns="0" tIns="0" rIns="0" bIns="0" anchor="ctr" anchorCtr="1"/>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eaLnBrk="0" fontAlgn="base" hangingPunct="0">
                <a:lnSpc>
                  <a:spcPct val="90000"/>
                </a:lnSpc>
                <a:spcBef>
                  <a:spcPct val="0"/>
                </a:spcBef>
                <a:spcAft>
                  <a:spcPct val="0"/>
                </a:spcAft>
                <a:defRPr>
                  <a:solidFill>
                    <a:schemeClr val="tx1"/>
                  </a:solidFill>
                  <a:latin typeface="Calibri" pitchFamily="34" charset="0"/>
                </a:defRPr>
              </a:lvl6pPr>
              <a:lvl7pPr marL="2971800" indent="-228600" algn="ctr" eaLnBrk="0" fontAlgn="base" hangingPunct="0">
                <a:lnSpc>
                  <a:spcPct val="90000"/>
                </a:lnSpc>
                <a:spcBef>
                  <a:spcPct val="0"/>
                </a:spcBef>
                <a:spcAft>
                  <a:spcPct val="0"/>
                </a:spcAft>
                <a:defRPr>
                  <a:solidFill>
                    <a:schemeClr val="tx1"/>
                  </a:solidFill>
                  <a:latin typeface="Calibri" pitchFamily="34" charset="0"/>
                </a:defRPr>
              </a:lvl7pPr>
              <a:lvl8pPr marL="3429000" indent="-228600" algn="ctr" eaLnBrk="0" fontAlgn="base" hangingPunct="0">
                <a:lnSpc>
                  <a:spcPct val="90000"/>
                </a:lnSpc>
                <a:spcBef>
                  <a:spcPct val="0"/>
                </a:spcBef>
                <a:spcAft>
                  <a:spcPct val="0"/>
                </a:spcAft>
                <a:defRPr>
                  <a:solidFill>
                    <a:schemeClr val="tx1"/>
                  </a:solidFill>
                  <a:latin typeface="Calibri" pitchFamily="34" charset="0"/>
                </a:defRPr>
              </a:lvl8pPr>
              <a:lvl9pPr marL="3886200" indent="-228600" algn="ctr" eaLnBrk="0" fontAlgn="base" hangingPunct="0">
                <a:lnSpc>
                  <a:spcPct val="90000"/>
                </a:lnSpc>
                <a:spcBef>
                  <a:spcPct val="0"/>
                </a:spcBef>
                <a:spcAft>
                  <a:spcPct val="0"/>
                </a:spcAft>
                <a:defRPr>
                  <a:solidFill>
                    <a:schemeClr val="tx1"/>
                  </a:solidFill>
                  <a:latin typeface="Calibri" pitchFamily="34" charset="0"/>
                </a:defRPr>
              </a:lvl9pPr>
            </a:lstStyle>
            <a:p>
              <a:pPr algn="ctr" defTabSz="685783" eaLnBrk="1" hangingPunct="1">
                <a:defRPr/>
              </a:pPr>
              <a:r>
                <a:rPr lang="en-GB" sz="1000" kern="0" dirty="0">
                  <a:solidFill>
                    <a:srgbClr val="000000"/>
                  </a:solidFill>
                  <a:latin typeface="Verdana"/>
                  <a:cs typeface="Verdana" panose="020B0604030504040204" pitchFamily="34" charset="0"/>
                </a:rPr>
                <a:t>37%</a:t>
              </a:r>
            </a:p>
          </p:txBody>
        </p:sp>
        <p:sp>
          <p:nvSpPr>
            <p:cNvPr id="65" name="TextBox 34">
              <a:extLst>
                <a:ext uri="{FF2B5EF4-FFF2-40B4-BE49-F238E27FC236}">
                  <a16:creationId xmlns:a16="http://schemas.microsoft.com/office/drawing/2014/main" id="{5CF35A95-B621-0548-9830-07FFA4BE6B36}"/>
                </a:ext>
              </a:extLst>
            </p:cNvPr>
            <p:cNvSpPr txBox="1">
              <a:spLocks noChangeArrowheads="1"/>
            </p:cNvSpPr>
            <p:nvPr/>
          </p:nvSpPr>
          <p:spPr bwMode="auto">
            <a:xfrm>
              <a:off x="3737703" y="2101743"/>
              <a:ext cx="442339" cy="1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000000"/>
                  </a:solidFill>
                  <a:latin typeface="Verdana"/>
                  <a:ea typeface="MS PGothic" panose="020B0600070205080204" pitchFamily="34" charset="-128"/>
                </a:rPr>
                <a:t>n = 208</a:t>
              </a:r>
            </a:p>
          </p:txBody>
        </p:sp>
        <p:sp>
          <p:nvSpPr>
            <p:cNvPr id="66" name="TextBox 35">
              <a:extLst>
                <a:ext uri="{FF2B5EF4-FFF2-40B4-BE49-F238E27FC236}">
                  <a16:creationId xmlns:a16="http://schemas.microsoft.com/office/drawing/2014/main" id="{996E184E-12D5-1149-88D5-CE73C6A6881D}"/>
                </a:ext>
              </a:extLst>
            </p:cNvPr>
            <p:cNvSpPr txBox="1">
              <a:spLocks noChangeArrowheads="1"/>
            </p:cNvSpPr>
            <p:nvPr/>
          </p:nvSpPr>
          <p:spPr bwMode="auto">
            <a:xfrm>
              <a:off x="8089437" y="2273386"/>
              <a:ext cx="303897" cy="1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000000"/>
                  </a:solidFill>
                  <a:latin typeface="Verdana"/>
                  <a:ea typeface="MS PGothic" panose="020B0600070205080204" pitchFamily="34" charset="-128"/>
                </a:rPr>
                <a:t>n = 4</a:t>
              </a:r>
            </a:p>
          </p:txBody>
        </p:sp>
        <p:sp>
          <p:nvSpPr>
            <p:cNvPr id="67" name="TextBox 37">
              <a:extLst>
                <a:ext uri="{FF2B5EF4-FFF2-40B4-BE49-F238E27FC236}">
                  <a16:creationId xmlns:a16="http://schemas.microsoft.com/office/drawing/2014/main" id="{D95CBC37-A038-3949-B189-34A6F937D6D4}"/>
                </a:ext>
              </a:extLst>
            </p:cNvPr>
            <p:cNvSpPr txBox="1">
              <a:spLocks noChangeArrowheads="1"/>
            </p:cNvSpPr>
            <p:nvPr/>
          </p:nvSpPr>
          <p:spPr bwMode="auto">
            <a:xfrm>
              <a:off x="3772314" y="3536914"/>
              <a:ext cx="373118" cy="1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000000"/>
                  </a:solidFill>
                  <a:latin typeface="Verdana"/>
                  <a:ea typeface="MS PGothic" panose="020B0600070205080204" pitchFamily="34" charset="-128"/>
                </a:rPr>
                <a:t>n = 22</a:t>
              </a:r>
            </a:p>
          </p:txBody>
        </p:sp>
        <p:sp>
          <p:nvSpPr>
            <p:cNvPr id="68" name="TextBox 40">
              <a:extLst>
                <a:ext uri="{FF2B5EF4-FFF2-40B4-BE49-F238E27FC236}">
                  <a16:creationId xmlns:a16="http://schemas.microsoft.com/office/drawing/2014/main" id="{E6BDC95F-6511-3D4F-9B2D-C732BEB727E8}"/>
                </a:ext>
              </a:extLst>
            </p:cNvPr>
            <p:cNvSpPr txBox="1">
              <a:spLocks noChangeArrowheads="1"/>
            </p:cNvSpPr>
            <p:nvPr/>
          </p:nvSpPr>
          <p:spPr bwMode="auto">
            <a:xfrm>
              <a:off x="8020218" y="3536914"/>
              <a:ext cx="442339" cy="12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defTabSz="685783" fontAlgn="base">
                <a:spcBef>
                  <a:spcPct val="0"/>
                </a:spcBef>
                <a:spcAft>
                  <a:spcPct val="0"/>
                </a:spcAft>
                <a:defRPr/>
              </a:pPr>
              <a:r>
                <a:rPr lang="en-GB" altLang="en-US" sz="800" kern="0" dirty="0">
                  <a:solidFill>
                    <a:srgbClr val="000000"/>
                  </a:solidFill>
                  <a:latin typeface="Verdana"/>
                  <a:ea typeface="MS PGothic" panose="020B0600070205080204" pitchFamily="34" charset="-128"/>
                </a:rPr>
                <a:t>n = 139</a:t>
              </a:r>
            </a:p>
          </p:txBody>
        </p:sp>
      </p:grpSp>
      <p:sp>
        <p:nvSpPr>
          <p:cNvPr id="44" name="TextBox 43">
            <a:extLst>
              <a:ext uri="{FF2B5EF4-FFF2-40B4-BE49-F238E27FC236}">
                <a16:creationId xmlns:a16="http://schemas.microsoft.com/office/drawing/2014/main" id="{BEEEE616-EA88-4061-BB05-38C07AC8823A}"/>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3235010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20FA7-3853-744F-8508-ED55BC9F0222}"/>
              </a:ext>
            </a:extLst>
          </p:cNvPr>
          <p:cNvSpPr>
            <a:spLocks noGrp="1"/>
          </p:cNvSpPr>
          <p:nvPr>
            <p:ph type="sldNum" sz="quarter" idx="4"/>
          </p:nvPr>
        </p:nvSpPr>
        <p:spPr/>
        <p:txBody>
          <a:bodyPr/>
          <a:lstStyle/>
          <a:p>
            <a:fld id="{AD816501-AAE5-214E-B100-00C3DC5F5E3F}" type="slidenum">
              <a:rPr lang="en-US" smtClean="0"/>
              <a:pPr/>
              <a:t>7</a:t>
            </a:fld>
            <a:endParaRPr lang="en-US" dirty="0"/>
          </a:p>
        </p:txBody>
      </p:sp>
      <p:sp>
        <p:nvSpPr>
          <p:cNvPr id="3" name="Text Placeholder 2">
            <a:extLst>
              <a:ext uri="{FF2B5EF4-FFF2-40B4-BE49-F238E27FC236}">
                <a16:creationId xmlns:a16="http://schemas.microsoft.com/office/drawing/2014/main" id="{423264B2-700B-DD49-8830-28563651D10A}"/>
              </a:ext>
            </a:extLst>
          </p:cNvPr>
          <p:cNvSpPr>
            <a:spLocks noGrp="1"/>
          </p:cNvSpPr>
          <p:nvPr>
            <p:ph type="body" sz="quarter" idx="17"/>
          </p:nvPr>
        </p:nvSpPr>
        <p:spPr/>
        <p:txBody>
          <a:bodyPr/>
          <a:lstStyle/>
          <a:p>
            <a:endParaRPr lang="en-BE"/>
          </a:p>
        </p:txBody>
      </p:sp>
      <p:sp>
        <p:nvSpPr>
          <p:cNvPr id="4" name="Title 3">
            <a:extLst>
              <a:ext uri="{FF2B5EF4-FFF2-40B4-BE49-F238E27FC236}">
                <a16:creationId xmlns:a16="http://schemas.microsoft.com/office/drawing/2014/main" id="{E52450E1-7EBB-724B-968E-D119D3E35696}"/>
              </a:ext>
            </a:extLst>
          </p:cNvPr>
          <p:cNvSpPr>
            <a:spLocks noGrp="1"/>
          </p:cNvSpPr>
          <p:nvPr>
            <p:ph type="title"/>
          </p:nvPr>
        </p:nvSpPr>
        <p:spPr>
          <a:xfrm>
            <a:off x="454025" y="374918"/>
            <a:ext cx="8235950" cy="346249"/>
          </a:xfrm>
        </p:spPr>
        <p:txBody>
          <a:bodyPr/>
          <a:lstStyle/>
          <a:p>
            <a:r>
              <a:rPr lang="en-GB"/>
              <a:t>Safety of Ustekinumab</a:t>
            </a:r>
            <a:endParaRPr lang="en-BE"/>
          </a:p>
        </p:txBody>
      </p:sp>
      <p:sp>
        <p:nvSpPr>
          <p:cNvPr id="6" name="Rectangle 5">
            <a:extLst>
              <a:ext uri="{FF2B5EF4-FFF2-40B4-BE49-F238E27FC236}">
                <a16:creationId xmlns:a16="http://schemas.microsoft.com/office/drawing/2014/main" id="{DEDCA96A-D157-F847-A39C-9A6385B80B68}"/>
              </a:ext>
            </a:extLst>
          </p:cNvPr>
          <p:cNvSpPr/>
          <p:nvPr/>
        </p:nvSpPr>
        <p:spPr>
          <a:xfrm>
            <a:off x="451446" y="1146828"/>
            <a:ext cx="7945182"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of Ustekinumab as a UC second-line therapy (according to label)</a:t>
            </a:r>
          </a:p>
        </p:txBody>
      </p:sp>
      <p:sp>
        <p:nvSpPr>
          <p:cNvPr id="8" name="Rectangle 7">
            <a:extLst>
              <a:ext uri="{FF2B5EF4-FFF2-40B4-BE49-F238E27FC236}">
                <a16:creationId xmlns:a16="http://schemas.microsoft.com/office/drawing/2014/main" id="{06FBE64F-6171-064B-9204-E1D6256C8E39}"/>
              </a:ext>
            </a:extLst>
          </p:cNvPr>
          <p:cNvSpPr/>
          <p:nvPr/>
        </p:nvSpPr>
        <p:spPr>
          <a:xfrm>
            <a:off x="783770" y="1410808"/>
            <a:ext cx="7612857"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Clinical trials</a:t>
            </a:r>
          </a:p>
        </p:txBody>
      </p:sp>
      <p:sp>
        <p:nvSpPr>
          <p:cNvPr id="10" name="Rectangle 9">
            <a:extLst>
              <a:ext uri="{FF2B5EF4-FFF2-40B4-BE49-F238E27FC236}">
                <a16:creationId xmlns:a16="http://schemas.microsoft.com/office/drawing/2014/main" id="{0765F2E0-7555-A746-8F84-07A5CDDED594}"/>
              </a:ext>
            </a:extLst>
          </p:cNvPr>
          <p:cNvSpPr/>
          <p:nvPr/>
        </p:nvSpPr>
        <p:spPr>
          <a:xfrm>
            <a:off x="1143000" y="1691116"/>
            <a:ext cx="7253628" cy="213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UNIFI: 1Y and 2Y safety data</a:t>
            </a:r>
          </a:p>
        </p:txBody>
      </p:sp>
      <p:sp>
        <p:nvSpPr>
          <p:cNvPr id="14" name="Rectangle 13">
            <a:extLst>
              <a:ext uri="{FF2B5EF4-FFF2-40B4-BE49-F238E27FC236}">
                <a16:creationId xmlns:a16="http://schemas.microsoft.com/office/drawing/2014/main" id="{CB98E82B-F872-434E-B317-08DF7A7528A5}"/>
              </a:ext>
            </a:extLst>
          </p:cNvPr>
          <p:cNvSpPr/>
          <p:nvPr/>
        </p:nvSpPr>
        <p:spPr>
          <a:xfrm>
            <a:off x="783770" y="1978858"/>
            <a:ext cx="7612857"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Safety - Registries</a:t>
            </a:r>
          </a:p>
        </p:txBody>
      </p:sp>
      <p:sp>
        <p:nvSpPr>
          <p:cNvPr id="16" name="Rectangle 15">
            <a:extLst>
              <a:ext uri="{FF2B5EF4-FFF2-40B4-BE49-F238E27FC236}">
                <a16:creationId xmlns:a16="http://schemas.microsoft.com/office/drawing/2014/main" id="{70059115-FD8F-6E40-B997-EB4A17C9D25B}"/>
              </a:ext>
            </a:extLst>
          </p:cNvPr>
          <p:cNvSpPr/>
          <p:nvPr/>
        </p:nvSpPr>
        <p:spPr>
          <a:xfrm>
            <a:off x="1143000" y="2259166"/>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Meta-analysis - clinical trials (Pso, Pso-arthritis, CD and UC)</a:t>
            </a:r>
          </a:p>
        </p:txBody>
      </p:sp>
      <p:sp>
        <p:nvSpPr>
          <p:cNvPr id="20" name="Rectangle 19">
            <a:extLst>
              <a:ext uri="{FF2B5EF4-FFF2-40B4-BE49-F238E27FC236}">
                <a16:creationId xmlns:a16="http://schemas.microsoft.com/office/drawing/2014/main" id="{2754E9B4-6FE4-DF48-BE9C-1A1809D17206}"/>
              </a:ext>
            </a:extLst>
          </p:cNvPr>
          <p:cNvSpPr/>
          <p:nvPr/>
        </p:nvSpPr>
        <p:spPr>
          <a:xfrm>
            <a:off x="451446" y="28272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Safety of combination therapy</a:t>
            </a:r>
          </a:p>
        </p:txBody>
      </p:sp>
      <p:sp>
        <p:nvSpPr>
          <p:cNvPr id="24" name="Rectangle 23">
            <a:extLst>
              <a:ext uri="{FF2B5EF4-FFF2-40B4-BE49-F238E27FC236}">
                <a16:creationId xmlns:a16="http://schemas.microsoft.com/office/drawing/2014/main" id="{7FADC45E-56C6-0446-96C6-B70B6EEB9119}"/>
              </a:ext>
            </a:extLst>
          </p:cNvPr>
          <p:cNvSpPr/>
          <p:nvPr/>
        </p:nvSpPr>
        <p:spPr>
          <a:xfrm>
            <a:off x="451446" y="34368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Vaccinations and COVID-19 Recommendations</a:t>
            </a:r>
          </a:p>
        </p:txBody>
      </p:sp>
      <p:sp>
        <p:nvSpPr>
          <p:cNvPr id="26" name="Rectangle 25">
            <a:extLst>
              <a:ext uri="{FF2B5EF4-FFF2-40B4-BE49-F238E27FC236}">
                <a16:creationId xmlns:a16="http://schemas.microsoft.com/office/drawing/2014/main" id="{A5815F34-67D2-3D42-A2EF-BADC41A76561}"/>
              </a:ext>
            </a:extLst>
          </p:cNvPr>
          <p:cNvSpPr/>
          <p:nvPr/>
        </p:nvSpPr>
        <p:spPr>
          <a:xfrm>
            <a:off x="451446" y="3741616"/>
            <a:ext cx="7945182"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a:solidFill>
                  <a:schemeClr val="bg1"/>
                </a:solidFill>
                <a:latin typeface="Verdana" panose="020B0604030504040204" pitchFamily="34" charset="0"/>
                <a:ea typeface="Verdana" panose="020B0604030504040204" pitchFamily="34" charset="0"/>
                <a:cs typeface="Verdana" panose="020B0604030504040204" pitchFamily="34" charset="0"/>
              </a:rPr>
              <a:t>Take-home messages</a:t>
            </a:r>
          </a:p>
        </p:txBody>
      </p:sp>
      <p:sp>
        <p:nvSpPr>
          <p:cNvPr id="17" name="Rectangle 16">
            <a:extLst>
              <a:ext uri="{FF2B5EF4-FFF2-40B4-BE49-F238E27FC236}">
                <a16:creationId xmlns:a16="http://schemas.microsoft.com/office/drawing/2014/main" id="{D07EE953-4FBA-4847-9C78-63AD3A240EE0}"/>
              </a:ext>
            </a:extLst>
          </p:cNvPr>
          <p:cNvSpPr/>
          <p:nvPr/>
        </p:nvSpPr>
        <p:spPr>
          <a:xfrm>
            <a:off x="1143000" y="2515475"/>
            <a:ext cx="7253628" cy="2137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spc="-50" dirty="0">
                <a:solidFill>
                  <a:schemeClr val="bg1"/>
                </a:solidFill>
                <a:latin typeface="Verdana" panose="020B0604030504040204" pitchFamily="34" charset="0"/>
                <a:ea typeface="Verdana" panose="020B0604030504040204" pitchFamily="34" charset="0"/>
                <a:cs typeface="Verdana" panose="020B0604030504040204" pitchFamily="34" charset="0"/>
              </a:rPr>
              <a:t>PSOLAR registry</a:t>
            </a:r>
          </a:p>
        </p:txBody>
      </p:sp>
      <p:sp>
        <p:nvSpPr>
          <p:cNvPr id="15" name="TextBox 14">
            <a:extLst>
              <a:ext uri="{FF2B5EF4-FFF2-40B4-BE49-F238E27FC236}">
                <a16:creationId xmlns:a16="http://schemas.microsoft.com/office/drawing/2014/main" id="{1A963631-992E-4A69-BDEC-BD76D6130F53}"/>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42613580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A42D-B957-4142-A723-E70DEA9372FA}"/>
              </a:ext>
            </a:extLst>
          </p:cNvPr>
          <p:cNvSpPr>
            <a:spLocks noGrp="1"/>
          </p:cNvSpPr>
          <p:nvPr>
            <p:ph type="title"/>
          </p:nvPr>
        </p:nvSpPr>
        <p:spPr>
          <a:xfrm>
            <a:off x="454025" y="283843"/>
            <a:ext cx="8235950" cy="346249"/>
          </a:xfrm>
        </p:spPr>
        <p:txBody>
          <a:bodyPr/>
          <a:lstStyle/>
          <a:p>
            <a:r>
              <a:rPr lang="en-GB" dirty="0"/>
              <a:t>Ustekinumab is well-tolerated in UC through maintenance Week 44</a:t>
            </a:r>
            <a:endParaRPr lang="en-BE"/>
          </a:p>
        </p:txBody>
      </p:sp>
      <p:sp>
        <p:nvSpPr>
          <p:cNvPr id="6" name="Text Placeholder 5">
            <a:extLst>
              <a:ext uri="{FF2B5EF4-FFF2-40B4-BE49-F238E27FC236}">
                <a16:creationId xmlns:a16="http://schemas.microsoft.com/office/drawing/2014/main" id="{ADFB95C6-704F-9B43-92CC-668B9AE1FDC4}"/>
              </a:ext>
            </a:extLst>
          </p:cNvPr>
          <p:cNvSpPr>
            <a:spLocks noGrp="1"/>
          </p:cNvSpPr>
          <p:nvPr>
            <p:ph type="body" sz="quarter" idx="10"/>
          </p:nvPr>
        </p:nvSpPr>
        <p:spPr>
          <a:xfrm>
            <a:off x="454025" y="952337"/>
            <a:ext cx="8235950" cy="269875"/>
          </a:xfrm>
        </p:spPr>
        <p:txBody>
          <a:bodyPr/>
          <a:lstStyle/>
          <a:p>
            <a:r>
              <a:rPr lang="en-GB" dirty="0"/>
              <a:t>Ustekinumab is associated with:1,2</a:t>
            </a:r>
          </a:p>
        </p:txBody>
      </p:sp>
      <p:sp>
        <p:nvSpPr>
          <p:cNvPr id="4" name="Slide Number Placeholder 3">
            <a:extLst>
              <a:ext uri="{FF2B5EF4-FFF2-40B4-BE49-F238E27FC236}">
                <a16:creationId xmlns:a16="http://schemas.microsoft.com/office/drawing/2014/main" id="{E794FF7F-3E3F-C045-837A-4A8AF0A9D4A9}"/>
              </a:ext>
            </a:extLst>
          </p:cNvPr>
          <p:cNvSpPr>
            <a:spLocks noGrp="1"/>
          </p:cNvSpPr>
          <p:nvPr>
            <p:ph type="sldNum" sz="quarter" idx="4"/>
          </p:nvPr>
        </p:nvSpPr>
        <p:spPr>
          <a:xfrm>
            <a:off x="8730531" y="4723338"/>
            <a:ext cx="284759" cy="250031"/>
          </a:xfrm>
        </p:spPr>
        <p:txBody>
          <a:bodyPr/>
          <a:lstStyle/>
          <a:p>
            <a:fld id="{AD816501-AAE5-214E-B100-00C3DC5F5E3F}" type="slidenum">
              <a:rPr lang="en-US" smtClean="0"/>
              <a:pPr/>
              <a:t>8</a:t>
            </a:fld>
            <a:endParaRPr lang="en-US" dirty="0"/>
          </a:p>
        </p:txBody>
      </p:sp>
      <p:sp>
        <p:nvSpPr>
          <p:cNvPr id="8" name="Text Placeholder 7">
            <a:extLst>
              <a:ext uri="{FF2B5EF4-FFF2-40B4-BE49-F238E27FC236}">
                <a16:creationId xmlns:a16="http://schemas.microsoft.com/office/drawing/2014/main" id="{08BBEA89-F527-DB44-A38E-4C2C2DED3E7B}"/>
              </a:ext>
            </a:extLst>
          </p:cNvPr>
          <p:cNvSpPr>
            <a:spLocks noGrp="1"/>
          </p:cNvSpPr>
          <p:nvPr>
            <p:ph type="body" sz="quarter" idx="17"/>
          </p:nvPr>
        </p:nvSpPr>
        <p:spPr>
          <a:xfrm>
            <a:off x="451446" y="4709523"/>
            <a:ext cx="6286500" cy="206375"/>
          </a:xfrm>
        </p:spPr>
        <p:txBody>
          <a:bodyPr/>
          <a:lstStyle/>
          <a:p>
            <a:r>
              <a:rPr lang="en-GB" baseline="30000"/>
              <a:t>1 </a:t>
            </a:r>
            <a:r>
              <a:rPr lang="en-GB"/>
              <a:t>Sands BE, et al. N Engl J Med. 2019;381:1201-14;</a:t>
            </a:r>
          </a:p>
          <a:p>
            <a:r>
              <a:rPr lang="en-GB" baseline="30000"/>
              <a:t>2 </a:t>
            </a:r>
            <a:r>
              <a:rPr lang="en-GB"/>
              <a:t>Danese S, et al. Presented at ECCO 2019, Copenhagen, Denmark.</a:t>
            </a:r>
          </a:p>
        </p:txBody>
      </p:sp>
      <p:sp>
        <p:nvSpPr>
          <p:cNvPr id="9" name="Rectangle 8">
            <a:extLst>
              <a:ext uri="{FF2B5EF4-FFF2-40B4-BE49-F238E27FC236}">
                <a16:creationId xmlns:a16="http://schemas.microsoft.com/office/drawing/2014/main" id="{0C1187A2-71C5-4D47-845B-50D573E817DB}"/>
              </a:ext>
            </a:extLst>
          </p:cNvPr>
          <p:cNvSpPr/>
          <p:nvPr/>
        </p:nvSpPr>
        <p:spPr>
          <a:xfrm>
            <a:off x="8221917" y="-1762"/>
            <a:ext cx="92208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UNIFI</a:t>
            </a:r>
          </a:p>
        </p:txBody>
      </p:sp>
      <p:sp>
        <p:nvSpPr>
          <p:cNvPr id="10" name="Pentagon 9">
            <a:extLst>
              <a:ext uri="{FF2B5EF4-FFF2-40B4-BE49-F238E27FC236}">
                <a16:creationId xmlns:a16="http://schemas.microsoft.com/office/drawing/2014/main" id="{48BA0E2B-2F90-6548-875D-6A274A0D44C9}"/>
              </a:ext>
            </a:extLst>
          </p:cNvPr>
          <p:cNvSpPr/>
          <p:nvPr/>
        </p:nvSpPr>
        <p:spPr>
          <a:xfrm rot="5400000">
            <a:off x="2420167" y="2092372"/>
            <a:ext cx="3073701" cy="1972855"/>
          </a:xfrm>
          <a:prstGeom prst="homePlate">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55"/>
            <a:endParaRPr lang="en-GB" sz="1800" dirty="0">
              <a:solidFill>
                <a:prstClr val="white"/>
              </a:solidFill>
              <a:latin typeface="Verdana"/>
            </a:endParaRPr>
          </a:p>
        </p:txBody>
      </p:sp>
      <p:grpSp>
        <p:nvGrpSpPr>
          <p:cNvPr id="11" name="组合 23">
            <a:extLst>
              <a:ext uri="{FF2B5EF4-FFF2-40B4-BE49-F238E27FC236}">
                <a16:creationId xmlns:a16="http://schemas.microsoft.com/office/drawing/2014/main" id="{8D707554-13E6-1C42-B3B9-5CCC7014C74B}"/>
              </a:ext>
            </a:extLst>
          </p:cNvPr>
          <p:cNvGrpSpPr/>
          <p:nvPr/>
        </p:nvGrpSpPr>
        <p:grpSpPr>
          <a:xfrm>
            <a:off x="2970591" y="1557789"/>
            <a:ext cx="1972856" cy="2639608"/>
            <a:chOff x="3672650" y="1557789"/>
            <a:chExt cx="1972856" cy="2639608"/>
          </a:xfrm>
        </p:grpSpPr>
        <p:sp>
          <p:nvSpPr>
            <p:cNvPr id="12" name="TextBox 11">
              <a:extLst>
                <a:ext uri="{FF2B5EF4-FFF2-40B4-BE49-F238E27FC236}">
                  <a16:creationId xmlns:a16="http://schemas.microsoft.com/office/drawing/2014/main" id="{2D963A87-856C-B04F-8B0F-F7FBB6065F15}"/>
                </a:ext>
              </a:extLst>
            </p:cNvPr>
            <p:cNvSpPr txBox="1"/>
            <p:nvPr/>
          </p:nvSpPr>
          <p:spPr>
            <a:xfrm>
              <a:off x="3672650" y="1557789"/>
              <a:ext cx="1972856" cy="1015663"/>
            </a:xfrm>
            <a:prstGeom prst="rect">
              <a:avLst/>
            </a:prstGeom>
            <a:noFill/>
          </p:spPr>
          <p:txBody>
            <a:bodyPr wrap="square" rtlCol="0">
              <a:spAutoFit/>
            </a:bodyPr>
            <a:lstStyle/>
            <a:p>
              <a:pPr algn="ctr" defTabSz="914355"/>
              <a:r>
                <a:rPr lang="en-GB" sz="1200" b="1" dirty="0">
                  <a:solidFill>
                    <a:prstClr val="white"/>
                  </a:solidFill>
                  <a:latin typeface="Verdana"/>
                </a:rPr>
                <a:t>Similar rates of AEs in Week 16 responders vs. Week 8 responders </a:t>
              </a:r>
              <a:br>
                <a:rPr lang="en-GB" sz="1200" b="1" dirty="0">
                  <a:solidFill>
                    <a:prstClr val="white"/>
                  </a:solidFill>
                  <a:latin typeface="Verdana"/>
                </a:rPr>
              </a:br>
              <a:r>
                <a:rPr lang="en-GB" sz="1200" b="1" dirty="0">
                  <a:solidFill>
                    <a:prstClr val="white"/>
                  </a:solidFill>
                  <a:latin typeface="Verdana"/>
                </a:rPr>
                <a:t>and PBO</a:t>
              </a:r>
            </a:p>
          </p:txBody>
        </p:sp>
        <p:sp>
          <p:nvSpPr>
            <p:cNvPr id="13" name="Oval 12">
              <a:extLst>
                <a:ext uri="{FF2B5EF4-FFF2-40B4-BE49-F238E27FC236}">
                  <a16:creationId xmlns:a16="http://schemas.microsoft.com/office/drawing/2014/main" id="{6E9DDD99-60A7-2742-A261-3AB470B90D72}"/>
                </a:ext>
              </a:extLst>
            </p:cNvPr>
            <p:cNvSpPr/>
            <p:nvPr/>
          </p:nvSpPr>
          <p:spPr>
            <a:xfrm>
              <a:off x="4161444" y="3257516"/>
              <a:ext cx="995267" cy="939881"/>
            </a:xfrm>
            <a:prstGeom prst="ellipse">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914355"/>
              <a:endParaRPr lang="en-GB" sz="1800" dirty="0">
                <a:solidFill>
                  <a:prstClr val="black"/>
                </a:solidFill>
                <a:latin typeface="Verdana"/>
              </a:endParaRPr>
            </a:p>
          </p:txBody>
        </p:sp>
        <p:pic>
          <p:nvPicPr>
            <p:cNvPr id="14" name="Picture 4">
              <a:extLst>
                <a:ext uri="{FF2B5EF4-FFF2-40B4-BE49-F238E27FC236}">
                  <a16:creationId xmlns:a16="http://schemas.microsoft.com/office/drawing/2014/main" id="{C6C088E3-8124-AB44-938A-73540838F05B}"/>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flipV="1">
              <a:off x="4325628" y="3382613"/>
              <a:ext cx="666900" cy="68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Pentagon 14">
            <a:extLst>
              <a:ext uri="{FF2B5EF4-FFF2-40B4-BE49-F238E27FC236}">
                <a16:creationId xmlns:a16="http://schemas.microsoft.com/office/drawing/2014/main" id="{6C4112AD-58F0-A54C-A9C0-10D94F0A318B}"/>
              </a:ext>
            </a:extLst>
          </p:cNvPr>
          <p:cNvSpPr/>
          <p:nvPr/>
        </p:nvSpPr>
        <p:spPr>
          <a:xfrm rot="5400000">
            <a:off x="-98975" y="2092372"/>
            <a:ext cx="3073701" cy="1972855"/>
          </a:xfrm>
          <a:prstGeom prst="homePlate">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55"/>
            <a:endParaRPr lang="en-GB" sz="1800" dirty="0">
              <a:solidFill>
                <a:prstClr val="white"/>
              </a:solidFill>
              <a:latin typeface="Verdana"/>
            </a:endParaRPr>
          </a:p>
        </p:txBody>
      </p:sp>
      <p:grpSp>
        <p:nvGrpSpPr>
          <p:cNvPr id="16" name="组合 22">
            <a:extLst>
              <a:ext uri="{FF2B5EF4-FFF2-40B4-BE49-F238E27FC236}">
                <a16:creationId xmlns:a16="http://schemas.microsoft.com/office/drawing/2014/main" id="{1524394A-D90E-F74B-A925-A0D1CE2AB5E5}"/>
              </a:ext>
            </a:extLst>
          </p:cNvPr>
          <p:cNvGrpSpPr/>
          <p:nvPr/>
        </p:nvGrpSpPr>
        <p:grpSpPr>
          <a:xfrm>
            <a:off x="451446" y="1571242"/>
            <a:ext cx="1972856" cy="2658962"/>
            <a:chOff x="1153507" y="1571242"/>
            <a:chExt cx="1972856" cy="2658962"/>
          </a:xfrm>
        </p:grpSpPr>
        <p:sp>
          <p:nvSpPr>
            <p:cNvPr id="17" name="TextBox 16">
              <a:extLst>
                <a:ext uri="{FF2B5EF4-FFF2-40B4-BE49-F238E27FC236}">
                  <a16:creationId xmlns:a16="http://schemas.microsoft.com/office/drawing/2014/main" id="{9C951DAE-EEEA-CF48-8740-2D47B6FF20E7}"/>
                </a:ext>
              </a:extLst>
            </p:cNvPr>
            <p:cNvSpPr txBox="1"/>
            <p:nvPr/>
          </p:nvSpPr>
          <p:spPr>
            <a:xfrm>
              <a:off x="1153507" y="1571242"/>
              <a:ext cx="1972856" cy="1015663"/>
            </a:xfrm>
            <a:prstGeom prst="rect">
              <a:avLst/>
            </a:prstGeom>
            <a:noFill/>
          </p:spPr>
          <p:txBody>
            <a:bodyPr wrap="square" lIns="36000" rIns="36000" rtlCol="0">
              <a:spAutoFit/>
            </a:bodyPr>
            <a:lstStyle/>
            <a:p>
              <a:pPr algn="ctr" defTabSz="914355"/>
              <a:r>
                <a:rPr lang="en-GB" sz="1200" b="1" dirty="0">
                  <a:solidFill>
                    <a:prstClr val="white"/>
                  </a:solidFill>
                  <a:latin typeface="Verdana"/>
                </a:rPr>
                <a:t>Similar rates of AEs, SAEs and infections with UST ~6 mg/kg IV vs. PBO through Week 8</a:t>
              </a:r>
            </a:p>
          </p:txBody>
        </p:sp>
        <p:sp>
          <p:nvSpPr>
            <p:cNvPr id="18" name="Oval 17">
              <a:extLst>
                <a:ext uri="{FF2B5EF4-FFF2-40B4-BE49-F238E27FC236}">
                  <a16:creationId xmlns:a16="http://schemas.microsoft.com/office/drawing/2014/main" id="{26BF9A3D-E085-A347-9F8C-B66C7C20AF4D}"/>
                </a:ext>
              </a:extLst>
            </p:cNvPr>
            <p:cNvSpPr/>
            <p:nvPr/>
          </p:nvSpPr>
          <p:spPr>
            <a:xfrm>
              <a:off x="1642301" y="3237130"/>
              <a:ext cx="995267" cy="993074"/>
            </a:xfrm>
            <a:prstGeom prst="ellipse">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914355"/>
              <a:endParaRPr lang="en-GB" sz="1800" dirty="0">
                <a:solidFill>
                  <a:prstClr val="black"/>
                </a:solidFill>
                <a:latin typeface="Verdana"/>
              </a:endParaRPr>
            </a:p>
          </p:txBody>
        </p:sp>
        <p:pic>
          <p:nvPicPr>
            <p:cNvPr id="19" name="Picture 18">
              <a:extLst>
                <a:ext uri="{FF2B5EF4-FFF2-40B4-BE49-F238E27FC236}">
                  <a16:creationId xmlns:a16="http://schemas.microsoft.com/office/drawing/2014/main" id="{344AD651-9895-C542-9562-556572DB4CF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18444" y="3419118"/>
              <a:ext cx="642984" cy="642984"/>
            </a:xfrm>
            <a:prstGeom prst="rect">
              <a:avLst/>
            </a:prstGeom>
          </p:spPr>
        </p:pic>
      </p:grpSp>
      <p:sp>
        <p:nvSpPr>
          <p:cNvPr id="20" name="Pentagon 19">
            <a:extLst>
              <a:ext uri="{FF2B5EF4-FFF2-40B4-BE49-F238E27FC236}">
                <a16:creationId xmlns:a16="http://schemas.microsoft.com/office/drawing/2014/main" id="{E02A8C03-645B-B643-9CC8-B064E04FB459}"/>
              </a:ext>
            </a:extLst>
          </p:cNvPr>
          <p:cNvSpPr/>
          <p:nvPr/>
        </p:nvSpPr>
        <p:spPr>
          <a:xfrm rot="5400000">
            <a:off x="4960719" y="2092372"/>
            <a:ext cx="3073700" cy="1972855"/>
          </a:xfrm>
          <a:prstGeom prst="homePlate">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55"/>
            <a:endParaRPr lang="en-GB" sz="1800" dirty="0">
              <a:solidFill>
                <a:prstClr val="white"/>
              </a:solidFill>
              <a:latin typeface="Verdana"/>
            </a:endParaRPr>
          </a:p>
        </p:txBody>
      </p:sp>
      <p:grpSp>
        <p:nvGrpSpPr>
          <p:cNvPr id="21" name="组合 24">
            <a:extLst>
              <a:ext uri="{FF2B5EF4-FFF2-40B4-BE49-F238E27FC236}">
                <a16:creationId xmlns:a16="http://schemas.microsoft.com/office/drawing/2014/main" id="{F0E3ADC2-593F-6347-8862-9962E2B59B20}"/>
              </a:ext>
            </a:extLst>
          </p:cNvPr>
          <p:cNvGrpSpPr/>
          <p:nvPr/>
        </p:nvGrpSpPr>
        <p:grpSpPr>
          <a:xfrm>
            <a:off x="5511143" y="1569673"/>
            <a:ext cx="1972855" cy="2642688"/>
            <a:chOff x="6213202" y="1569673"/>
            <a:chExt cx="1972855" cy="2642688"/>
          </a:xfrm>
        </p:grpSpPr>
        <p:sp>
          <p:nvSpPr>
            <p:cNvPr id="22" name="TextBox 21">
              <a:extLst>
                <a:ext uri="{FF2B5EF4-FFF2-40B4-BE49-F238E27FC236}">
                  <a16:creationId xmlns:a16="http://schemas.microsoft.com/office/drawing/2014/main" id="{59A774D3-D46A-2447-9925-820B86045EF2}"/>
                </a:ext>
              </a:extLst>
            </p:cNvPr>
            <p:cNvSpPr txBox="1"/>
            <p:nvPr/>
          </p:nvSpPr>
          <p:spPr>
            <a:xfrm>
              <a:off x="6213202" y="1569673"/>
              <a:ext cx="1972855" cy="646331"/>
            </a:xfrm>
            <a:prstGeom prst="rect">
              <a:avLst/>
            </a:prstGeom>
            <a:noFill/>
          </p:spPr>
          <p:txBody>
            <a:bodyPr wrap="square" rtlCol="0">
              <a:spAutoFit/>
            </a:bodyPr>
            <a:lstStyle/>
            <a:p>
              <a:pPr algn="ctr" defTabSz="914355"/>
              <a:r>
                <a:rPr lang="en-GB" sz="1200" b="1" dirty="0">
                  <a:solidFill>
                    <a:prstClr val="white"/>
                  </a:solidFill>
                  <a:latin typeface="Verdana"/>
                </a:rPr>
                <a:t>Similar rates of key safety outcomes vs. </a:t>
              </a:r>
              <a:br>
                <a:rPr lang="en-GB" sz="1200" b="1" dirty="0">
                  <a:solidFill>
                    <a:prstClr val="white"/>
                  </a:solidFill>
                  <a:latin typeface="Verdana"/>
                </a:rPr>
              </a:br>
              <a:r>
                <a:rPr lang="en-GB" sz="1200" b="1" dirty="0">
                  <a:solidFill>
                    <a:prstClr val="white"/>
                  </a:solidFill>
                  <a:latin typeface="Verdana"/>
                </a:rPr>
                <a:t>PBO at Week 44 </a:t>
              </a:r>
            </a:p>
          </p:txBody>
        </p:sp>
        <p:sp>
          <p:nvSpPr>
            <p:cNvPr id="23" name="Oval 22">
              <a:extLst>
                <a:ext uri="{FF2B5EF4-FFF2-40B4-BE49-F238E27FC236}">
                  <a16:creationId xmlns:a16="http://schemas.microsoft.com/office/drawing/2014/main" id="{10AF065B-D38B-834B-BC6D-4C3BF753CC26}"/>
                </a:ext>
              </a:extLst>
            </p:cNvPr>
            <p:cNvSpPr/>
            <p:nvPr/>
          </p:nvSpPr>
          <p:spPr>
            <a:xfrm>
              <a:off x="6701995" y="3272480"/>
              <a:ext cx="995267" cy="939881"/>
            </a:xfrm>
            <a:prstGeom prst="ellipse">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defTabSz="914355"/>
              <a:endParaRPr lang="en-GB" sz="1800" dirty="0">
                <a:solidFill>
                  <a:prstClr val="black"/>
                </a:solidFill>
                <a:latin typeface="Verdana"/>
              </a:endParaRPr>
            </a:p>
          </p:txBody>
        </p:sp>
        <p:pic>
          <p:nvPicPr>
            <p:cNvPr id="24" name="Picture 23">
              <a:extLst>
                <a:ext uri="{FF2B5EF4-FFF2-40B4-BE49-F238E27FC236}">
                  <a16:creationId xmlns:a16="http://schemas.microsoft.com/office/drawing/2014/main" id="{649743DA-8022-8241-A230-6EEC34CB2798}"/>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98569" y="3426392"/>
              <a:ext cx="602122" cy="602121"/>
            </a:xfrm>
            <a:prstGeom prst="rect">
              <a:avLst/>
            </a:prstGeom>
          </p:spPr>
        </p:pic>
      </p:grpSp>
      <p:sp>
        <p:nvSpPr>
          <p:cNvPr id="25" name="TextBox 24">
            <a:extLst>
              <a:ext uri="{FF2B5EF4-FFF2-40B4-BE49-F238E27FC236}">
                <a16:creationId xmlns:a16="http://schemas.microsoft.com/office/drawing/2014/main" id="{518931F1-4A01-48C8-B75F-8AA4B1DD67DD}"/>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2850740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20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3000"/>
                                        <p:tgtEl>
                                          <p:spTgt spid="20"/>
                                        </p:tgtEl>
                                      </p:cBhvr>
                                    </p:animEffect>
                                  </p:childTnLst>
                                </p:cTn>
                              </p:par>
                              <p:par>
                                <p:cTn id="14" presetID="22" presetClass="entr" presetSubtype="1"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nodeType="withEffect">
                                  <p:stCondLst>
                                    <p:cond delay="300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207461-8E87-5043-8300-74C817EB1A3C}"/>
              </a:ext>
            </a:extLst>
          </p:cNvPr>
          <p:cNvSpPr>
            <a:spLocks noGrp="1"/>
          </p:cNvSpPr>
          <p:nvPr>
            <p:ph type="title"/>
          </p:nvPr>
        </p:nvSpPr>
        <p:spPr>
          <a:xfrm>
            <a:off x="454025" y="283843"/>
            <a:ext cx="7609320" cy="346249"/>
          </a:xfrm>
        </p:spPr>
        <p:txBody>
          <a:bodyPr/>
          <a:lstStyle/>
          <a:p>
            <a:r>
              <a:rPr lang="en-GB" dirty="0"/>
              <a:t>Key safety findings through maintenance Week 44 in randomised patients</a:t>
            </a:r>
            <a:endParaRPr lang="en-BE"/>
          </a:p>
        </p:txBody>
      </p:sp>
      <p:sp>
        <p:nvSpPr>
          <p:cNvPr id="4" name="Slide Number Placeholder 3">
            <a:extLst>
              <a:ext uri="{FF2B5EF4-FFF2-40B4-BE49-F238E27FC236}">
                <a16:creationId xmlns:a16="http://schemas.microsoft.com/office/drawing/2014/main" id="{6B484931-29DE-F14A-9EEB-6436802549F4}"/>
              </a:ext>
            </a:extLst>
          </p:cNvPr>
          <p:cNvSpPr>
            <a:spLocks noGrp="1"/>
          </p:cNvSpPr>
          <p:nvPr>
            <p:ph type="sldNum" sz="quarter" idx="4"/>
          </p:nvPr>
        </p:nvSpPr>
        <p:spPr>
          <a:xfrm>
            <a:off x="8730531" y="4723338"/>
            <a:ext cx="284759" cy="250031"/>
          </a:xfrm>
        </p:spPr>
        <p:txBody>
          <a:bodyPr/>
          <a:lstStyle/>
          <a:p>
            <a:fld id="{AD816501-AAE5-214E-B100-00C3DC5F5E3F}" type="slidenum">
              <a:rPr lang="en-US" smtClean="0"/>
              <a:pPr/>
              <a:t>9</a:t>
            </a:fld>
            <a:endParaRPr lang="en-US" dirty="0"/>
          </a:p>
        </p:txBody>
      </p:sp>
      <p:sp>
        <p:nvSpPr>
          <p:cNvPr id="7" name="Text Placeholder 6">
            <a:extLst>
              <a:ext uri="{FF2B5EF4-FFF2-40B4-BE49-F238E27FC236}">
                <a16:creationId xmlns:a16="http://schemas.microsoft.com/office/drawing/2014/main" id="{F8DF4300-36B2-FB4F-A145-AD6D2290295C}"/>
              </a:ext>
            </a:extLst>
          </p:cNvPr>
          <p:cNvSpPr>
            <a:spLocks noGrp="1"/>
          </p:cNvSpPr>
          <p:nvPr>
            <p:ph type="body" sz="quarter" idx="17"/>
          </p:nvPr>
        </p:nvSpPr>
        <p:spPr>
          <a:xfrm>
            <a:off x="451446" y="4709523"/>
            <a:ext cx="6286500" cy="206375"/>
          </a:xfrm>
        </p:spPr>
        <p:txBody>
          <a:bodyPr/>
          <a:lstStyle/>
          <a:p>
            <a:r>
              <a:rPr lang="en-GB" dirty="0"/>
              <a:t>*Week 44 in maintenance is 1 full year of UST treatment (8-week induction + 44-week maintenance = 52 weeks in total); **Patients who were in clinical response to UST IV induction dosing and were randomised to PBO SC on entry into this maintenance study; †Infection as assessed by the investigator; ‡Papillary renal cell carcinoma in a patient from the UST 90 mg q12w group and colon cancer in a patient from the UST 90 mg q8w group.</a:t>
            </a:r>
          </a:p>
          <a:p>
            <a:r>
              <a:rPr lang="en-US" dirty="0"/>
              <a:t>AE, adverse event; SAE, serious adverse event.</a:t>
            </a:r>
          </a:p>
          <a:p>
            <a:endParaRPr lang="en-US" dirty="0"/>
          </a:p>
          <a:p>
            <a:r>
              <a:rPr lang="en-US" dirty="0"/>
              <a:t>Sands BE, et al. N Engl J Med. 2019;381:1201-14.</a:t>
            </a:r>
          </a:p>
        </p:txBody>
      </p:sp>
      <p:sp>
        <p:nvSpPr>
          <p:cNvPr id="8" name="Content Placeholder 1">
            <a:extLst>
              <a:ext uri="{FF2B5EF4-FFF2-40B4-BE49-F238E27FC236}">
                <a16:creationId xmlns:a16="http://schemas.microsoft.com/office/drawing/2014/main" id="{9814E89D-358C-EE44-A1D0-8B09F473BFD8}"/>
              </a:ext>
            </a:extLst>
          </p:cNvPr>
          <p:cNvSpPr txBox="1">
            <a:spLocks/>
          </p:cNvSpPr>
          <p:nvPr/>
        </p:nvSpPr>
        <p:spPr bwMode="auto">
          <a:xfrm>
            <a:off x="451446" y="1047377"/>
            <a:ext cx="8121054" cy="18466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175618" indent="-175618" algn="l" rtl="0" eaLnBrk="1" fontAlgn="base" hangingPunct="1">
              <a:lnSpc>
                <a:spcPct val="100000"/>
              </a:lnSpc>
              <a:spcBef>
                <a:spcPts val="1350"/>
              </a:spcBef>
              <a:spcAft>
                <a:spcPct val="0"/>
              </a:spcAft>
              <a:buClr>
                <a:schemeClr val="accent1"/>
              </a:buClr>
              <a:buSzPct val="100000"/>
              <a:buFont typeface="Arial" pitchFamily="-65" charset="0"/>
              <a:buChar char="•"/>
              <a:tabLst/>
              <a:defRPr sz="1750">
                <a:solidFill>
                  <a:schemeClr val="tx1"/>
                </a:solidFill>
                <a:latin typeface="Verdana" charset="0"/>
                <a:ea typeface="Verdana" charset="0"/>
                <a:cs typeface="Verdana" charset="0"/>
                <a:sym typeface="Arial" pitchFamily="-65" charset="0"/>
              </a:defRPr>
            </a:lvl1pPr>
            <a:lvl2pPr marL="400844" indent="-175618" algn="l" rtl="0" eaLnBrk="1" fontAlgn="base" hangingPunct="1">
              <a:lnSpc>
                <a:spcPct val="100000"/>
              </a:lnSpc>
              <a:spcBef>
                <a:spcPts val="0"/>
              </a:spcBef>
              <a:spcAft>
                <a:spcPct val="0"/>
              </a:spcAft>
              <a:buClr>
                <a:schemeClr val="accent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2pPr>
            <a:lvl3pPr marL="548640" indent="-150876" algn="l" rtl="0" eaLnBrk="1" fontAlgn="base" hangingPunct="1">
              <a:lnSpc>
                <a:spcPct val="100000"/>
              </a:lnSpc>
              <a:spcBef>
                <a:spcPts val="0"/>
              </a:spcBef>
              <a:spcAft>
                <a:spcPct val="0"/>
              </a:spcAft>
              <a:buClr>
                <a:schemeClr val="accent1"/>
              </a:buClr>
              <a:buSzPct val="100000"/>
              <a:buFont typeface="Arial" pitchFamily="-65" charset="0"/>
              <a:buChar char="•"/>
              <a:defRPr sz="1350">
                <a:solidFill>
                  <a:schemeClr val="tx1"/>
                </a:solidFill>
                <a:latin typeface="Verdana" charset="0"/>
                <a:ea typeface="Verdana" charset="0"/>
                <a:cs typeface="Verdana" charset="0"/>
                <a:sym typeface="Arial" pitchFamily="-65" charset="0"/>
              </a:defRPr>
            </a:lvl3pPr>
            <a:lvl4pPr marL="822960" indent="-150876" algn="l" rtl="0" eaLnBrk="1" fontAlgn="base" hangingPunct="1">
              <a:lnSpc>
                <a:spcPct val="100000"/>
              </a:lnSpc>
              <a:spcBef>
                <a:spcPts val="0"/>
              </a:spcBef>
              <a:spcAft>
                <a:spcPct val="0"/>
              </a:spcAft>
              <a:buClr>
                <a:schemeClr val="accent1"/>
              </a:buClr>
              <a:buSzPct val="100000"/>
              <a:buFont typeface="Arial" pitchFamily="-65" charset="0"/>
              <a:buChar char="–"/>
              <a:defRPr sz="1125">
                <a:solidFill>
                  <a:schemeClr val="tx1"/>
                </a:solidFill>
                <a:latin typeface="Verdana" charset="0"/>
                <a:ea typeface="Verdana" charset="0"/>
                <a:cs typeface="Verdana" charset="0"/>
                <a:sym typeface="Arial" pitchFamily="-65" charset="0"/>
              </a:defRPr>
            </a:lvl4pPr>
            <a:lvl5pPr marL="1115973" indent="-143351" algn="l" rtl="0" eaLnBrk="1" fontAlgn="base" hangingPunct="1">
              <a:lnSpc>
                <a:spcPct val="100000"/>
              </a:lnSpc>
              <a:spcBef>
                <a:spcPts val="0"/>
              </a:spcBef>
              <a:spcAft>
                <a:spcPct val="0"/>
              </a:spcAft>
              <a:buClr>
                <a:schemeClr val="accent1"/>
              </a:buClr>
              <a:buSzPct val="100000"/>
              <a:buFont typeface="Arial" pitchFamily="-65" charset="0"/>
              <a:buChar char="»"/>
              <a:defRPr sz="975">
                <a:solidFill>
                  <a:schemeClr val="tx1"/>
                </a:solidFill>
                <a:latin typeface="Verdana" charset="0"/>
                <a:ea typeface="Verdana" charset="0"/>
                <a:cs typeface="Verdana" charset="0"/>
                <a:sym typeface="Arial" pitchFamily="-65" charset="0"/>
              </a:defRPr>
            </a:lvl5pPr>
            <a:lvl6pPr marL="133216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6pPr>
            <a:lvl7pPr marL="1548194"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7pPr>
            <a:lvl8pPr marL="1764221"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8pPr>
            <a:lvl9pPr marL="1980248" indent="-144018" algn="l" rtl="0" eaLnBrk="1" fontAlgn="base" hangingPunct="1">
              <a:spcBef>
                <a:spcPts val="284"/>
              </a:spcBef>
              <a:spcAft>
                <a:spcPct val="0"/>
              </a:spcAft>
              <a:buSzPct val="100000"/>
              <a:buFont typeface="Arial" pitchFamily="-110" charset="0"/>
              <a:buChar char="»"/>
              <a:defRPr sz="1275">
                <a:solidFill>
                  <a:schemeClr val="tx1"/>
                </a:solidFill>
                <a:latin typeface="+mn-lt"/>
                <a:ea typeface="+mn-ea"/>
                <a:cs typeface="+mn-cs"/>
                <a:sym typeface="Arial" pitchFamily="-110" charset="0"/>
              </a:defRPr>
            </a:lvl9pPr>
          </a:lstStyle>
          <a:p>
            <a:pPr marL="0" indent="0" defTabSz="914400">
              <a:buFont typeface="Arial" pitchFamily="-65" charset="0"/>
              <a:buNone/>
            </a:pPr>
            <a:r>
              <a:rPr lang="en-US" sz="1200" kern="0" dirty="0">
                <a:solidFill>
                  <a:schemeClr val="accent1"/>
                </a:solidFill>
              </a:rPr>
              <a:t>Rates of key safety events remained similar between PBO and UST through 1 year*</a:t>
            </a:r>
          </a:p>
        </p:txBody>
      </p:sp>
      <p:graphicFrame>
        <p:nvGraphicFramePr>
          <p:cNvPr id="12" name="Content Placeholder 4">
            <a:extLst>
              <a:ext uri="{FF2B5EF4-FFF2-40B4-BE49-F238E27FC236}">
                <a16:creationId xmlns:a16="http://schemas.microsoft.com/office/drawing/2014/main" id="{E4DFDAF1-6764-3F42-AC64-04895189CBC6}"/>
              </a:ext>
            </a:extLst>
          </p:cNvPr>
          <p:cNvGraphicFramePr>
            <a:graphicFrameLocks/>
          </p:cNvGraphicFramePr>
          <p:nvPr>
            <p:extLst>
              <p:ext uri="{D42A27DB-BD31-4B8C-83A1-F6EECF244321}">
                <p14:modId xmlns:p14="http://schemas.microsoft.com/office/powerpoint/2010/main" val="3552245125"/>
              </p:ext>
            </p:extLst>
          </p:nvPr>
        </p:nvGraphicFramePr>
        <p:xfrm>
          <a:off x="458150" y="1302418"/>
          <a:ext cx="8304853" cy="3006345"/>
        </p:xfrm>
        <a:graphic>
          <a:graphicData uri="http://schemas.openxmlformats.org/drawingml/2006/table">
            <a:tbl>
              <a:tblPr firstRow="1" bandRow="1">
                <a:tableStyleId>{69012ECD-51FC-41F1-AA8D-1B2483CD663E}</a:tableStyleId>
              </a:tblPr>
              <a:tblGrid>
                <a:gridCol w="2760540">
                  <a:extLst>
                    <a:ext uri="{9D8B030D-6E8A-4147-A177-3AD203B41FA5}">
                      <a16:colId xmlns:a16="http://schemas.microsoft.com/office/drawing/2014/main" val="20000"/>
                    </a:ext>
                  </a:extLst>
                </a:gridCol>
                <a:gridCol w="1315420">
                  <a:extLst>
                    <a:ext uri="{9D8B030D-6E8A-4147-A177-3AD203B41FA5}">
                      <a16:colId xmlns:a16="http://schemas.microsoft.com/office/drawing/2014/main" val="20001"/>
                    </a:ext>
                  </a:extLst>
                </a:gridCol>
                <a:gridCol w="1409631">
                  <a:extLst>
                    <a:ext uri="{9D8B030D-6E8A-4147-A177-3AD203B41FA5}">
                      <a16:colId xmlns:a16="http://schemas.microsoft.com/office/drawing/2014/main" val="20002"/>
                    </a:ext>
                  </a:extLst>
                </a:gridCol>
                <a:gridCol w="1409631">
                  <a:extLst>
                    <a:ext uri="{9D8B030D-6E8A-4147-A177-3AD203B41FA5}">
                      <a16:colId xmlns:a16="http://schemas.microsoft.com/office/drawing/2014/main" val="20003"/>
                    </a:ext>
                  </a:extLst>
                </a:gridCol>
                <a:gridCol w="1409631">
                  <a:extLst>
                    <a:ext uri="{9D8B030D-6E8A-4147-A177-3AD203B41FA5}">
                      <a16:colId xmlns:a16="http://schemas.microsoft.com/office/drawing/2014/main" val="20004"/>
                    </a:ext>
                  </a:extLst>
                </a:gridCol>
              </a:tblGrid>
              <a:tr h="353118">
                <a:tc>
                  <a:txBody>
                    <a:bodyPr/>
                    <a:lstStyle/>
                    <a:p>
                      <a:endParaRPr lang="en-GB" sz="900" b="0" i="0" dirty="0">
                        <a:latin typeface="Verdana" panose="020B0604030504040204" pitchFamily="34" charset="0"/>
                        <a:ea typeface="Verdana" panose="020B0604030504040204" pitchFamily="34" charset="0"/>
                        <a:cs typeface="Verdana" panose="020B0604030504040204" pitchFamily="34" charset="0"/>
                      </a:endParaRPr>
                    </a:p>
                  </a:txBody>
                  <a:tcPr marT="0" marB="0"/>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PBO SC</a:t>
                      </a:r>
                      <a:r>
                        <a:rPr lang="en-GB" sz="900" b="1" i="0" baseline="0" dirty="0">
                          <a:latin typeface="Verdana" panose="020B0604030504040204" pitchFamily="34" charset="0"/>
                          <a:ea typeface="Verdana" panose="020B0604030504040204" pitchFamily="34" charset="0"/>
                          <a:cs typeface="Verdana" panose="020B0604030504040204" pitchFamily="34" charset="0"/>
                        </a:rPr>
                        <a:t>**</a:t>
                      </a:r>
                      <a:endParaRPr lang="en-GB" sz="900" b="1" i="0" dirty="0">
                        <a:latin typeface="Verdana" panose="020B0604030504040204" pitchFamily="34" charset="0"/>
                        <a:ea typeface="Verdana" panose="020B0604030504040204" pitchFamily="34" charset="0"/>
                        <a:cs typeface="Verdana" panose="020B0604030504040204" pitchFamily="34" charset="0"/>
                      </a:endParaRP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 90 mg SC q12w</a:t>
                      </a: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 90 mg SC</a:t>
                      </a:r>
                    </a:p>
                    <a:p>
                      <a:pPr algn="ctr"/>
                      <a:r>
                        <a:rPr lang="en-GB" sz="900" b="1" i="0" dirty="0">
                          <a:latin typeface="Verdana" panose="020B0604030504040204" pitchFamily="34" charset="0"/>
                          <a:ea typeface="Verdana" panose="020B0604030504040204" pitchFamily="34" charset="0"/>
                          <a:cs typeface="Verdana" panose="020B0604030504040204" pitchFamily="34" charset="0"/>
                        </a:rPr>
                        <a:t>q8w</a:t>
                      </a:r>
                    </a:p>
                  </a:txBody>
                  <a:tcPr marT="0" marB="0" anchor="ctr"/>
                </a:tc>
                <a:tc>
                  <a:txBody>
                    <a:bodyPr/>
                    <a:lstStyle/>
                    <a:p>
                      <a:pPr algn="ctr"/>
                      <a:r>
                        <a:rPr lang="en-GB" sz="900" b="1" i="0" dirty="0">
                          <a:latin typeface="Verdana" panose="020B0604030504040204" pitchFamily="34" charset="0"/>
                          <a:ea typeface="Verdana" panose="020B0604030504040204" pitchFamily="34" charset="0"/>
                          <a:cs typeface="Verdana" panose="020B0604030504040204" pitchFamily="34" charset="0"/>
                        </a:rPr>
                        <a:t>UST</a:t>
                      </a:r>
                    </a:p>
                    <a:p>
                      <a:pPr algn="ctr"/>
                      <a:r>
                        <a:rPr lang="en-GB" sz="900" b="1" i="0" dirty="0">
                          <a:latin typeface="Verdana" panose="020B0604030504040204" pitchFamily="34" charset="0"/>
                          <a:ea typeface="Verdana" panose="020B0604030504040204" pitchFamily="34" charset="0"/>
                          <a:cs typeface="Verdana" panose="020B0604030504040204" pitchFamily="34" charset="0"/>
                        </a:rPr>
                        <a:t>dosages combined</a:t>
                      </a:r>
                    </a:p>
                  </a:txBody>
                  <a:tcPr marT="0" marB="0" anchor="ctr"/>
                </a:tc>
                <a:extLst>
                  <a:ext uri="{0D108BD9-81ED-4DB2-BD59-A6C34878D82A}">
                    <a16:rowId xmlns:a16="http://schemas.microsoft.com/office/drawing/2014/main" val="10000"/>
                  </a:ext>
                </a:extLst>
              </a:tr>
              <a:tr h="17655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Patients,</a:t>
                      </a:r>
                      <a:r>
                        <a:rPr lang="en-US" sz="900" b="0" i="0" baseline="0" dirty="0">
                          <a:latin typeface="Verdana" panose="020B0604030504040204" pitchFamily="34" charset="0"/>
                          <a:ea typeface="Verdana" panose="020B0604030504040204" pitchFamily="34" charset="0"/>
                          <a:cs typeface="Verdana" panose="020B0604030504040204" pitchFamily="34" charset="0"/>
                        </a:rPr>
                        <a:t> n</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175</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348</a:t>
                      </a:r>
                    </a:p>
                  </a:txBody>
                  <a:tcPr marL="9144" marR="9144" marT="0" marB="0" anchor="ctr"/>
                </a:tc>
                <a:extLst>
                  <a:ext uri="{0D108BD9-81ED-4DB2-BD59-A6C34878D82A}">
                    <a16:rowId xmlns:a16="http://schemas.microsoft.com/office/drawing/2014/main" val="10001"/>
                  </a:ext>
                </a:extLst>
              </a:tr>
              <a:tr h="35311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Average duration of follow-up, weeks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41.8</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42.0</a:t>
                      </a:r>
                    </a:p>
                  </a:txBody>
                  <a:tcPr marL="9144" marR="9144" marT="0" marB="0" anchor="ctr"/>
                </a:tc>
                <a:extLst>
                  <a:ext uri="{0D108BD9-81ED-4DB2-BD59-A6C34878D82A}">
                    <a16:rowId xmlns:a16="http://schemas.microsoft.com/office/drawing/2014/main" val="10002"/>
                  </a:ext>
                </a:extLst>
              </a:tr>
              <a:tr h="353118">
                <a:tc>
                  <a:txBody>
                    <a:bodyPr/>
                    <a:lstStyle/>
                    <a:p>
                      <a:r>
                        <a:rPr lang="en-US" sz="900" b="0" i="0" dirty="0">
                          <a:latin typeface="Verdana" panose="020B0604030504040204" pitchFamily="34" charset="0"/>
                          <a:ea typeface="Verdana" panose="020B0604030504040204" pitchFamily="34" charset="0"/>
                          <a:cs typeface="Verdana" panose="020B0604030504040204" pitchFamily="34" charset="0"/>
                        </a:rPr>
                        <a:t>Average exposure, </a:t>
                      </a:r>
                      <a:br>
                        <a:rPr lang="en-US" sz="900" b="0" i="0" dirty="0">
                          <a:latin typeface="Verdana" panose="020B0604030504040204" pitchFamily="34" charset="0"/>
                          <a:ea typeface="Verdana" panose="020B0604030504040204" pitchFamily="34" charset="0"/>
                          <a:cs typeface="Verdana" panose="020B0604030504040204" pitchFamily="34" charset="0"/>
                        </a:rPr>
                      </a:br>
                      <a:r>
                        <a:rPr lang="en-US" sz="900" b="0" i="0" dirty="0">
                          <a:latin typeface="Verdana" panose="020B0604030504040204" pitchFamily="34" charset="0"/>
                          <a:ea typeface="Verdana" panose="020B0604030504040204" pitchFamily="34" charset="0"/>
                          <a:cs typeface="Verdana" panose="020B0604030504040204" pitchFamily="34" charset="0"/>
                        </a:rPr>
                        <a:t>no. of administrations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7.1</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7.4</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7.4</a:t>
                      </a:r>
                    </a:p>
                  </a:txBody>
                  <a:tcPr marL="9144" marR="9144" marT="0" marB="0" anchor="ctr"/>
                </a:tc>
                <a:extLst>
                  <a:ext uri="{0D108BD9-81ED-4DB2-BD59-A6C34878D82A}">
                    <a16:rowId xmlns:a16="http://schemas.microsoft.com/office/drawing/2014/main" val="10003"/>
                  </a:ext>
                </a:extLst>
              </a:tr>
              <a:tr h="176558">
                <a:tc>
                  <a:txBody>
                    <a:bodyPr/>
                    <a:lstStyle/>
                    <a:p>
                      <a:pPr lvl="0"/>
                      <a:r>
                        <a:rPr lang="en-US" sz="900" b="0" i="0" dirty="0">
                          <a:latin typeface="Verdana" panose="020B0604030504040204" pitchFamily="34" charset="0"/>
                          <a:ea typeface="Verdana" panose="020B0604030504040204" pitchFamily="34" charset="0"/>
                          <a:cs typeface="Verdana" panose="020B0604030504040204" pitchFamily="34" charset="0"/>
                        </a:rPr>
                        <a:t>Patients who died,</a:t>
                      </a:r>
                      <a:r>
                        <a:rPr lang="en-US" sz="900" b="0" i="0" baseline="0" dirty="0">
                          <a:latin typeface="Verdana" panose="020B0604030504040204" pitchFamily="34" charset="0"/>
                          <a:ea typeface="Verdana" panose="020B0604030504040204" pitchFamily="34" charset="0"/>
                          <a:cs typeface="Verdana" panose="020B0604030504040204" pitchFamily="34" charset="0"/>
                        </a:rPr>
                        <a:t> n</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algn="ctr"/>
                      <a:r>
                        <a:rPr lang="en-US" sz="900" b="0" i="0" dirty="0">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algn="ctr"/>
                      <a:r>
                        <a:rPr lang="en-US" sz="900" b="0" i="0" dirty="0">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 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extLst>
                  <a:ext uri="{0D108BD9-81ED-4DB2-BD59-A6C34878D82A}">
                    <a16:rowId xmlns:a16="http://schemas.microsoft.com/office/drawing/2014/main" val="10004"/>
                  </a:ext>
                </a:extLst>
              </a:tr>
              <a:tr h="176558">
                <a:tc>
                  <a:txBody>
                    <a:bodyPr/>
                    <a:lstStyle/>
                    <a:p>
                      <a:pPr lvl="0"/>
                      <a:r>
                        <a:rPr lang="en-US" sz="900" b="0" i="0" dirty="0">
                          <a:latin typeface="Verdana" panose="020B0604030504040204" pitchFamily="34" charset="0"/>
                          <a:ea typeface="Verdana" panose="020B0604030504040204" pitchFamily="34" charset="0"/>
                          <a:cs typeface="Verdana" panose="020B0604030504040204" pitchFamily="34" charset="0"/>
                        </a:rPr>
                        <a:t>Patients</a:t>
                      </a:r>
                      <a:r>
                        <a:rPr lang="en-US" sz="900" b="0" i="0" baseline="0" dirty="0">
                          <a:latin typeface="Verdana" panose="020B0604030504040204" pitchFamily="34" charset="0"/>
                          <a:ea typeface="Verdana" panose="020B0604030504040204" pitchFamily="34" charset="0"/>
                          <a:cs typeface="Verdana" panose="020B0604030504040204" pitchFamily="34" charset="0"/>
                        </a:rPr>
                        <a:t> with ≥1, n (%)</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algn="ct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F3E3E"/>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F3E3E"/>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9144" marR="9144" marT="0" marB="0" anchor="ctr"/>
                </a:tc>
                <a:extLst>
                  <a:ext uri="{0D108BD9-81ED-4DB2-BD59-A6C34878D82A}">
                    <a16:rowId xmlns:a16="http://schemas.microsoft.com/office/drawing/2014/main" val="10005"/>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AEs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138 (78.9)</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119 (69.2)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136 (77.3)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255 (73.3)</a:t>
                      </a:r>
                    </a:p>
                  </a:txBody>
                  <a:tcPr marL="9144" marR="9144" marT="0" marB="0" anchor="ctr"/>
                </a:tc>
                <a:extLst>
                  <a:ext uri="{0D108BD9-81ED-4DB2-BD59-A6C34878D82A}">
                    <a16:rowId xmlns:a16="http://schemas.microsoft.com/office/drawing/2014/main" val="10006"/>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SAEs</a:t>
                      </a: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17 (9.7)</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13 (7.6)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15 (8.5)</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28 (8.0)</a:t>
                      </a:r>
                    </a:p>
                  </a:txBody>
                  <a:tcPr marL="9144" marR="9144" marT="0" marB="0" anchor="ctr"/>
                </a:tc>
                <a:extLst>
                  <a:ext uri="{0D108BD9-81ED-4DB2-BD59-A6C34878D82A}">
                    <a16:rowId xmlns:a16="http://schemas.microsoft.com/office/drawing/2014/main" val="10007"/>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Infections</a:t>
                      </a:r>
                      <a:r>
                        <a:rPr lang="en-US" sz="900" b="0" i="0" baseline="30000" dirty="0">
                          <a:latin typeface="Verdana" panose="020B0604030504040204" pitchFamily="34" charset="0"/>
                          <a:ea typeface="Verdana" panose="020B0604030504040204" pitchFamily="34" charset="0"/>
                          <a:cs typeface="Verdana" panose="020B0604030504040204" pitchFamily="34" charset="0"/>
                        </a:rPr>
                        <a: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81 (46.3)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58 (33.7)</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86 (48.9)</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144 (41.4)</a:t>
                      </a:r>
                    </a:p>
                  </a:txBody>
                  <a:tcPr marL="9144" marR="9144" marT="0" marB="0" anchor="ctr"/>
                </a:tc>
                <a:extLst>
                  <a:ext uri="{0D108BD9-81ED-4DB2-BD59-A6C34878D82A}">
                    <a16:rowId xmlns:a16="http://schemas.microsoft.com/office/drawing/2014/main" val="10008"/>
                  </a:ext>
                </a:extLst>
              </a:tr>
              <a:tr h="17655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Serious infections</a:t>
                      </a:r>
                      <a:r>
                        <a:rPr lang="en-US" sz="900" b="0" i="0" baseline="30000" dirty="0">
                          <a:latin typeface="Verdana" panose="020B0604030504040204" pitchFamily="34" charset="0"/>
                          <a:ea typeface="Verdana" panose="020B0604030504040204" pitchFamily="34" charset="0"/>
                          <a:cs typeface="Verdana" panose="020B0604030504040204" pitchFamily="34" charset="0"/>
                        </a:rPr>
                        <a: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4 (2.3)</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6 (3.5)</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3 (1.7)</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9 (2.6)</a:t>
                      </a:r>
                    </a:p>
                  </a:txBody>
                  <a:tcPr marL="9144" marR="9144" marT="0" marB="0" anchor="ctr"/>
                </a:tc>
                <a:extLst>
                  <a:ext uri="{0D108BD9-81ED-4DB2-BD59-A6C34878D82A}">
                    <a16:rowId xmlns:a16="http://schemas.microsoft.com/office/drawing/2014/main" val="10009"/>
                  </a:ext>
                </a:extLst>
              </a:tr>
              <a:tr h="357967">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AEs</a:t>
                      </a:r>
                      <a:r>
                        <a:rPr lang="en-US" sz="900" b="0" i="0" baseline="0" dirty="0">
                          <a:latin typeface="Verdana" panose="020B0604030504040204" pitchFamily="34" charset="0"/>
                          <a:ea typeface="Verdana" panose="020B0604030504040204" pitchFamily="34" charset="0"/>
                          <a:cs typeface="Verdana" panose="020B0604030504040204" pitchFamily="34" charset="0"/>
                        </a:rPr>
                        <a:t> leading to discontinuation of study agent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20 (11.4)</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9 (5.2)</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5 (2.8)</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14 (4.0)</a:t>
                      </a:r>
                    </a:p>
                  </a:txBody>
                  <a:tcPr marL="9144" marR="9144" marT="0" marB="0" anchor="ctr"/>
                </a:tc>
                <a:extLst>
                  <a:ext uri="{0D108BD9-81ED-4DB2-BD59-A6C34878D82A}">
                    <a16:rowId xmlns:a16="http://schemas.microsoft.com/office/drawing/2014/main" val="10010"/>
                  </a:ext>
                </a:extLst>
              </a:tr>
              <a:tr h="353118">
                <a:tc>
                  <a:txBody>
                    <a:bodyPr/>
                    <a:lstStyle/>
                    <a:p>
                      <a:pPr marL="119063" lvl="1" indent="0"/>
                      <a:r>
                        <a:rPr lang="en-US" sz="900" b="0" i="0" dirty="0">
                          <a:latin typeface="Verdana" panose="020B0604030504040204" pitchFamily="34" charset="0"/>
                          <a:ea typeface="Verdana" panose="020B0604030504040204" pitchFamily="34" charset="0"/>
                          <a:cs typeface="Verdana" panose="020B0604030504040204" pitchFamily="34" charset="0"/>
                        </a:rPr>
                        <a:t>Malignancies (excluding </a:t>
                      </a:r>
                      <a:br>
                        <a:rPr lang="en-US" sz="900" b="0" i="0" dirty="0">
                          <a:latin typeface="Verdana" panose="020B0604030504040204" pitchFamily="34" charset="0"/>
                          <a:ea typeface="Verdana" panose="020B0604030504040204" pitchFamily="34" charset="0"/>
                          <a:cs typeface="Verdana" panose="020B0604030504040204" pitchFamily="34" charset="0"/>
                        </a:rPr>
                      </a:br>
                      <a:r>
                        <a:rPr lang="en-US" sz="900" b="0" i="0" dirty="0">
                          <a:latin typeface="Verdana" panose="020B0604030504040204" pitchFamily="34" charset="0"/>
                          <a:ea typeface="Verdana" panose="020B0604030504040204" pitchFamily="34" charset="0"/>
                          <a:cs typeface="Verdana" panose="020B0604030504040204" pitchFamily="34" charset="0"/>
                        </a:rPr>
                        <a:t>non-melanoma</a:t>
                      </a:r>
                      <a:r>
                        <a:rPr lang="en-US" sz="900" b="0" i="0" baseline="0" dirty="0">
                          <a:latin typeface="Verdana" panose="020B0604030504040204" pitchFamily="34" charset="0"/>
                          <a:ea typeface="Verdana" panose="020B0604030504040204" pitchFamily="34" charset="0"/>
                          <a:cs typeface="Verdana" panose="020B0604030504040204" pitchFamily="34" charset="0"/>
                        </a:rPr>
                        <a:t> skin cancer</a:t>
                      </a:r>
                      <a:r>
                        <a:rPr lang="en-US" sz="900" b="0" i="0" dirty="0">
                          <a:latin typeface="Verdana" panose="020B0604030504040204" pitchFamily="34" charset="0"/>
                          <a:ea typeface="Verdana" panose="020B0604030504040204" pitchFamily="34" charset="0"/>
                          <a:cs typeface="Verdana" panose="020B0604030504040204" pitchFamily="34" charset="0"/>
                        </a:rPr>
                        <a:t>)</a:t>
                      </a:r>
                      <a:r>
                        <a:rPr lang="en-US" sz="900" b="0" i="0" baseline="30000" dirty="0">
                          <a:latin typeface="Verdana" panose="020B0604030504040204" pitchFamily="34" charset="0"/>
                          <a:ea typeface="Verdana" panose="020B0604030504040204" pitchFamily="34" charset="0"/>
                          <a:cs typeface="Verdana" panose="020B0604030504040204" pitchFamily="34" charset="0"/>
                        </a:rPr>
                        <a:t>‡</a:t>
                      </a:r>
                      <a:endParaRPr lang="en-US" sz="900" b="0" i="0" dirty="0">
                        <a:latin typeface="Verdana" panose="020B0604030504040204" pitchFamily="34" charset="0"/>
                        <a:ea typeface="Verdana" panose="020B0604030504040204" pitchFamily="34" charset="0"/>
                        <a:cs typeface="Verdana" panose="020B0604030504040204" pitchFamily="34" charset="0"/>
                      </a:endParaRPr>
                    </a:p>
                  </a:txBody>
                  <a:tcPr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0</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 (0.6)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1 (0.6)</a:t>
                      </a:r>
                    </a:p>
                  </a:txBody>
                  <a:tcPr marL="9144" marR="9144" marT="0" marB="0" anchor="ctr"/>
                </a:tc>
                <a:tc>
                  <a:txBody>
                    <a:bodyPr/>
                    <a:lstStyle/>
                    <a:p>
                      <a:pPr marL="0" marR="0" algn="ctr">
                        <a:lnSpc>
                          <a:spcPct val="107000"/>
                        </a:lnSpc>
                        <a:spcBef>
                          <a:spcPts val="0"/>
                        </a:spcBef>
                        <a:spcAft>
                          <a:spcPts val="0"/>
                        </a:spcAft>
                      </a:pPr>
                      <a:r>
                        <a:rPr lang="en-US" sz="900" b="0" i="0" dirty="0">
                          <a:effectLst/>
                          <a:latin typeface="Verdana" panose="020B0604030504040204" pitchFamily="34" charset="0"/>
                          <a:ea typeface="Verdana" panose="020B0604030504040204" pitchFamily="34" charset="0"/>
                          <a:cs typeface="Verdana" panose="020B0604030504040204" pitchFamily="34" charset="0"/>
                        </a:rPr>
                        <a:t>2 (0.6)</a:t>
                      </a:r>
                    </a:p>
                  </a:txBody>
                  <a:tcPr marL="9144" marR="9144" marT="0" marB="0" anchor="ctr"/>
                </a:tc>
                <a:extLst>
                  <a:ext uri="{0D108BD9-81ED-4DB2-BD59-A6C34878D82A}">
                    <a16:rowId xmlns:a16="http://schemas.microsoft.com/office/drawing/2014/main" val="10011"/>
                  </a:ext>
                </a:extLst>
              </a:tr>
            </a:tbl>
          </a:graphicData>
        </a:graphic>
      </p:graphicFrame>
      <p:sp>
        <p:nvSpPr>
          <p:cNvPr id="13" name="Rectangle 12">
            <a:extLst>
              <a:ext uri="{FF2B5EF4-FFF2-40B4-BE49-F238E27FC236}">
                <a16:creationId xmlns:a16="http://schemas.microsoft.com/office/drawing/2014/main" id="{3A3F1CEE-D0C5-174E-B08C-DB0BD2CC9293}"/>
              </a:ext>
            </a:extLst>
          </p:cNvPr>
          <p:cNvSpPr/>
          <p:nvPr/>
        </p:nvSpPr>
        <p:spPr>
          <a:xfrm>
            <a:off x="8221917" y="-1762"/>
            <a:ext cx="922084" cy="253916"/>
          </a:xfrm>
          <a:prstGeom prst="rect">
            <a:avLst/>
          </a:prstGeom>
          <a:solidFill>
            <a:schemeClr val="accent1"/>
          </a:solidFill>
        </p:spPr>
        <p:txBody>
          <a:bodyPr wrap="square" anchor="ctr">
            <a:spAutoFit/>
          </a:bodyPr>
          <a:lstStyle/>
          <a:p>
            <a:pPr algn="ctr" defTabSz="914378">
              <a:defRPr/>
            </a:pPr>
            <a:r>
              <a:rPr lang="en-US" sz="1050" b="1" dirty="0">
                <a:solidFill>
                  <a:prstClr val="white"/>
                </a:solidFill>
                <a:latin typeface="Verdana"/>
              </a:rPr>
              <a:t>UNIFI</a:t>
            </a:r>
          </a:p>
        </p:txBody>
      </p:sp>
      <p:sp>
        <p:nvSpPr>
          <p:cNvPr id="9" name="TextBox 8">
            <a:extLst>
              <a:ext uri="{FF2B5EF4-FFF2-40B4-BE49-F238E27FC236}">
                <a16:creationId xmlns:a16="http://schemas.microsoft.com/office/drawing/2014/main" id="{09789464-CC6F-4EFA-8F67-F0181F38FCFC}"/>
              </a:ext>
            </a:extLst>
          </p:cNvPr>
          <p:cNvSpPr txBox="1"/>
          <p:nvPr/>
        </p:nvSpPr>
        <p:spPr>
          <a:xfrm rot="16200000">
            <a:off x="8628185" y="3847618"/>
            <a:ext cx="816187" cy="215444"/>
          </a:xfrm>
          <a:prstGeom prst="rect">
            <a:avLst/>
          </a:prstGeom>
          <a:noFill/>
        </p:spPr>
        <p:txBody>
          <a:bodyPr wrap="square">
            <a:spAutoFit/>
          </a:bodyPr>
          <a:lstStyle/>
          <a:p>
            <a:r>
              <a:rPr lang="nl-BE" sz="800" dirty="0">
                <a:latin typeface="Verdana" panose="020B0604030504040204" pitchFamily="34" charset="0"/>
                <a:ea typeface="Verdana" panose="020B0604030504040204" pitchFamily="34" charset="0"/>
              </a:rPr>
              <a:t>CP-237679</a:t>
            </a:r>
          </a:p>
        </p:txBody>
      </p:sp>
    </p:spTree>
    <p:extLst>
      <p:ext uri="{BB962C8B-B14F-4D97-AF65-F5344CB8AC3E}">
        <p14:creationId xmlns:p14="http://schemas.microsoft.com/office/powerpoint/2010/main" val="3588970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defRPr>
        </a:defPPr>
      </a:lstStyle>
    </a:spDef>
    <a:lnDef>
      <a:spPr bwMode="auto">
        <a:solidFill>
          <a:srgbClr val="C0C0C0"/>
        </a:solidFill>
        <a:ln w="12700" cap="flat" cmpd="sng" algn="ctr">
          <a:solidFill>
            <a:schemeClr val="tx1"/>
          </a:solidFill>
          <a:prstDash val="solid"/>
          <a:round/>
          <a:headEnd type="none" w="med" len="med"/>
          <a:tailEnd type="none"/>
        </a:ln>
        <a:effectLst/>
      </a:spPr>
      <a:bodyPr/>
      <a:lstStyle/>
    </a:lnDef>
    <a:txDef>
      <a:spPr>
        <a:noFill/>
      </a:spPr>
      <a:bodyPr wrap="square" rtlCol="0">
        <a:spAutoFit/>
      </a:bodyPr>
      <a:lstStyle>
        <a:defPPr algn="l">
          <a:defRPr sz="100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Janssen Color Palette">
    <a:dk1>
      <a:srgbClr val="505050"/>
    </a:dk1>
    <a:lt1>
      <a:srgbClr val="FFFFFF"/>
    </a:lt1>
    <a:dk2>
      <a:srgbClr val="505050"/>
    </a:dk2>
    <a:lt2>
      <a:srgbClr val="FFFFFF"/>
    </a:lt2>
    <a:accent1>
      <a:srgbClr val="09357A"/>
    </a:accent1>
    <a:accent2>
      <a:srgbClr val="2A8EBF"/>
    </a:accent2>
    <a:accent3>
      <a:srgbClr val="BFBFBF"/>
    </a:accent3>
    <a:accent4>
      <a:srgbClr val="237D26"/>
    </a:accent4>
    <a:accent5>
      <a:srgbClr val="7FC31C"/>
    </a:accent5>
    <a:accent6>
      <a:srgbClr val="BFE18D"/>
    </a:accent6>
    <a:hlink>
      <a:srgbClr val="2A8EBF"/>
    </a:hlink>
    <a:folHlink>
      <a:srgbClr val="94C6D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NJ/Jannsen Digestive Disease Week">
    <a:dk1>
      <a:srgbClr val="212121"/>
    </a:dk1>
    <a:lt1>
      <a:srgbClr val="FFFFFF"/>
    </a:lt1>
    <a:dk2>
      <a:srgbClr val="646464"/>
    </a:dk2>
    <a:lt2>
      <a:srgbClr val="F4F4F4"/>
    </a:lt2>
    <a:accent1>
      <a:srgbClr val="8F439B"/>
    </a:accent1>
    <a:accent2>
      <a:srgbClr val="1FAAE1"/>
    </a:accent2>
    <a:accent3>
      <a:srgbClr val="F26923"/>
    </a:accent3>
    <a:accent4>
      <a:srgbClr val="13BBAE"/>
    </a:accent4>
    <a:accent5>
      <a:srgbClr val="FCD109"/>
    </a:accent5>
    <a:accent6>
      <a:srgbClr val="214196"/>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JNJ/Jannsen Digestive Disease Week">
    <a:dk1>
      <a:srgbClr val="212121"/>
    </a:dk1>
    <a:lt1>
      <a:srgbClr val="FFFFFF"/>
    </a:lt1>
    <a:dk2>
      <a:srgbClr val="646464"/>
    </a:dk2>
    <a:lt2>
      <a:srgbClr val="F4F4F4"/>
    </a:lt2>
    <a:accent1>
      <a:srgbClr val="8F439B"/>
    </a:accent1>
    <a:accent2>
      <a:srgbClr val="1FAAE1"/>
    </a:accent2>
    <a:accent3>
      <a:srgbClr val="F26923"/>
    </a:accent3>
    <a:accent4>
      <a:srgbClr val="13BBAE"/>
    </a:accent4>
    <a:accent5>
      <a:srgbClr val="FCD109"/>
    </a:accent5>
    <a:accent6>
      <a:srgbClr val="214196"/>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JNJ/Jannsen Digestive Disease Week">
    <a:dk1>
      <a:srgbClr val="212121"/>
    </a:dk1>
    <a:lt1>
      <a:srgbClr val="FFFFFF"/>
    </a:lt1>
    <a:dk2>
      <a:srgbClr val="646464"/>
    </a:dk2>
    <a:lt2>
      <a:srgbClr val="F4F4F4"/>
    </a:lt2>
    <a:accent1>
      <a:srgbClr val="8F439B"/>
    </a:accent1>
    <a:accent2>
      <a:srgbClr val="1FAAE1"/>
    </a:accent2>
    <a:accent3>
      <a:srgbClr val="F26923"/>
    </a:accent3>
    <a:accent4>
      <a:srgbClr val="13BBAE"/>
    </a:accent4>
    <a:accent5>
      <a:srgbClr val="FCD109"/>
    </a:accent5>
    <a:accent6>
      <a:srgbClr val="214196"/>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4bd934-8994-41ad-929d-ae1e71c694e4">
      <UserInfo>
        <DisplayName>Pierson, Chris [JJCUS Non-J&amp;J]</DisplayName>
        <AccountId>47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DD133AFD3EEB4DBB7178F80FA76AB2" ma:contentTypeVersion="10" ma:contentTypeDescription="Create a new document." ma:contentTypeScope="" ma:versionID="4c3098f7b7177b197501d5b09e121645">
  <xsd:schema xmlns:xsd="http://www.w3.org/2001/XMLSchema" xmlns:xs="http://www.w3.org/2001/XMLSchema" xmlns:p="http://schemas.microsoft.com/office/2006/metadata/properties" xmlns:ns2="d7d31aab-e396-4f94-bf2e-c2b873d2d997" xmlns:ns3="f84bd934-8994-41ad-929d-ae1e71c694e4" targetNamespace="http://schemas.microsoft.com/office/2006/metadata/properties" ma:root="true" ma:fieldsID="2d1615c257b862384277d73aec05cb4c" ns2:_="" ns3:_="">
    <xsd:import namespace="d7d31aab-e396-4f94-bf2e-c2b873d2d997"/>
    <xsd:import namespace="f84bd934-8994-41ad-929d-ae1e71c69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31aab-e396-4f94-bf2e-c2b873d2d9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bd934-8994-41ad-929d-ae1e71c694e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5803E0-959F-4A0F-BFF5-5EBE93B9232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bc8c86e-696c-4320-83a3-9e32e6f0768f"/>
    <ds:schemaRef ds:uri="http://purl.org/dc/dcmitype/"/>
    <ds:schemaRef ds:uri="6e8f005b-8b99-4763-aa35-f35a18f0c2a0"/>
    <ds:schemaRef ds:uri="http://www.w3.org/XML/1998/namespace"/>
    <ds:schemaRef ds:uri="f84bd934-8994-41ad-929d-ae1e71c694e4"/>
  </ds:schemaRefs>
</ds:datastoreItem>
</file>

<file path=customXml/itemProps2.xml><?xml version="1.0" encoding="utf-8"?>
<ds:datastoreItem xmlns:ds="http://schemas.openxmlformats.org/officeDocument/2006/customXml" ds:itemID="{BE801240-A7F2-4C50-AD9C-6BDC6A175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31aab-e396-4f94-bf2e-c2b873d2d997"/>
    <ds:schemaRef ds:uri="f84bd934-8994-41ad-929d-ae1e71c69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7C0BC3-442B-47CD-AD2E-B6A143BAE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J&amp;J Corporate Fullscreen</Template>
  <TotalTime>45100</TotalTime>
  <Words>3498</Words>
  <Application>Microsoft Office PowerPoint</Application>
  <PresentationFormat>On-screen Show (16:9)</PresentationFormat>
  <Paragraphs>560</Paragraphs>
  <Slides>33</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Georgia</vt:lpstr>
      <vt:lpstr>Helvetica Neue</vt:lpstr>
      <vt:lpstr>Rockwell</vt:lpstr>
      <vt:lpstr>Verdana</vt:lpstr>
      <vt:lpstr>Wingdings</vt:lpstr>
      <vt:lpstr>Janssen Our Promise Widescreen - COOL</vt:lpstr>
      <vt:lpstr>Quelle est l’importance de la sécurité dans le choix d’un  traitement biologique pour votre patient atteint de RCH? </vt:lpstr>
      <vt:lpstr>OBJECTIVES / BUT </vt:lpstr>
      <vt:lpstr>Programme MICI’t BETTER 15 JUIN </vt:lpstr>
      <vt:lpstr>Safety of Ustekinumab</vt:lpstr>
      <vt:lpstr>Ustekinumab as a second-line in UC  according to label</vt:lpstr>
      <vt:lpstr>Ulcerative colitis disease course</vt:lpstr>
      <vt:lpstr>Safety of Ustekinumab</vt:lpstr>
      <vt:lpstr>Ustekinumab is well-tolerated in UC through maintenance Week 44</vt:lpstr>
      <vt:lpstr>Key safety findings through maintenance Week 44 in randomised patients</vt:lpstr>
      <vt:lpstr>Key safety findings through maintenance Week 44 in randomised patients</vt:lpstr>
      <vt:lpstr>UNIFI: Two years of maintenance from baseline</vt:lpstr>
      <vt:lpstr>Safety of Ustekinumab</vt:lpstr>
      <vt:lpstr>Incidence rates/100 PYs of AEs, SAEs, and infections among ustekinumab- and placebo-treated patients through up to year 1 in phase II/III studies</vt:lpstr>
      <vt:lpstr>Safety Of Ustekinumab In IBD: Pooled Safety Analysis Through 5 Years in CD And 2 Years in UC</vt:lpstr>
      <vt:lpstr>Safety Of Ustekinumab In IBD: Pooled Safety Analysis Through 5 Years in CD And 2 Years in UC</vt:lpstr>
      <vt:lpstr>Safety Of Ustekinumab In IBD: Pooled Safety Analysis Through 5 Years in CD And 2 Years in UC</vt:lpstr>
      <vt:lpstr>Safety of Ustekinumab</vt:lpstr>
      <vt:lpstr>Cumulative Incidence Rates of Serious Infections per 100 Patient-years in the Overall Populationa</vt:lpstr>
      <vt:lpstr>Incidence Rate of Most Frequent Serious Infections in the Overall Population per 100 PY </vt:lpstr>
      <vt:lpstr>Findings of Hazard Regression Analysis of Serious Infections, Overall Population</vt:lpstr>
      <vt:lpstr>Relative risk of serious infections for infliximab, adalimumab and ustekinumab monotherapy as compared to methotrexate in patients with moderate-to-severe psoriasis</vt:lpstr>
      <vt:lpstr>Risk of severe infections under anti-TNF according to age</vt:lpstr>
      <vt:lpstr>Safety of Ustekinumab</vt:lpstr>
      <vt:lpstr>Does combined (anti-tnf + immunomodulator) therapy increase the risk of opportunistic infections?</vt:lpstr>
      <vt:lpstr>Ustekinumab: Comparative Clinical Efficacy of Combination Therapy and Monotherapy in Inflammatory Bowel Diseases</vt:lpstr>
      <vt:lpstr>Safety of Ustekinumab</vt:lpstr>
      <vt:lpstr>Vaccines in IBD patients</vt:lpstr>
      <vt:lpstr>Considerations for SARS-CoV-2 vaccination  in patients with IBD </vt:lpstr>
      <vt:lpstr>COVID19: Key observations and recommendations </vt:lpstr>
      <vt:lpstr>COVID19: Key observations and recommendations </vt:lpstr>
      <vt:lpstr>COVID19: Key observations and recommendations </vt:lpstr>
      <vt:lpstr>Safety of Ustekinumab</vt:lpstr>
      <vt:lpstr>PowerPoint Presentation</vt:lpstr>
    </vt:vector>
  </TitlesOfParts>
  <Manager/>
  <Company>Butterslides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Andy Van Laer</dc:creator>
  <cp:keywords/>
  <dc:description/>
  <cp:lastModifiedBy>Smulders, Francis [JACNL]</cp:lastModifiedBy>
  <cp:revision>675</cp:revision>
  <cp:lastPrinted>2019-02-06T04:20:42Z</cp:lastPrinted>
  <dcterms:created xsi:type="dcterms:W3CDTF">2018-06-06T22:07:21Z</dcterms:created>
  <dcterms:modified xsi:type="dcterms:W3CDTF">2021-06-14T13:11:06Z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0x0101008BDD133AFD3EEB4DBB7178F80FA76AB2</vt:lpwstr>
  </property>
</Properties>
</file>